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49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1\fy11q2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1\fy11q2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1\fy11q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36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3600"/>
              <a:t>Run11 availability (73%)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0869554307623613"/>
          <c:y val="0.1299886993292505"/>
          <c:w val="0.86326111721694443"/>
          <c:h val="0.61520224555263903"/>
        </c:manualLayout>
      </c:layout>
      <c:barChart>
        <c:barDir val="col"/>
        <c:grouping val="clustered"/>
        <c:ser>
          <c:idx val="0"/>
          <c:order val="0"/>
          <c:tx>
            <c:strRef>
              <c:f>RHIC_HOURS_DOE!$A$14</c:f>
              <c:strCache>
                <c:ptCount val="1"/>
                <c:pt idx="0">
                  <c:v>availability</c:v>
                </c:pt>
              </c:strCache>
            </c:strRef>
          </c:tx>
          <c:dPt>
            <c:idx val="0"/>
            <c:spPr>
              <a:solidFill>
                <a:schemeClr val="bg1">
                  <a:lumMod val="75000"/>
                </a:schemeClr>
              </a:solidFill>
            </c:spPr>
          </c:dPt>
          <c:dPt>
            <c:idx val="1"/>
            <c:spPr>
              <a:solidFill>
                <a:schemeClr val="accent1"/>
              </a:solidFill>
            </c:spPr>
          </c:dPt>
          <c:cat>
            <c:strRef>
              <c:f>RHIC_HOURS_DOE!$A$26:$A$46</c:f>
              <c:strCache>
                <c:ptCount val="13"/>
                <c:pt idx="0">
                  <c:v>12/28/10/2 to 01/04/11/1</c:v>
                </c:pt>
                <c:pt idx="1">
                  <c:v>01/04/11/2 to 01/11/11/1</c:v>
                </c:pt>
                <c:pt idx="2">
                  <c:v>01/11/2 to 01/18/11/1</c:v>
                </c:pt>
                <c:pt idx="3">
                  <c:v>01/18/2 to 01/25/11/1</c:v>
                </c:pt>
                <c:pt idx="4">
                  <c:v>01/25/11/2 to 02/01/11/1</c:v>
                </c:pt>
                <c:pt idx="5">
                  <c:v>02/01/11/2 to 02/08/11/1</c:v>
                </c:pt>
                <c:pt idx="6">
                  <c:v>02/08/11/2 to 02/15/11/1</c:v>
                </c:pt>
                <c:pt idx="7">
                  <c:v>02/15/11/2 to 02/22/11/1</c:v>
                </c:pt>
                <c:pt idx="8">
                  <c:v>02/22/11/2 to 03/01/11/1</c:v>
                </c:pt>
                <c:pt idx="9">
                  <c:v>03/01/11/2 to 03/08/11/1</c:v>
                </c:pt>
                <c:pt idx="10">
                  <c:v>03/08/11/2 to 03/15/11/1</c:v>
                </c:pt>
                <c:pt idx="11">
                  <c:v>03/15/11/2 to 03/22/11/1</c:v>
                </c:pt>
                <c:pt idx="12">
                  <c:v>03/22/11/2 to 03/29/11/1</c:v>
                </c:pt>
              </c:strCache>
            </c:strRef>
          </c:cat>
          <c:val>
            <c:numRef>
              <c:f>RHIC_HOURS_DOE!$B$26:$B$46</c:f>
              <c:numCache>
                <c:formatCode>0.00</c:formatCode>
                <c:ptCount val="21"/>
                <c:pt idx="0">
                  <c:v>0.80755854393693449</c:v>
                </c:pt>
                <c:pt idx="1">
                  <c:v>0.97668503603221724</c:v>
                </c:pt>
                <c:pt idx="2">
                  <c:v>0.78085991678224687</c:v>
                </c:pt>
                <c:pt idx="3">
                  <c:v>0.75353942070398761</c:v>
                </c:pt>
                <c:pt idx="4">
                  <c:v>0.67034055727554231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</c:ser>
        <c:axId val="48812800"/>
        <c:axId val="48132864"/>
      </c:barChart>
      <c:catAx>
        <c:axId val="48812800"/>
        <c:scaling>
          <c:orientation val="minMax"/>
        </c:scaling>
        <c:axPos val="b"/>
        <c:numFmt formatCode="0.00" sourceLinked="1"/>
        <c:tickLblPos val="nextTo"/>
        <c:txPr>
          <a:bodyPr rot="5400000" vert="horz"/>
          <a:lstStyle/>
          <a:p>
            <a:pPr>
              <a:defRPr sz="9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48132864"/>
        <c:crosses val="autoZero"/>
        <c:auto val="1"/>
        <c:lblAlgn val="ctr"/>
        <c:lblOffset val="100"/>
      </c:catAx>
      <c:valAx>
        <c:axId val="48132864"/>
        <c:scaling>
          <c:orientation val="minMax"/>
          <c:max val="1"/>
          <c:min val="0.4"/>
        </c:scaling>
        <c:axPos val="l"/>
        <c:majorGridlines>
          <c:spPr>
            <a:ln>
              <a:solidFill>
                <a:sysClr val="windowText" lastClr="000000">
                  <a:lumMod val="50000"/>
                  <a:lumOff val="50000"/>
                </a:sysClr>
              </a:solidFill>
            </a:ln>
          </c:spPr>
        </c:majorGridlines>
        <c:numFmt formatCode="0%" sourceLinked="0"/>
        <c:tickLblPos val="nextTo"/>
        <c:txPr>
          <a:bodyPr rot="0" vert="horz"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48812800"/>
        <c:crosses val="autoZero"/>
        <c:crossBetween val="between"/>
        <c:majorUnit val="0.1"/>
      </c:valAx>
      <c:spPr>
        <a:solidFill>
          <a:schemeClr val="bg1">
            <a:lumMod val="85000"/>
          </a:schemeClr>
        </a:solidFill>
      </c:spPr>
    </c:plotArea>
    <c:plotVisOnly val="1"/>
    <c:dispBlanksAs val="gap"/>
  </c:chart>
  <c:spPr>
    <a:solidFill>
      <a:schemeClr val="bg1">
        <a:lumMod val="65000"/>
      </a:schemeClr>
    </a:solidFill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3600"/>
            </a:pPr>
            <a:r>
              <a:rPr lang="en-US" sz="3600"/>
              <a:t>P^ [cold] Startup Availability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4233705161854768"/>
          <c:y val="0.11187824438611843"/>
          <c:w val="0.68333234908136431"/>
          <c:h val="0.7488681831437739"/>
        </c:manualLayout>
      </c:layout>
      <c:barChart>
        <c:barDir val="col"/>
        <c:grouping val="clustered"/>
        <c:ser>
          <c:idx val="5"/>
          <c:order val="0"/>
          <c:tx>
            <c:strRef>
              <c:f>ComparePstartUp!$A$2</c:f>
              <c:strCache>
                <c:ptCount val="1"/>
                <c:pt idx="0">
                  <c:v>Run11 (250 GeV)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ComparePstartUp!$B$1:$E$1</c:f>
              <c:strCache>
                <c:ptCount val="4"/>
                <c:pt idx="0">
                  <c:v>wk1</c:v>
                </c:pt>
                <c:pt idx="1">
                  <c:v>wk2</c:v>
                </c:pt>
                <c:pt idx="2">
                  <c:v>wk3</c:v>
                </c:pt>
                <c:pt idx="3">
                  <c:v>wk4</c:v>
                </c:pt>
              </c:strCache>
            </c:strRef>
          </c:cat>
          <c:val>
            <c:numRef>
              <c:f>ComparePstartUp!$B$3:$E$3</c:f>
              <c:numCache>
                <c:formatCode>0.00%</c:formatCode>
                <c:ptCount val="4"/>
                <c:pt idx="0">
                  <c:v>0.97668503603221735</c:v>
                </c:pt>
                <c:pt idx="1">
                  <c:v>0.78085991678224687</c:v>
                </c:pt>
                <c:pt idx="2">
                  <c:v>0.75353942070398761</c:v>
                </c:pt>
                <c:pt idx="3" formatCode="General">
                  <c:v>0.67034055727554231</c:v>
                </c:pt>
              </c:numCache>
            </c:numRef>
          </c:val>
        </c:ser>
        <c:ser>
          <c:idx val="0"/>
          <c:order val="1"/>
          <c:tx>
            <c:strRef>
              <c:f>ComparePstartUp!$A$4</c:f>
              <c:strCache>
                <c:ptCount val="1"/>
                <c:pt idx="0">
                  <c:v>Run09 (250 GeV)</c:v>
                </c:pt>
              </c:strCache>
            </c:strRef>
          </c:tx>
          <c:spPr>
            <a:solidFill>
              <a:schemeClr val="tx1"/>
            </a:solidFill>
          </c:spPr>
          <c:val>
            <c:numRef>
              <c:f>ComparePstartUp!$B$5:$E$5</c:f>
              <c:numCache>
                <c:formatCode>0.00%</c:formatCode>
                <c:ptCount val="4"/>
                <c:pt idx="0">
                  <c:v>0.8409000000000002</c:v>
                </c:pt>
                <c:pt idx="1">
                  <c:v>0.83910000000000018</c:v>
                </c:pt>
                <c:pt idx="2">
                  <c:v>0.74139999999999995</c:v>
                </c:pt>
                <c:pt idx="3">
                  <c:v>0.50180000000000002</c:v>
                </c:pt>
              </c:numCache>
            </c:numRef>
          </c:val>
        </c:ser>
        <c:ser>
          <c:idx val="1"/>
          <c:order val="2"/>
          <c:tx>
            <c:strRef>
              <c:f>ComparePstartUp!$A$6</c:f>
              <c:strCache>
                <c:ptCount val="1"/>
                <c:pt idx="0">
                  <c:v>Run06 (100 GeV)</c:v>
                </c:pt>
              </c:strCache>
            </c:strRef>
          </c:tx>
          <c:spPr>
            <a:solidFill>
              <a:srgbClr val="FFFF00"/>
            </a:solidFill>
          </c:spPr>
          <c:val>
            <c:numRef>
              <c:f>ComparePstartUp!$B$7:$E$7</c:f>
              <c:numCache>
                <c:formatCode>0.00%</c:formatCode>
                <c:ptCount val="4"/>
                <c:pt idx="0">
                  <c:v>0.82600000000000018</c:v>
                </c:pt>
                <c:pt idx="1">
                  <c:v>0.76859999999999995</c:v>
                </c:pt>
                <c:pt idx="2">
                  <c:v>0.76659999999999995</c:v>
                </c:pt>
                <c:pt idx="3">
                  <c:v>0.85610000000000019</c:v>
                </c:pt>
              </c:numCache>
            </c:numRef>
          </c:val>
        </c:ser>
        <c:axId val="59057664"/>
        <c:axId val="59059200"/>
      </c:barChart>
      <c:catAx>
        <c:axId val="5905766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59059200"/>
        <c:crosses val="autoZero"/>
        <c:auto val="1"/>
        <c:lblAlgn val="ctr"/>
        <c:lblOffset val="100"/>
      </c:catAx>
      <c:valAx>
        <c:axId val="59059200"/>
        <c:scaling>
          <c:orientation val="minMax"/>
          <c:max val="1"/>
          <c:min val="0.4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availability (%)</a:t>
                </a:r>
              </a:p>
            </c:rich>
          </c:tx>
          <c:layout/>
        </c:title>
        <c:numFmt formatCode="0%" sourceLinked="0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59057664"/>
        <c:crosses val="autoZero"/>
        <c:crossBetween val="between"/>
      </c:valAx>
      <c:spPr>
        <a:solidFill>
          <a:schemeClr val="bg1">
            <a:lumMod val="85000"/>
          </a:schemeClr>
        </a:solidFill>
      </c:spPr>
    </c:plotArea>
    <c:legend>
      <c:legendPos val="r"/>
      <c:layout>
        <c:manualLayout>
          <c:xMode val="edge"/>
          <c:yMode val="edge"/>
          <c:x val="0.81979895225647514"/>
          <c:y val="0.27004548868690426"/>
          <c:w val="0.15321049443718351"/>
          <c:h val="0.46408891814568237"/>
        </c:manualLayout>
      </c:layout>
      <c:txPr>
        <a:bodyPr/>
        <a:lstStyle/>
        <a:p>
          <a:pPr>
            <a:defRPr sz="2000" b="1"/>
          </a:pPr>
          <a:endParaRPr lang="en-US"/>
        </a:p>
      </c:txPr>
    </c:legend>
    <c:plotVisOnly val="1"/>
    <c:dispBlanksAs val="gap"/>
  </c:chart>
  <c:spPr>
    <a:solidFill>
      <a:schemeClr val="bg1">
        <a:lumMod val="65000"/>
      </a:schemeClr>
    </a:solidFill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2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2800"/>
              <a:t>January [1-25]  Failure Hours (faliures &gt; 1 hr.)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Period1!$G$81</c:f>
              <c:strCache>
                <c:ptCount val="1"/>
                <c:pt idx="0">
                  <c:v>hours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Period1!$F$82:$F$95</c:f>
              <c:strCache>
                <c:ptCount val="14"/>
                <c:pt idx="0">
                  <c:v>PS_RHIC</c:v>
                </c:pt>
                <c:pt idx="1">
                  <c:v>LinacRf</c:v>
                </c:pt>
                <c:pt idx="2">
                  <c:v>RadMon Pulls Permit Link</c:v>
                </c:pt>
                <c:pt idx="3">
                  <c:v>HumanError</c:v>
                </c:pt>
                <c:pt idx="4">
                  <c:v>InjPerformance</c:v>
                </c:pt>
                <c:pt idx="5">
                  <c:v>CntrlsHdBoost</c:v>
                </c:pt>
                <c:pt idx="6">
                  <c:v>QLI</c:v>
                </c:pt>
                <c:pt idx="7">
                  <c:v>WaterBoost/BtA</c:v>
                </c:pt>
                <c:pt idx="8">
                  <c:v>RfRHIC</c:v>
                </c:pt>
                <c:pt idx="9">
                  <c:v>PS_AGS</c:v>
                </c:pt>
                <c:pt idx="10">
                  <c:v>LinacTankQ</c:v>
                </c:pt>
                <c:pt idx="11">
                  <c:v>PPS_RHIC</c:v>
                </c:pt>
                <c:pt idx="12">
                  <c:v>PS_Bstr/BtA/LtB</c:v>
                </c:pt>
                <c:pt idx="13">
                  <c:v>ACG_RHIC</c:v>
                </c:pt>
              </c:strCache>
            </c:strRef>
          </c:cat>
          <c:val>
            <c:numRef>
              <c:f>Period1!$G$82:$G$95</c:f>
              <c:numCache>
                <c:formatCode>General</c:formatCode>
                <c:ptCount val="14"/>
                <c:pt idx="0">
                  <c:v>18.100000000000001</c:v>
                </c:pt>
                <c:pt idx="1">
                  <c:v>12.79</c:v>
                </c:pt>
                <c:pt idx="2">
                  <c:v>9.8800000000000008</c:v>
                </c:pt>
                <c:pt idx="3">
                  <c:v>8.75</c:v>
                </c:pt>
                <c:pt idx="4">
                  <c:v>6.07</c:v>
                </c:pt>
                <c:pt idx="5">
                  <c:v>5.14</c:v>
                </c:pt>
                <c:pt idx="6">
                  <c:v>4.95</c:v>
                </c:pt>
                <c:pt idx="7">
                  <c:v>3.73</c:v>
                </c:pt>
                <c:pt idx="8">
                  <c:v>3.42</c:v>
                </c:pt>
                <c:pt idx="9">
                  <c:v>3.02</c:v>
                </c:pt>
                <c:pt idx="10">
                  <c:v>2.64</c:v>
                </c:pt>
                <c:pt idx="11">
                  <c:v>2.2000000000000002</c:v>
                </c:pt>
                <c:pt idx="12">
                  <c:v>2.17</c:v>
                </c:pt>
                <c:pt idx="13">
                  <c:v>2.0499999999999998</c:v>
                </c:pt>
              </c:numCache>
            </c:numRef>
          </c:val>
        </c:ser>
        <c:axId val="59084160"/>
        <c:axId val="59106432"/>
      </c:barChart>
      <c:catAx>
        <c:axId val="59084160"/>
        <c:scaling>
          <c:orientation val="minMax"/>
        </c:scaling>
        <c:axPos val="b"/>
        <c:numFmt formatCode="General" sourceLinked="1"/>
        <c:tickLblPos val="nextTo"/>
        <c:txPr>
          <a:bodyPr rot="540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59106432"/>
        <c:crosses val="autoZero"/>
        <c:auto val="1"/>
        <c:lblAlgn val="ctr"/>
        <c:lblOffset val="100"/>
      </c:catAx>
      <c:valAx>
        <c:axId val="59106432"/>
        <c:scaling>
          <c:orientation val="minMax"/>
          <c:max val="2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400" b="1"/>
                </a:pPr>
                <a:r>
                  <a:rPr lang="en-US" sz="1400" b="1" dirty="0" smtClean="0"/>
                  <a:t>hours</a:t>
                </a:r>
                <a:endParaRPr lang="en-US" sz="1400" b="1" dirty="0"/>
              </a:p>
            </c:rich>
          </c:tx>
          <c:layout/>
        </c:title>
        <c:numFmt formatCode="General" sourceLinked="1"/>
        <c:tickLblPos val="nextTo"/>
        <c:txPr>
          <a:bodyPr rot="0" vert="horz"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59084160"/>
        <c:crosses val="autoZero"/>
        <c:crossBetween val="between"/>
        <c:majorUnit val="2"/>
      </c:valAx>
      <c:spPr>
        <a:solidFill>
          <a:schemeClr val="bg1">
            <a:lumMod val="95000"/>
          </a:schemeClr>
        </a:solidFill>
      </c:spPr>
    </c:plotArea>
    <c:plotVisOnly val="1"/>
    <c:dispBlanksAs val="gap"/>
  </c:chart>
  <c:spPr>
    <a:solidFill>
      <a:schemeClr val="bg1">
        <a:lumMod val="65000"/>
      </a:schemeClr>
    </a:solidFill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477BCC-01E5-41A5-82DB-E61CE32D6B98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96A33E-4A33-45C6-AB48-51F33CA42D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6A33E-4A33-45C6-AB48-51F33CA42DC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6A33E-4A33-45C6-AB48-51F33CA42DC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6A33E-4A33-45C6-AB48-51F33CA42DC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848D-2D1D-4E81-904A-96D2B55A7C9E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6189A-EA98-4D1B-B993-0036FBDD2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848D-2D1D-4E81-904A-96D2B55A7C9E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6189A-EA98-4D1B-B993-0036FBDD2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848D-2D1D-4E81-904A-96D2B55A7C9E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6189A-EA98-4D1B-B993-0036FBDD2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848D-2D1D-4E81-904A-96D2B55A7C9E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6189A-EA98-4D1B-B993-0036FBDD2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848D-2D1D-4E81-904A-96D2B55A7C9E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6189A-EA98-4D1B-B993-0036FBDD2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848D-2D1D-4E81-904A-96D2B55A7C9E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6189A-EA98-4D1B-B993-0036FBDD2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848D-2D1D-4E81-904A-96D2B55A7C9E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6189A-EA98-4D1B-B993-0036FBDD2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848D-2D1D-4E81-904A-96D2B55A7C9E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6189A-EA98-4D1B-B993-0036FBDD2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848D-2D1D-4E81-904A-96D2B55A7C9E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6189A-EA98-4D1B-B993-0036FBDD2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848D-2D1D-4E81-904A-96D2B55A7C9E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6189A-EA98-4D1B-B993-0036FBDD2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848D-2D1D-4E81-904A-96D2B55A7C9E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6189A-EA98-4D1B-B993-0036FBDD2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C848D-2D1D-4E81-904A-96D2B55A7C9E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6189A-EA98-4D1B-B993-0036FBDD2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30</Words>
  <Application>Microsoft Office PowerPoint</Application>
  <PresentationFormat>On-screen Show (4:3)</PresentationFormat>
  <Paragraphs>8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Ingrassia, Peter F</dc:creator>
  <cp:lastModifiedBy>C-AD</cp:lastModifiedBy>
  <cp:revision>2</cp:revision>
  <dcterms:created xsi:type="dcterms:W3CDTF">2011-02-01T15:33:03Z</dcterms:created>
  <dcterms:modified xsi:type="dcterms:W3CDTF">2011-02-01T16:55:36Z</dcterms:modified>
</cp:coreProperties>
</file>