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DF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4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E970-BFD7-47B0-AEBB-05BC43A8ACC5}" type="datetimeFigureOut">
              <a:rPr lang="en-US" smtClean="0"/>
              <a:pPr/>
              <a:t>2/8/2011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E3CE-0737-4A7F-AA00-9B4BEA6E88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E970-BFD7-47B0-AEBB-05BC43A8ACC5}" type="datetimeFigureOut">
              <a:rPr lang="en-US" smtClean="0"/>
              <a:pPr/>
              <a:t>2/8/2011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E3CE-0737-4A7F-AA00-9B4BEA6E88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E970-BFD7-47B0-AEBB-05BC43A8ACC5}" type="datetimeFigureOut">
              <a:rPr lang="en-US" smtClean="0"/>
              <a:pPr/>
              <a:t>2/8/2011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E3CE-0737-4A7F-AA00-9B4BEA6E88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E970-BFD7-47B0-AEBB-05BC43A8ACC5}" type="datetimeFigureOut">
              <a:rPr lang="en-US" smtClean="0"/>
              <a:pPr/>
              <a:t>2/8/2011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E3CE-0737-4A7F-AA00-9B4BEA6E88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E970-BFD7-47B0-AEBB-05BC43A8ACC5}" type="datetimeFigureOut">
              <a:rPr lang="en-US" smtClean="0"/>
              <a:pPr/>
              <a:t>2/8/2011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E3CE-0737-4A7F-AA00-9B4BEA6E88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E970-BFD7-47B0-AEBB-05BC43A8ACC5}" type="datetimeFigureOut">
              <a:rPr lang="en-US" smtClean="0"/>
              <a:pPr/>
              <a:t>2/8/2011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E3CE-0737-4A7F-AA00-9B4BEA6E88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E970-BFD7-47B0-AEBB-05BC43A8ACC5}" type="datetimeFigureOut">
              <a:rPr lang="en-US" smtClean="0"/>
              <a:pPr/>
              <a:t>2/8/2011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E3CE-0737-4A7F-AA00-9B4BEA6E88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E970-BFD7-47B0-AEBB-05BC43A8ACC5}" type="datetimeFigureOut">
              <a:rPr lang="en-US" smtClean="0"/>
              <a:pPr/>
              <a:t>2/8/2011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E3CE-0737-4A7F-AA00-9B4BEA6E88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E970-BFD7-47B0-AEBB-05BC43A8ACC5}" type="datetimeFigureOut">
              <a:rPr lang="en-US" smtClean="0"/>
              <a:pPr/>
              <a:t>2/8/2011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E3CE-0737-4A7F-AA00-9B4BEA6E88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E970-BFD7-47B0-AEBB-05BC43A8ACC5}" type="datetimeFigureOut">
              <a:rPr lang="en-US" smtClean="0"/>
              <a:pPr/>
              <a:t>2/8/2011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E3CE-0737-4A7F-AA00-9B4BEA6E88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E970-BFD7-47B0-AEBB-05BC43A8ACC5}" type="datetimeFigureOut">
              <a:rPr lang="en-US" smtClean="0"/>
              <a:pPr/>
              <a:t>2/8/2011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E3CE-0737-4A7F-AA00-9B4BEA6E88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7E970-BFD7-47B0-AEBB-05BC43A8ACC5}" type="datetimeFigureOut">
              <a:rPr lang="en-US" smtClean="0"/>
              <a:pPr/>
              <a:t>2/8/2011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EE3CE-0737-4A7F-AA00-9B4BEA6E88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"/>
            <a:ext cx="7772400" cy="685799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9 MHz Commissioning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685800"/>
            <a:ext cx="6705600" cy="5943600"/>
          </a:xfrm>
        </p:spPr>
        <p:txBody>
          <a:bodyPr>
            <a:no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sz="2000" b="1" dirty="0">
                <a:solidFill>
                  <a:srgbClr val="0070C0"/>
                </a:solidFill>
              </a:rPr>
              <a:t>S</a:t>
            </a:r>
            <a:r>
              <a:rPr lang="en-US" sz="2000" b="1" dirty="0" smtClean="0">
                <a:solidFill>
                  <a:srgbClr val="0070C0"/>
                </a:solidFill>
              </a:rPr>
              <a:t>everal successful ramps to store</a:t>
            </a:r>
            <a:endParaRPr lang="en-US" sz="1500" b="1" dirty="0" smtClean="0">
              <a:solidFill>
                <a:srgbClr val="0070C0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en-US" sz="1500" b="1" dirty="0" smtClean="0">
                <a:solidFill>
                  <a:schemeClr val="tx1"/>
                </a:solidFill>
              </a:rPr>
              <a:t>No beam loss (thanks to well tuned ramp)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1500" b="1" dirty="0" smtClean="0">
                <a:solidFill>
                  <a:schemeClr val="tx1"/>
                </a:solidFill>
              </a:rPr>
              <a:t>Power supply switch-over transient is not a problem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1500" b="1" dirty="0" smtClean="0">
                <a:solidFill>
                  <a:schemeClr val="tx1"/>
                </a:solidFill>
              </a:rPr>
              <a:t>Developed llrf feedback algorithms for the bouncer cavities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1500" b="1" dirty="0" smtClean="0">
                <a:solidFill>
                  <a:schemeClr val="tx1"/>
                </a:solidFill>
              </a:rPr>
              <a:t>Outstanding issue is getting average radius as good as with the 28 MHz ramps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000" b="1" dirty="0" smtClean="0">
                <a:solidFill>
                  <a:srgbClr val="0070C0"/>
                </a:solidFill>
              </a:rPr>
              <a:t>We have been working with low intensity bunches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1500" b="1" dirty="0" smtClean="0">
                <a:solidFill>
                  <a:schemeClr val="tx1"/>
                </a:solidFill>
              </a:rPr>
              <a:t>Proton bunches are unstable (no natural Landau damping) in RHIC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1500" b="1" dirty="0" smtClean="0">
                <a:solidFill>
                  <a:schemeClr val="tx1"/>
                </a:solidFill>
              </a:rPr>
              <a:t>Low intensity separates feedback loop stability from single bunch stability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000" b="1" dirty="0" smtClean="0">
                <a:solidFill>
                  <a:srgbClr val="0070C0"/>
                </a:solidFill>
              </a:rPr>
              <a:t>Last night we started adding a Landau cavity in Blue to stabilize high intensity bunches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1500" b="1" dirty="0" smtClean="0">
                <a:solidFill>
                  <a:schemeClr val="tx1"/>
                </a:solidFill>
              </a:rPr>
              <a:t>This is standard practice but it comes at a price</a:t>
            </a:r>
          </a:p>
          <a:p>
            <a:pPr marL="1428750" lvl="2" indent="-514350" algn="l">
              <a:buFont typeface="+mj-lt"/>
              <a:buAutoNum type="arabicPeriod"/>
            </a:pPr>
            <a:r>
              <a:rPr lang="en-US" sz="1500" b="1" dirty="0" smtClean="0">
                <a:solidFill>
                  <a:schemeClr val="tx1"/>
                </a:solidFill>
              </a:rPr>
              <a:t>It can cause longitudinal </a:t>
            </a:r>
            <a:r>
              <a:rPr lang="en-US" sz="1500" b="1" dirty="0" err="1" smtClean="0">
                <a:solidFill>
                  <a:schemeClr val="tx1"/>
                </a:solidFill>
              </a:rPr>
              <a:t>emittance</a:t>
            </a:r>
            <a:r>
              <a:rPr lang="en-US" sz="1500" b="1" dirty="0" smtClean="0">
                <a:solidFill>
                  <a:schemeClr val="tx1"/>
                </a:solidFill>
              </a:rPr>
              <a:t> growth which defeats the benefit of 9 MHz  {here </a:t>
            </a:r>
            <a:r>
              <a:rPr lang="en-US" sz="1500" b="1" dirty="0" err="1" smtClean="0">
                <a:solidFill>
                  <a:schemeClr val="tx1"/>
                </a:solidFill>
              </a:rPr>
              <a:t>emittance</a:t>
            </a:r>
            <a:r>
              <a:rPr lang="en-US" sz="1500" b="1" dirty="0" smtClean="0">
                <a:solidFill>
                  <a:schemeClr val="tx1"/>
                </a:solidFill>
              </a:rPr>
              <a:t> = 0.7 </a:t>
            </a:r>
            <a:r>
              <a:rPr lang="en-US" sz="1500" b="1" dirty="0" err="1" smtClean="0">
                <a:solidFill>
                  <a:schemeClr val="tx1"/>
                </a:solidFill>
              </a:rPr>
              <a:t>eVs</a:t>
            </a:r>
            <a:r>
              <a:rPr lang="en-US" sz="1500" b="1" dirty="0" smtClean="0">
                <a:solidFill>
                  <a:schemeClr val="tx1"/>
                </a:solidFill>
              </a:rPr>
              <a:t>}</a:t>
            </a:r>
          </a:p>
          <a:p>
            <a:pPr marL="1428750" lvl="2" indent="-514350" algn="l">
              <a:buFont typeface="+mj-lt"/>
              <a:buAutoNum type="arabicPeriod"/>
            </a:pPr>
            <a:r>
              <a:rPr lang="en-US" sz="1500" b="1" dirty="0" smtClean="0">
                <a:solidFill>
                  <a:schemeClr val="tx1"/>
                </a:solidFill>
              </a:rPr>
              <a:t>Requires running Landau cavity at low voltage &gt; beam loading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1500" b="1" dirty="0" smtClean="0">
                <a:solidFill>
                  <a:schemeClr val="tx1"/>
                </a:solidFill>
              </a:rPr>
              <a:t>Next steps are to apply Landau in Yellow and incrementally increase intensity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1800" b="1" dirty="0" smtClean="0">
                <a:solidFill>
                  <a:srgbClr val="0070C0"/>
                </a:solidFill>
              </a:rPr>
              <a:t>As we go we are trying to learn what it will take to stabilize very high intensity bunches (3e11) where the trade off between </a:t>
            </a:r>
            <a:r>
              <a:rPr lang="en-US" sz="1800" b="1" dirty="0" err="1" smtClean="0">
                <a:solidFill>
                  <a:srgbClr val="0070C0"/>
                </a:solidFill>
              </a:rPr>
              <a:t>emittance</a:t>
            </a:r>
            <a:r>
              <a:rPr lang="en-US" sz="1800" b="1" dirty="0" smtClean="0">
                <a:solidFill>
                  <a:srgbClr val="0070C0"/>
                </a:solidFill>
              </a:rPr>
              <a:t> and Landau voltage won’t be acceptable</a:t>
            </a:r>
            <a:endParaRPr lang="en-US" sz="1800" b="1" dirty="0">
              <a:solidFill>
                <a:srgbClr val="0070C0"/>
              </a:solidFill>
            </a:endParaRPr>
          </a:p>
        </p:txBody>
      </p:sp>
      <p:pic>
        <p:nvPicPr>
          <p:cNvPr id="11266" name="Picture 2" descr="http://www.cadops.bnl.gov/elog/graphics/rhic-pp_2011/Mon_Jan_24_2011_215150_18596.gif"/>
          <p:cNvPicPr>
            <a:picLocks noChangeAspect="1" noChangeArrowheads="1"/>
          </p:cNvPicPr>
          <p:nvPr/>
        </p:nvPicPr>
        <p:blipFill>
          <a:blip r:embed="rId2" cstate="print"/>
          <a:srcRect l="29559" t="11405" r="31030" b="15275"/>
          <a:stretch>
            <a:fillRect/>
          </a:stretch>
        </p:blipFill>
        <p:spPr bwMode="auto">
          <a:xfrm>
            <a:off x="6858000" y="685800"/>
            <a:ext cx="2164080" cy="2819400"/>
          </a:xfrm>
          <a:prstGeom prst="rect">
            <a:avLst/>
          </a:prstGeom>
          <a:noFill/>
        </p:spPr>
      </p:pic>
      <p:pic>
        <p:nvPicPr>
          <p:cNvPr id="11268" name="Picture 4" descr="http://www.cadops.bnl.gov/elog/graphics/rhic-pp_2011/Mon_Jan_24_2011_215153_18620.gif"/>
          <p:cNvPicPr>
            <a:picLocks noChangeAspect="1" noChangeArrowheads="1"/>
          </p:cNvPicPr>
          <p:nvPr/>
        </p:nvPicPr>
        <p:blipFill>
          <a:blip r:embed="rId3" cstate="print"/>
          <a:srcRect l="45682" t="18739" r="24294" b="16396"/>
          <a:stretch>
            <a:fillRect/>
          </a:stretch>
        </p:blipFill>
        <p:spPr bwMode="auto">
          <a:xfrm>
            <a:off x="7010400" y="3657600"/>
            <a:ext cx="1981200" cy="281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cadops.bnl.gov/elog/graphics/rhic-pp_2011/Tue_Feb_1_2011_185133_18843.gif"/>
          <p:cNvPicPr>
            <a:picLocks noChangeAspect="1" noChangeArrowheads="1"/>
          </p:cNvPicPr>
          <p:nvPr/>
        </p:nvPicPr>
        <p:blipFill>
          <a:blip r:embed="rId2" cstate="print"/>
          <a:srcRect l="4308" t="14143" b="8073"/>
          <a:stretch>
            <a:fillRect/>
          </a:stretch>
        </p:blipFill>
        <p:spPr bwMode="auto">
          <a:xfrm>
            <a:off x="5296924" y="4191000"/>
            <a:ext cx="3847076" cy="2286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4B2DFD"/>
                </a:solidFill>
              </a:rPr>
              <a:t>9 MHz Commissioning</a:t>
            </a:r>
            <a:endParaRPr lang="en-US" dirty="0">
              <a:solidFill>
                <a:srgbClr val="4B2DF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7086600" cy="5029200"/>
          </a:xfrm>
        </p:spPr>
        <p:txBody>
          <a:bodyPr>
            <a:normAutofit fontScale="25000" lnSpcReduction="20000"/>
          </a:bodyPr>
          <a:lstStyle/>
          <a:p>
            <a:r>
              <a:rPr lang="en-US" sz="6400" b="1" dirty="0" smtClean="0">
                <a:solidFill>
                  <a:srgbClr val="4B2DFD"/>
                </a:solidFill>
              </a:rPr>
              <a:t>Worked out configuration for the loops on the bouncers</a:t>
            </a:r>
          </a:p>
          <a:p>
            <a:r>
              <a:rPr lang="en-US" sz="6400" b="1" dirty="0" smtClean="0">
                <a:solidFill>
                  <a:srgbClr val="4B2DFD"/>
                </a:solidFill>
              </a:rPr>
              <a:t>Running on the “frequency program” only</a:t>
            </a:r>
          </a:p>
          <a:p>
            <a:pPr lvl="1"/>
            <a:r>
              <a:rPr lang="en-US" sz="6400" b="1" dirty="0" smtClean="0"/>
              <a:t>No radial loop</a:t>
            </a:r>
          </a:p>
          <a:p>
            <a:pPr lvl="1"/>
            <a:r>
              <a:rPr lang="en-US" sz="6400" b="1" dirty="0" smtClean="0"/>
              <a:t>Radial steering RTDL frame is still active</a:t>
            </a:r>
          </a:p>
          <a:p>
            <a:pPr lvl="1"/>
            <a:r>
              <a:rPr lang="en-US" sz="6400" b="1" dirty="0" smtClean="0"/>
              <a:t>Will need to be tweaked to get same </a:t>
            </a:r>
            <a:r>
              <a:rPr lang="en-US" sz="6400" b="1" dirty="0" err="1" smtClean="0"/>
              <a:t>Xmean</a:t>
            </a:r>
            <a:r>
              <a:rPr lang="en-US" sz="6400" b="1" dirty="0" smtClean="0"/>
              <a:t> as with 28 MHz system</a:t>
            </a:r>
          </a:p>
          <a:p>
            <a:pPr lvl="1"/>
            <a:r>
              <a:rPr lang="en-US" sz="6400" b="1" dirty="0" smtClean="0"/>
              <a:t>Outstanding mystery as to why the frequency program does not </a:t>
            </a:r>
            <a:r>
              <a:rPr lang="en-US" sz="6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minimize </a:t>
            </a:r>
            <a:r>
              <a:rPr lang="en-US" sz="6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Xmean</a:t>
            </a:r>
            <a:endParaRPr lang="en-US" sz="6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6400" b="1" dirty="0" smtClean="0">
                <a:solidFill>
                  <a:srgbClr val="4B2DFD"/>
                </a:solidFill>
              </a:rPr>
              <a:t>Tested injection with 100 1e11 bunches</a:t>
            </a:r>
          </a:p>
          <a:p>
            <a:pPr lvl="1"/>
            <a:r>
              <a:rPr lang="en-US" sz="6400" b="1" dirty="0" smtClean="0"/>
              <a:t>Landau cavity provides sufficient damping with acceptable </a:t>
            </a:r>
            <a:r>
              <a:rPr lang="en-US" sz="6400" b="1" dirty="0" err="1" smtClean="0"/>
              <a:t>emittance</a:t>
            </a:r>
            <a:r>
              <a:rPr lang="en-US" sz="6400" b="1" dirty="0" smtClean="0"/>
              <a:t> growth</a:t>
            </a:r>
          </a:p>
          <a:p>
            <a:pPr lvl="1"/>
            <a:r>
              <a:rPr lang="en-US" sz="6400" b="1" dirty="0" smtClean="0"/>
              <a:t>We increase Landau voltage to the same value used for 28 MHz during the ramp</a:t>
            </a:r>
          </a:p>
          <a:p>
            <a:r>
              <a:rPr lang="en-US" sz="6400" b="1" dirty="0" smtClean="0">
                <a:solidFill>
                  <a:srgbClr val="4B2DFD"/>
                </a:solidFill>
              </a:rPr>
              <a:t>Optimized injection matching to AGS bunch</a:t>
            </a:r>
          </a:p>
          <a:p>
            <a:pPr lvl="1"/>
            <a:r>
              <a:rPr lang="en-US" sz="6400" b="1" dirty="0" smtClean="0"/>
              <a:t>Counter phase the bouncers to get 17 kV effective </a:t>
            </a:r>
          </a:p>
          <a:p>
            <a:pPr lvl="1"/>
            <a:r>
              <a:rPr lang="en-US" sz="6400" b="1" dirty="0" smtClean="0"/>
              <a:t>voltage</a:t>
            </a:r>
          </a:p>
          <a:p>
            <a:pPr lvl="1"/>
            <a:r>
              <a:rPr lang="en-US" sz="6400" b="1" dirty="0" smtClean="0"/>
              <a:t>Energy matching to the AGS requires matching </a:t>
            </a:r>
          </a:p>
          <a:p>
            <a:pPr lvl="1"/>
            <a:r>
              <a:rPr lang="en-US" sz="6400" b="1" dirty="0" smtClean="0"/>
              <a:t>Blue then Yellow independently</a:t>
            </a:r>
          </a:p>
          <a:p>
            <a:r>
              <a:rPr lang="en-US" sz="6400" b="1" dirty="0" smtClean="0">
                <a:solidFill>
                  <a:srgbClr val="4B2DFD"/>
                </a:solidFill>
              </a:rPr>
              <a:t>Set up </a:t>
            </a:r>
            <a:r>
              <a:rPr lang="en-US" sz="6400" b="1" dirty="0" err="1" smtClean="0">
                <a:solidFill>
                  <a:srgbClr val="4B2DFD"/>
                </a:solidFill>
              </a:rPr>
              <a:t>rebucketing</a:t>
            </a:r>
            <a:r>
              <a:rPr lang="en-US" sz="6400" b="1" dirty="0" smtClean="0">
                <a:solidFill>
                  <a:srgbClr val="4B2DFD"/>
                </a:solidFill>
              </a:rPr>
              <a:t> into 28 MHz at store</a:t>
            </a:r>
          </a:p>
          <a:p>
            <a:pPr lvl="1"/>
            <a:r>
              <a:rPr lang="en-US" sz="6400" b="1" dirty="0" smtClean="0"/>
              <a:t>Tweaked the bunch rotation gymnastic in 9 MHz</a:t>
            </a:r>
          </a:p>
          <a:p>
            <a:pPr lvl="1"/>
            <a:r>
              <a:rPr lang="en-US" sz="6400" b="1" dirty="0" smtClean="0"/>
              <a:t>Have not yet got the correct phasing  reproducibly</a:t>
            </a:r>
          </a:p>
          <a:p>
            <a:pPr lvl="1"/>
            <a:r>
              <a:rPr lang="en-US" sz="6400" b="1" dirty="0" smtClean="0"/>
              <a:t>Ramping up the 197 MHz cavity give short bunches</a:t>
            </a:r>
          </a:p>
          <a:p>
            <a:r>
              <a:rPr lang="en-US" sz="6400" b="1" dirty="0" smtClean="0">
                <a:solidFill>
                  <a:srgbClr val="4B2DFD"/>
                </a:solidFill>
              </a:rPr>
              <a:t>Next step is to use the system and ramp up the intensity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http://www.cadops.bnl.gov/elog/graphics/rhic-pp_2011/Fri_Jan_28_2011_205857_13512.gif"/>
          <p:cNvPicPr>
            <a:picLocks noChangeAspect="1" noChangeArrowheads="1"/>
          </p:cNvPicPr>
          <p:nvPr/>
        </p:nvPicPr>
        <p:blipFill>
          <a:blip r:embed="rId3" cstate="print"/>
          <a:srcRect l="39871" t="14114" r="35916" b="12372"/>
          <a:stretch>
            <a:fillRect/>
          </a:stretch>
        </p:blipFill>
        <p:spPr bwMode="auto">
          <a:xfrm>
            <a:off x="7086600" y="228600"/>
            <a:ext cx="1905000" cy="3886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1774</TotalTime>
  <Words>336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9 MHz Commissioning</vt:lpstr>
      <vt:lpstr>9 MHz Commissioning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MHz Commissioning</dc:title>
  <dc:creator>C-AD</dc:creator>
  <cp:lastModifiedBy>C-AD</cp:lastModifiedBy>
  <cp:revision>11</cp:revision>
  <dcterms:created xsi:type="dcterms:W3CDTF">2011-01-25T15:55:08Z</dcterms:created>
  <dcterms:modified xsi:type="dcterms:W3CDTF">2011-02-08T18:16:35Z</dcterms:modified>
</cp:coreProperties>
</file>