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565" r:id="rId3"/>
    <p:sldId id="563" r:id="rId4"/>
    <p:sldId id="564" r:id="rId5"/>
    <p:sldId id="562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4246C"/>
    <a:srgbClr val="000099"/>
    <a:srgbClr val="042B7F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24" autoAdjust="0"/>
    <p:restoredTop sz="85748" autoAdjust="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types</a:t>
            </a:r>
            <a:r>
              <a:rPr lang="en-US" baseline="0" dirty="0" smtClean="0"/>
              <a:t> of independent verification; concurrent and dual – dual means independent in time and space as opposed to standing over someone’s shoulder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4246C"/>
                </a:solidFill>
              </a:rPr>
              <a:t>Independent verification is the act of checking, by a separate qualified person, that a given operation or component position conforms to established criteria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4246C"/>
                </a:solidFill>
              </a:rPr>
              <a:t>Dual independent verification is better than concurrent independent verification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4246C"/>
                </a:solidFill>
              </a:rPr>
              <a:t>Does</a:t>
            </a:r>
            <a:r>
              <a:rPr lang="en-US" baseline="0" dirty="0" smtClean="0">
                <a:solidFill>
                  <a:srgbClr val="04246C"/>
                </a:solidFill>
              </a:rPr>
              <a:t> not </a:t>
            </a:r>
            <a:r>
              <a:rPr lang="en-US" dirty="0" smtClean="0">
                <a:solidFill>
                  <a:srgbClr val="04246C"/>
                </a:solidFill>
              </a:rPr>
              <a:t>include self-checking and similar HU techniques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Verdan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133600"/>
            <a:ext cx="8763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Proper Use of Access Controlled Gates at RHIC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Conduct of Operations – Independent Verification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Photos of the Week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2-8-11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Use of Access Controlled Gates at RHIC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800600"/>
          </a:xfrm>
        </p:spPr>
        <p:txBody>
          <a:bodyPr/>
          <a:lstStyle/>
          <a:p>
            <a:pPr lvl="0"/>
            <a:r>
              <a:rPr lang="en-US" sz="1800" dirty="0" smtClean="0">
                <a:solidFill>
                  <a:srgbClr val="000066"/>
                </a:solidFill>
              </a:rPr>
              <a:t>Please remind your co-workers that they may never let anyone through an access controlled gate at RHIC during Controlled Access: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They must use their own controlled access key from a key tree to enter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If you are inside the enclosure, you may not open the gate from the inside to let another worker into the enclosure; the sweep would be lost in this case because MCR would not give a simultaneous release but remember that equipment can and does fail; the MCR could lose track of who went into the enclosure</a:t>
            </a:r>
          </a:p>
          <a:p>
            <a:pPr lvl="0"/>
            <a:r>
              <a:rPr lang="en-US" sz="1800" dirty="0" smtClean="0">
                <a:solidFill>
                  <a:srgbClr val="000066"/>
                </a:solidFill>
              </a:rPr>
              <a:t>During Restricted Access, do not open doors for others; they must use their own RHIC Access Card</a:t>
            </a:r>
          </a:p>
          <a:p>
            <a:pPr lvl="0"/>
            <a:r>
              <a:rPr lang="en-US" sz="1800" dirty="0" smtClean="0">
                <a:solidFill>
                  <a:srgbClr val="000066"/>
                </a:solidFill>
              </a:rPr>
              <a:t>Never prop open an access controlled gate on your own even when the machine is down for the summer and there is a problem with the card reader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Always ask for permission from either the Access Controls Group, Asher Etkin or Dana Beavis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Propping a gate open on your own is a violation of an important requirement to protect staff from entering an area and receiving an unnecessary radiation exposure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of Operations – Independent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419600"/>
          </a:xfrm>
        </p:spPr>
        <p:txBody>
          <a:bodyPr/>
          <a:lstStyle/>
          <a:p>
            <a:r>
              <a:rPr lang="en-US" sz="2000" dirty="0" smtClean="0">
                <a:solidFill>
                  <a:srgbClr val="04246C"/>
                </a:solidFill>
              </a:rPr>
              <a:t>Independent verification compensates for the human element in facility operation</a:t>
            </a:r>
          </a:p>
          <a:p>
            <a:r>
              <a:rPr lang="en-US" sz="2000" dirty="0" smtClean="0">
                <a:solidFill>
                  <a:srgbClr val="04246C"/>
                </a:solidFill>
              </a:rPr>
              <a:t>It recognizes that any worker, no matter how proficient, can make a mistake</a:t>
            </a:r>
          </a:p>
          <a:p>
            <a:r>
              <a:rPr lang="en-US" sz="2000" dirty="0" smtClean="0">
                <a:solidFill>
                  <a:srgbClr val="04246C"/>
                </a:solidFill>
              </a:rPr>
              <a:t>However, the chance that two workers will independently make the same mistake is unlikely; therefore, independent verification provides an extra measure of safety and reliability to facility operations</a:t>
            </a:r>
          </a:p>
          <a:p>
            <a:r>
              <a:rPr lang="en-US" sz="2000" dirty="0" smtClean="0">
                <a:solidFill>
                  <a:srgbClr val="04246C"/>
                </a:solidFill>
              </a:rPr>
              <a:t>Experience shows that double-checking important operating parameters or component-alignments by another person will reduce the occurrence of unintended operational events (shutdowns, environmental violations, etc.) by a factor of 10 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Independent Verification at C-AD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724400"/>
          </a:xfrm>
        </p:spPr>
        <p:txBody>
          <a:bodyPr/>
          <a:lstStyle/>
          <a:p>
            <a:r>
              <a:rPr lang="en-US" sz="1800" dirty="0" smtClean="0">
                <a:solidFill>
                  <a:srgbClr val="04246C"/>
                </a:solidFill>
              </a:rPr>
              <a:t>Position and thickness testing of shielding via fault studies by Radiation Safety Committee against calculations done by an independent physicist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Health Physics tests of Chipmunk radiation monitor response in the field with a source to verify the C-AD Instrumentation Group correctly interfaced the monitor with the MCR alarm system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Independent inspections of activated soil caps by the Environmental Compliance Representative and the C-AD responsible engineer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Simultaneous release of access gates by an MCR operator and the entrant at RHIC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Counter-rotating sweepers for the AGS Ring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Checking building doors by CAS watch to ensure they are locked 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Use of a Safety Watch Verifier to observe the responsible authorized person place accelerator electrical systems into Restricted Access state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Use of an “Attendant” to ensure safety at the entrance to a confined space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In fall protection, use of a “Safety Monitor” to warn personnel of dangerous conditions or work practices</a:t>
            </a:r>
            <a:endParaRPr lang="en-US" sz="1800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 of the Week – PPE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447800"/>
            <a:ext cx="3385929" cy="474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hoto4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143000"/>
            <a:ext cx="3962400" cy="528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15773</TotalTime>
  <Words>551</Words>
  <Application>Microsoft Office PowerPoint</Application>
  <PresentationFormat>On-screen Show (4:3)</PresentationFormat>
  <Paragraphs>44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Proper Use of Access Controlled Gates at RHIC</vt:lpstr>
      <vt:lpstr>Conduct of Operations – Independent Verification</vt:lpstr>
      <vt:lpstr>Examples of Independent Verification at C-AD</vt:lpstr>
      <vt:lpstr>Photos of the Week – PPE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C-AD</cp:lastModifiedBy>
  <cp:revision>907</cp:revision>
  <cp:lastPrinted>2007-07-02T19:06:14Z</cp:lastPrinted>
  <dcterms:created xsi:type="dcterms:W3CDTF">2007-06-28T20:22:43Z</dcterms:created>
  <dcterms:modified xsi:type="dcterms:W3CDTF">2011-02-08T17:07:21Z</dcterms:modified>
</cp:coreProperties>
</file>