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63" r:id="rId3"/>
    <p:sldId id="568" r:id="rId4"/>
    <p:sldId id="562" r:id="rId5"/>
    <p:sldId id="569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4246C"/>
    <a:srgbClr val="000099"/>
    <a:srgbClr val="042B7F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4" autoAdjust="0"/>
    <p:restoredTop sz="94111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Maximize program by just including relevant people and materials; </a:t>
            </a:r>
            <a:r>
              <a:rPr lang="en-US" sz="1200" dirty="0" smtClean="0">
                <a:solidFill>
                  <a:srgbClr val="000066"/>
                </a:solidFill>
              </a:rPr>
              <a:t>C-AD does not require all personnel to read all documents selected for required reading just because the work at C-AD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ＭＳ Ｐゴシック"/>
              </a:rPr>
              <a:t>When documents are designated for immediate reading, a notification that the document has been issued is placed in the Daily Orders to operators. </a:t>
            </a:r>
            <a:r>
              <a:rPr lang="en-US" sz="1200" dirty="0" smtClean="0">
                <a:solidFill>
                  <a:srgbClr val="000066"/>
                </a:solidFill>
              </a:rPr>
              <a:t>The Head of MCR periodically reviews the Required Reading Binder, which is purged every fiscal year and material is either discarded or filed as appropriate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Verdan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2/22/2011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edotov\Desktop\Time%20Meetings\tm110222\AggieTowingServic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Conduct of Operations – Required Reading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ORNL Breaks Safety Record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Video of the Week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2-22-11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of O Required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1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66"/>
                </a:solidFill>
              </a:rPr>
              <a:t>A required reading program enhances operator awareness of important information relevant to operation of the accelerators and includes: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Changes in the operation 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Changes in equipment that impact operations 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Information on operating experiences 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Information necessary to keep operators informed of current facility activities 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Required Reading may also include information on: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Lessons learned from industry operating experience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Occurrence reports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Policy changes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New or updated hazard communications</a:t>
            </a:r>
          </a:p>
          <a:p>
            <a:pPr lvl="1"/>
            <a:r>
              <a:rPr lang="en-US" sz="1600" dirty="0" smtClean="0">
                <a:solidFill>
                  <a:srgbClr val="000066"/>
                </a:solidFill>
              </a:rPr>
              <a:t>Procedure changes or revisions	</a:t>
            </a:r>
          </a:p>
          <a:p>
            <a:endParaRPr lang="en-US" sz="2000" dirty="0" smtClean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of O Required Reading at C-AD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00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66"/>
                </a:solidFill>
              </a:rPr>
              <a:t>Operators and Operations Coordinators are required to read all documents in the MCR’s Required Reading Binder, Temporary Procedures Log and Hand Processed Change Log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All reading is to be completed within 10 days of issue</a:t>
            </a:r>
            <a:endParaRPr lang="en-US" sz="2000" u="sng" dirty="0" smtClean="0">
              <a:solidFill>
                <a:srgbClr val="000066"/>
              </a:solidFill>
            </a:endParaRPr>
          </a:p>
          <a:p>
            <a:r>
              <a:rPr lang="en-US" sz="2000" dirty="0" smtClean="0">
                <a:solidFill>
                  <a:srgbClr val="000066"/>
                </a:solidFill>
              </a:rPr>
              <a:t>Documents required to be read before shift assignments are designated for immediate attention through the Daily Orders system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Recent examples of Required Reading from MCR web include: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02/14   AGS Jump quads are operational -- they should be on for every RHIC fill that requires polarized beam.  Instructions to follow from VHS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02/14   New Temporary Procedure 11-14 (PASS HMI panel) is in the binder. Read and sign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02/08   RHIC PS Group Call in -- If someone was called in on the previous shift -- call the next person on the list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01/13   RHIC CNI </a:t>
            </a:r>
            <a:r>
              <a:rPr lang="en-US" sz="1200" dirty="0" err="1" smtClean="0">
                <a:solidFill>
                  <a:srgbClr val="000066"/>
                </a:solidFill>
              </a:rPr>
              <a:t>Polarimeter</a:t>
            </a:r>
            <a:r>
              <a:rPr lang="en-US" sz="1200" dirty="0" smtClean="0">
                <a:solidFill>
                  <a:srgbClr val="000066"/>
                </a:solidFill>
              </a:rPr>
              <a:t> </a:t>
            </a:r>
            <a:r>
              <a:rPr lang="en-US" sz="1200" u="sng" dirty="0" smtClean="0">
                <a:solidFill>
                  <a:srgbClr val="000066"/>
                </a:solidFill>
              </a:rPr>
              <a:t>Operating Instructions</a:t>
            </a:r>
            <a:endParaRPr lang="en-US" sz="1200" dirty="0" smtClean="0">
              <a:solidFill>
                <a:srgbClr val="000066"/>
              </a:solidFill>
            </a:endParaRP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01/11   RHIC Instrumentation </a:t>
            </a:r>
            <a:r>
              <a:rPr lang="en-US" sz="1200" u="sng" dirty="0" smtClean="0">
                <a:solidFill>
                  <a:srgbClr val="000066"/>
                </a:solidFill>
              </a:rPr>
              <a:t>changes for Run11</a:t>
            </a:r>
            <a:endParaRPr lang="en-US" sz="1200" dirty="0" smtClean="0">
              <a:solidFill>
                <a:srgbClr val="000066"/>
              </a:solidFill>
            </a:endParaRP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01/07   New Required Reading (</a:t>
            </a:r>
            <a:r>
              <a:rPr lang="en-US" sz="1200" u="sng" dirty="0" smtClean="0">
                <a:solidFill>
                  <a:srgbClr val="000066"/>
                </a:solidFill>
              </a:rPr>
              <a:t>RHIC </a:t>
            </a:r>
            <a:r>
              <a:rPr lang="en-US" sz="1200" u="sng" dirty="0" err="1" smtClean="0">
                <a:solidFill>
                  <a:srgbClr val="000066"/>
                </a:solidFill>
              </a:rPr>
              <a:t>Rf</a:t>
            </a:r>
            <a:r>
              <a:rPr lang="en-US" sz="1200" dirty="0" smtClean="0">
                <a:solidFill>
                  <a:srgbClr val="000066"/>
                </a:solidFill>
              </a:rPr>
              <a:t>) in Required Reading binder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01/04   Link to the </a:t>
            </a:r>
            <a:r>
              <a:rPr lang="en-US" sz="1200" u="sng" dirty="0" smtClean="0">
                <a:solidFill>
                  <a:srgbClr val="000066"/>
                </a:solidFill>
              </a:rPr>
              <a:t>procedure</a:t>
            </a:r>
            <a:r>
              <a:rPr lang="en-US" sz="1200" dirty="0" smtClean="0">
                <a:solidFill>
                  <a:srgbClr val="000066"/>
                </a:solidFill>
              </a:rPr>
              <a:t> to be used to set up RHIC timing for RUN11</a:t>
            </a:r>
          </a:p>
          <a:p>
            <a:pPr lvl="1"/>
            <a:r>
              <a:rPr lang="en-US" sz="1200" dirty="0" smtClean="0">
                <a:solidFill>
                  <a:srgbClr val="000066"/>
                </a:solidFill>
              </a:rPr>
              <a:t>12/21   Review ALL required reading in the Temporary Procedures, Hand Processed Change, and Required Reading binders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90613"/>
          </a:xfrm>
        </p:spPr>
        <p:txBody>
          <a:bodyPr/>
          <a:lstStyle/>
          <a:p>
            <a:r>
              <a:rPr lang="en-US" dirty="0" smtClean="0"/>
              <a:t>ORNL Breaks Safety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648200"/>
          </a:xfrm>
        </p:spPr>
        <p:txBody>
          <a:bodyPr/>
          <a:lstStyle/>
          <a:p>
            <a:r>
              <a:rPr lang="en-US" sz="2000" dirty="0" smtClean="0">
                <a:solidFill>
                  <a:srgbClr val="000066"/>
                </a:solidFill>
              </a:rPr>
              <a:t>ORNL has set a new record of 5x10</a:t>
            </a:r>
            <a:r>
              <a:rPr lang="en-US" sz="2000" baseline="30000" dirty="0" smtClean="0">
                <a:solidFill>
                  <a:srgbClr val="000066"/>
                </a:solidFill>
              </a:rPr>
              <a:t>6</a:t>
            </a:r>
            <a:r>
              <a:rPr lang="en-US" sz="2000" dirty="0" smtClean="0">
                <a:solidFill>
                  <a:srgbClr val="000066"/>
                </a:solidFill>
              </a:rPr>
              <a:t> person-hours without a DART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ORNL has raised awareness of safe practices through a combination of training seminars, regular lab-wide employee communication, videos and site evaluations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As a result, ORNL’s 5000 employees have seen a decrease in the annual number of serious injury cases from 71 in 2000 to 16 in 2010 (0.32 DART per 100 FTE)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As a comparison, C-AD has 400 employees and has 0.38 DART per 100 FTE over last 5 years using a combination of training programs, safety communications and evaluation programs</a:t>
            </a:r>
          </a:p>
          <a:p>
            <a:r>
              <a:rPr lang="en-US" sz="2000" dirty="0" smtClean="0">
                <a:solidFill>
                  <a:srgbClr val="000066"/>
                </a:solidFill>
              </a:rPr>
              <a:t>Using a combination of programs to manage safety is a trademark of the world’s safest companies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Week – Need a Tow?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AggieTowingServic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600200"/>
            <a:ext cx="5363809" cy="402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16866</TotalTime>
  <Words>385</Words>
  <Application>Microsoft Office PowerPoint</Application>
  <PresentationFormat>On-screen Show (4:3)</PresentationFormat>
  <Paragraphs>51</Paragraphs>
  <Slides>5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C of O Required Reading</vt:lpstr>
      <vt:lpstr>C of O Required Reading at C-AD</vt:lpstr>
      <vt:lpstr>ORNL Breaks Safety Record</vt:lpstr>
      <vt:lpstr>Video of the Week – Need a Tow?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C-AD</cp:lastModifiedBy>
  <cp:revision>928</cp:revision>
  <cp:lastPrinted>2007-07-02T19:06:14Z</cp:lastPrinted>
  <dcterms:created xsi:type="dcterms:W3CDTF">2007-06-28T20:22:43Z</dcterms:created>
  <dcterms:modified xsi:type="dcterms:W3CDTF">2011-02-22T17:51:26Z</dcterms:modified>
</cp:coreProperties>
</file>