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
C-AD ACTIVITY       FEBRUARY 2011
</a:t>
            </a:r>
          </a:p>
        </c:rich>
      </c:tx>
      <c:layout>
        <c:manualLayout>
          <c:xMode val="edge"/>
          <c:yMode val="edge"/>
          <c:x val="0.30061919978835538"/>
          <c:y val="1.45888594164456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448E-2"/>
          <c:y val="0.15915129669840092"/>
          <c:w val="0.7824940443451287"/>
          <c:h val="0.7785150930163430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FY11-week 18:</c:v>
                </c:pt>
                <c:pt idx="1">
                  <c:v>FY11-week 19:</c:v>
                </c:pt>
                <c:pt idx="2">
                  <c:v>FY11-week 20:</c:v>
                </c:pt>
                <c:pt idx="3">
                  <c:v>FY11-week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44.87</c:v>
                </c:pt>
                <c:pt idx="3">
                  <c:v>63.43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>
                <c:manualLayout>
                  <c:x val="-5.5564512735807085E-2"/>
                  <c:y val="6.8145742279509831E-3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dLblPos val="ctr"/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2.5</c:v>
                </c:pt>
                <c:pt idx="3">
                  <c:v>12.27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NORMAL!$AG$707:$AJ$707</c:f>
              <c:numCache>
                <c:formatCode>0</c:formatCode>
                <c:ptCount val="4"/>
                <c:pt idx="0">
                  <c:v>15.05</c:v>
                </c:pt>
                <c:pt idx="1">
                  <c:v>30.689999999999987</c:v>
                </c:pt>
                <c:pt idx="2">
                  <c:v>9.7000000000000011</c:v>
                </c:pt>
                <c:pt idx="3">
                  <c:v>0.56999999999999995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93.210000000000022</c:v>
                </c:pt>
                <c:pt idx="1">
                  <c:v>87.52</c:v>
                </c:pt>
                <c:pt idx="2">
                  <c:v>66.47999999999999</c:v>
                </c:pt>
                <c:pt idx="3">
                  <c:v>48.8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6.5</c:v>
                </c:pt>
                <c:pt idx="1">
                  <c:v>10.33</c:v>
                </c:pt>
                <c:pt idx="2">
                  <c:v>16.87</c:v>
                </c:pt>
                <c:pt idx="3">
                  <c:v>2.27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53.240000000000009</c:v>
                </c:pt>
                <c:pt idx="1">
                  <c:v>39.46</c:v>
                </c:pt>
                <c:pt idx="2">
                  <c:v>27.579999999999988</c:v>
                </c:pt>
                <c:pt idx="3">
                  <c:v>40.660000000000011</c:v>
                </c:pt>
              </c:numCache>
            </c:numRef>
          </c:val>
        </c:ser>
        <c:overlap val="100"/>
        <c:axId val="49467392"/>
        <c:axId val="49468928"/>
      </c:barChart>
      <c:catAx>
        <c:axId val="4946739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68928"/>
        <c:crosses val="autoZero"/>
        <c:lblAlgn val="ctr"/>
        <c:lblOffset val="100"/>
        <c:tickLblSkip val="1"/>
        <c:tickMarkSkip val="1"/>
      </c:catAx>
      <c:valAx>
        <c:axId val="49468928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6739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637202103505927"/>
          <c:y val="0.17771897213113658"/>
          <c:w val="0.13213450576607788"/>
          <c:h val="0.734748428329749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2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2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FEBRUARY 2011</a:t>
            </a:r>
          </a:p>
        </c:rich>
      </c:tx>
      <c:layout>
        <c:manualLayout>
          <c:xMode val="edge"/>
          <c:yMode val="edge"/>
          <c:x val="0.18845500848896454"/>
          <c:y val="2.5641025641025685E-2"/>
        </c:manualLayout>
      </c:layout>
      <c:spPr>
        <a:noFill/>
        <a:ln w="25400">
          <a:noFill/>
        </a:ln>
      </c:spPr>
    </c:title>
    <c:view3D>
      <c:rotX val="10"/>
      <c:hPercent val="100"/>
      <c:rotY val="8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32337442603344"/>
          <c:y val="9.2630873269336264E-2"/>
          <c:w val="0.75453032324705149"/>
          <c:h val="0.75003057847213372"/>
        </c:manualLayout>
      </c:layout>
      <c:bar3DChart>
        <c:barDir val="col"/>
        <c:grouping val="standard"/>
        <c:ser>
          <c:idx val="20"/>
          <c:order val="0"/>
          <c:tx>
            <c:strRef>
              <c:f>NORMAL!$AB$844</c:f>
              <c:strCache>
                <c:ptCount val="1"/>
                <c:pt idx="0">
                  <c:v>LINAC_Rf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NORMAL!$AB$845:$AH$845</c:f>
              <c:numCache>
                <c:formatCode>General</c:formatCode>
                <c:ptCount val="7"/>
                <c:pt idx="0" formatCode="0.0%">
                  <c:v>1.0801377293523906E-2</c:v>
                </c:pt>
                <c:pt idx="6" formatCode="0.0%">
                  <c:v>1.8395358709494846E-3</c:v>
                </c:pt>
              </c:numCache>
            </c:numRef>
          </c:val>
        </c:ser>
        <c:ser>
          <c:idx val="0"/>
          <c:order val="1"/>
          <c:tx>
            <c:strRef>
              <c:f>NORMAL!$AB$846</c:f>
              <c:strCache>
                <c:ptCount val="1"/>
                <c:pt idx="0">
                  <c:v>P^source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NORMAL!$AB$847:$AH$847</c:f>
              <c:numCache>
                <c:formatCode>General</c:formatCode>
                <c:ptCount val="7"/>
                <c:pt idx="0" formatCode="0.0%">
                  <c:v>1.9653161014417594E-3</c:v>
                </c:pt>
              </c:numCache>
            </c:numRef>
          </c:val>
        </c:ser>
        <c:ser>
          <c:idx val="1"/>
          <c:order val="2"/>
          <c:tx>
            <c:strRef>
              <c:f>NORMAL!$AD$856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NORMAL!$AB$857:$AH$857</c:f>
              <c:numCache>
                <c:formatCode>General</c:formatCode>
                <c:ptCount val="7"/>
                <c:pt idx="2" formatCode="0.0%">
                  <c:v>2.6885524267723257E-3</c:v>
                </c:pt>
                <c:pt idx="6" formatCode="0.0%">
                  <c:v>1.7609232268918147E-2</c:v>
                </c:pt>
              </c:numCache>
            </c:numRef>
          </c:val>
        </c:ser>
        <c:ser>
          <c:idx val="2"/>
          <c:order val="3"/>
          <c:tx>
            <c:strRef>
              <c:f>NORMAL!$AD$866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NORMAL!$AB$867:$AH$867</c:f>
              <c:numCache>
                <c:formatCode>General</c:formatCode>
                <c:ptCount val="7"/>
                <c:pt idx="2" formatCode="0.0%">
                  <c:v>4.8739839315755564E-3</c:v>
                </c:pt>
              </c:numCache>
            </c:numRef>
          </c:val>
        </c:ser>
        <c:ser>
          <c:idx val="3"/>
          <c:order val="4"/>
          <c:tx>
            <c:strRef>
              <c:f>NORMAL!$AB$868</c:f>
              <c:strCache>
                <c:ptCount val="1"/>
                <c:pt idx="0">
                  <c:v>CntrlsSoft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NORMAL!$AB$869:$AH$869</c:f>
              <c:numCache>
                <c:formatCode>General</c:formatCode>
                <c:ptCount val="7"/>
                <c:pt idx="0" formatCode="0.0%">
                  <c:v>4.0564124333757863E-3</c:v>
                </c:pt>
                <c:pt idx="2" formatCode="0.0%">
                  <c:v>4.4809207112872082E-3</c:v>
                </c:pt>
              </c:numCache>
            </c:numRef>
          </c:val>
        </c:ser>
        <c:ser>
          <c:idx val="4"/>
          <c:order val="5"/>
          <c:tx>
            <c:strRef>
              <c:f>NORMAL!$AB$870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NORMAL!$AB$871:$AH$871</c:f>
              <c:numCache>
                <c:formatCode>General</c:formatCode>
                <c:ptCount val="7"/>
                <c:pt idx="0" formatCode="0.0%">
                  <c:v>6.2418439381790236E-3</c:v>
                </c:pt>
                <c:pt idx="2" formatCode="0.0%">
                  <c:v>7.2009181956826035E-3</c:v>
                </c:pt>
                <c:pt idx="4" formatCode="0.0%">
                  <c:v>7.8140968193324209E-3</c:v>
                </c:pt>
                <c:pt idx="6" formatCode="0.0%">
                  <c:v>5.8173356602675965E-3</c:v>
                </c:pt>
              </c:numCache>
            </c:numRef>
          </c:val>
        </c:ser>
        <c:ser>
          <c:idx val="5"/>
          <c:order val="6"/>
          <c:tx>
            <c:strRef>
              <c:f>NORMAL!$AB$872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NORMAL!$AB$873:$AH$873</c:f>
              <c:numCache>
                <c:formatCode>General</c:formatCode>
                <c:ptCount val="7"/>
                <c:pt idx="0" formatCode="0.0%">
                  <c:v>6.8550225618288487E-3</c:v>
                </c:pt>
                <c:pt idx="2" formatCode="0.0%">
                  <c:v>6.6034621008443104E-3</c:v>
                </c:pt>
                <c:pt idx="4" formatCode="0.0%">
                  <c:v>2.1697089759916991E-3</c:v>
                </c:pt>
              </c:numCache>
            </c:numRef>
          </c:val>
        </c:ser>
        <c:ser>
          <c:idx val="6"/>
          <c:order val="7"/>
          <c:tx>
            <c:strRef>
              <c:f>NORMAL!$AD$878</c:f>
              <c:strCache>
                <c:ptCount val="1"/>
                <c:pt idx="0">
                  <c:v>Rf/RHIC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NORMAL!$AB$879:$AH$879</c:f>
              <c:numCache>
                <c:formatCode>General</c:formatCode>
                <c:ptCount val="7"/>
                <c:pt idx="2" formatCode="0.0%">
                  <c:v>5.8645032467021995E-3</c:v>
                </c:pt>
                <c:pt idx="6" formatCode="0.0%">
                  <c:v>1.2027734540823546E-2</c:v>
                </c:pt>
              </c:numCache>
            </c:numRef>
          </c:val>
        </c:ser>
        <c:ser>
          <c:idx val="7"/>
          <c:order val="8"/>
          <c:tx>
            <c:strRef>
              <c:f>NORMAL!$AB$880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NORMAL!$AB$881:$AH$881</c:f>
              <c:numCache>
                <c:formatCode>General</c:formatCode>
                <c:ptCount val="7"/>
                <c:pt idx="0" formatCode="0.0%">
                  <c:v>1.6980331116456793E-3</c:v>
                </c:pt>
                <c:pt idx="2" formatCode="0.0%">
                  <c:v>1.7452006980802795E-3</c:v>
                </c:pt>
                <c:pt idx="4" formatCode="0.0%">
                  <c:v>2.5627721962800498E-2</c:v>
                </c:pt>
                <c:pt idx="6" formatCode="0.0%">
                  <c:v>1.9181485150071549E-3</c:v>
                </c:pt>
              </c:numCache>
            </c:numRef>
          </c:val>
        </c:ser>
        <c:ser>
          <c:idx val="8"/>
          <c:order val="9"/>
          <c:tx>
            <c:strRef>
              <c:f>NORMAL!$AB$882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NORMAL!$AB$883:$AH$883</c:f>
              <c:numCache>
                <c:formatCode>General</c:formatCode>
                <c:ptCount val="7"/>
                <c:pt idx="0" formatCode="0.0%">
                  <c:v>3.4558118327751838E-2</c:v>
                </c:pt>
                <c:pt idx="2" formatCode="0.0%">
                  <c:v>1.4323223747307526E-2</c:v>
                </c:pt>
                <c:pt idx="6" formatCode="0.0%">
                  <c:v>1.3144034086442463E-2</c:v>
                </c:pt>
              </c:numCache>
            </c:numRef>
          </c:val>
        </c:ser>
        <c:ser>
          <c:idx val="9"/>
          <c:order val="10"/>
          <c:tx>
            <c:strRef>
              <c:f>NORMAL!$AB$886</c:f>
              <c:strCache>
                <c:ptCount val="1"/>
                <c:pt idx="0">
                  <c:v>INST_RHIC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NORMAL!$AB$887:$AH$887</c:f>
              <c:numCache>
                <c:formatCode>General</c:formatCode>
                <c:ptCount val="7"/>
                <c:pt idx="0" formatCode="0.0%">
                  <c:v>3.2702859927990838E-3</c:v>
                </c:pt>
              </c:numCache>
            </c:numRef>
          </c:val>
        </c:ser>
        <c:ser>
          <c:idx val="10"/>
          <c:order val="11"/>
          <c:tx>
            <c:strRef>
              <c:f>NORMAL!$AB$888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NORMAL!$AB$889:$AH$889</c:f>
              <c:numCache>
                <c:formatCode>General</c:formatCode>
                <c:ptCount val="7"/>
                <c:pt idx="0" formatCode="0.0%">
                  <c:v>1.9181485150071549E-3</c:v>
                </c:pt>
                <c:pt idx="2" formatCode="0.0%">
                  <c:v>4.5909784129679419E-3</c:v>
                </c:pt>
                <c:pt idx="4" formatCode="0.0%">
                  <c:v>4.4494756536641433E-3</c:v>
                </c:pt>
              </c:numCache>
            </c:numRef>
          </c:val>
        </c:ser>
        <c:ser>
          <c:idx val="11"/>
          <c:order val="12"/>
          <c:tx>
            <c:strRef>
              <c:f>NORMAL!$AD$890</c:f>
              <c:strCache>
                <c:ptCount val="1"/>
                <c:pt idx="0">
                  <c:v>CoolACRHIC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NORMAL!$AB$891:$AH$891</c:f>
              <c:numCache>
                <c:formatCode>General</c:formatCode>
                <c:ptCount val="7"/>
                <c:pt idx="2" formatCode="0.0%">
                  <c:v>6.5720170432212333E-3</c:v>
                </c:pt>
              </c:numCache>
            </c:numRef>
          </c:val>
        </c:ser>
        <c:ser>
          <c:idx val="12"/>
          <c:order val="13"/>
          <c:tx>
            <c:strRef>
              <c:f>NORMAL!$AH$892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NORMAL!$AB$893:$AH$893</c:f>
              <c:numCache>
                <c:formatCode>General</c:formatCode>
                <c:ptCount val="7"/>
                <c:pt idx="6" formatCode="0.0%">
                  <c:v>6.7606873889596471E-3</c:v>
                </c:pt>
              </c:numCache>
            </c:numRef>
          </c:val>
        </c:ser>
        <c:ser>
          <c:idx val="13"/>
          <c:order val="14"/>
          <c:tx>
            <c:strRef>
              <c:f>NORMAL!$AB$896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NORMAL!$AB$897:$AH$897</c:f>
              <c:numCache>
                <c:formatCode>General</c:formatCode>
                <c:ptCount val="7"/>
                <c:pt idx="0" formatCode="0.0%">
                  <c:v>1.0424036602047082E-2</c:v>
                </c:pt>
                <c:pt idx="2" formatCode="0.0%">
                  <c:v>1.6823105828341445E-3</c:v>
                </c:pt>
                <c:pt idx="6" formatCode="0.0%">
                  <c:v>2.9401128877568688E-3</c:v>
                </c:pt>
              </c:numCache>
            </c:numRef>
          </c:val>
        </c:ser>
        <c:ser>
          <c:idx val="14"/>
          <c:order val="15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NORMAL!$AB$843:$AH$843</c:f>
              <c:strCache>
                <c:ptCount val="7"/>
                <c:pt idx="0">
                  <c:v>01/25/11/2 to 02/01/11/1</c:v>
                </c:pt>
                <c:pt idx="2">
                  <c:v>02/01/11/2 to 02/08/11/1</c:v>
                </c:pt>
                <c:pt idx="4">
                  <c:v>02/08/11/2 to 02/15/11/1</c:v>
                </c:pt>
                <c:pt idx="6">
                  <c:v>02/15/11/2 to 02/22/11/1</c:v>
                </c:pt>
              </c:strCache>
            </c:strRef>
          </c:cat>
          <c:val>
            <c:numRef>
              <c:f>NORMAL!$AB$901:$AH$901</c:f>
              <c:numCache>
                <c:formatCode>General</c:formatCode>
                <c:ptCount val="7"/>
                <c:pt idx="0" formatCode="0.0%">
                  <c:v>1.3206924201688609E-3</c:v>
                </c:pt>
                <c:pt idx="2" formatCode="0.0%">
                  <c:v>1.4150275930380643E-3</c:v>
                </c:pt>
                <c:pt idx="4" formatCode="0.0%">
                  <c:v>3.3017310504221552E-3</c:v>
                </c:pt>
                <c:pt idx="6" formatCode="0.0%">
                  <c:v>1.9338710438186889E-3</c:v>
                </c:pt>
              </c:numCache>
            </c:numRef>
          </c:val>
        </c:ser>
        <c:shape val="box"/>
        <c:axId val="50764032"/>
        <c:axId val="50769920"/>
        <c:axId val="50750336"/>
      </c:bar3DChart>
      <c:catAx>
        <c:axId val="50764032"/>
        <c:scaling>
          <c:orientation val="minMax"/>
        </c:scaling>
        <c:axPos val="b"/>
        <c:numFmt formatCode="0.0%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6992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50769920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64032"/>
        <c:crosses val="max"/>
        <c:crossBetween val="between"/>
      </c:valAx>
      <c:serAx>
        <c:axId val="5075033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42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69920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 b="1"/>
            </a:pPr>
            <a:r>
              <a:rPr lang="en-US" sz="2800" b="1" dirty="0"/>
              <a:t>February Failure Hours (</a:t>
            </a:r>
            <a:r>
              <a:rPr lang="en-US" sz="2800" b="1" dirty="0" smtClean="0"/>
              <a:t>failures </a:t>
            </a:r>
            <a:r>
              <a:rPr lang="en-US" sz="2800" b="1" dirty="0"/>
              <a:t>&gt; 1 hr.)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9737345761345395E-2"/>
          <c:y val="0.10474527484947425"/>
          <c:w val="0.82530172790901124"/>
          <c:h val="0.583324001166520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Period2!$F$85:$F$100</c:f>
              <c:strCache>
                <c:ptCount val="16"/>
                <c:pt idx="0">
                  <c:v>PS_RHIC</c:v>
                </c:pt>
                <c:pt idx="1">
                  <c:v>PPS_RHIC</c:v>
                </c:pt>
                <c:pt idx="2">
                  <c:v>RadMonPullsPermit</c:v>
                </c:pt>
                <c:pt idx="3">
                  <c:v>PS_AGS</c:v>
                </c:pt>
                <c:pt idx="4">
                  <c:v>RfRHIC</c:v>
                </c:pt>
                <c:pt idx="5">
                  <c:v>QLI</c:v>
                </c:pt>
                <c:pt idx="6">
                  <c:v>HumanError</c:v>
                </c:pt>
                <c:pt idx="7">
                  <c:v>LinacRf</c:v>
                </c:pt>
                <c:pt idx="8">
                  <c:v>CntrlsSftwr</c:v>
                </c:pt>
                <c:pt idx="9">
                  <c:v>ACG_RHIC</c:v>
                </c:pt>
                <c:pt idx="10">
                  <c:v>CoolACRHIC</c:v>
                </c:pt>
                <c:pt idx="11">
                  <c:v>ElecRHIC</c:v>
                </c:pt>
                <c:pt idx="12">
                  <c:v>ES&amp;FD_Exp</c:v>
                </c:pt>
                <c:pt idx="13">
                  <c:v>ElecAtR</c:v>
                </c:pt>
                <c:pt idx="14">
                  <c:v>InstRHIC</c:v>
                </c:pt>
                <c:pt idx="15">
                  <c:v>P^Source</c:v>
                </c:pt>
              </c:strCache>
            </c:strRef>
          </c:cat>
          <c:val>
            <c:numRef>
              <c:f>Period2!$G$85:$G$100</c:f>
              <c:numCache>
                <c:formatCode>General</c:formatCode>
                <c:ptCount val="16"/>
                <c:pt idx="0">
                  <c:v>40.120000000000012</c:v>
                </c:pt>
                <c:pt idx="1">
                  <c:v>19.709999999999987</c:v>
                </c:pt>
                <c:pt idx="2">
                  <c:v>17.22</c:v>
                </c:pt>
                <c:pt idx="3">
                  <c:v>12.870000000000006</c:v>
                </c:pt>
                <c:pt idx="4">
                  <c:v>11.760000000000002</c:v>
                </c:pt>
                <c:pt idx="5">
                  <c:v>9.94</c:v>
                </c:pt>
                <c:pt idx="6">
                  <c:v>9.8700000000000028</c:v>
                </c:pt>
                <c:pt idx="7">
                  <c:v>8.3000000000000025</c:v>
                </c:pt>
                <c:pt idx="8">
                  <c:v>5.7399999999999993</c:v>
                </c:pt>
                <c:pt idx="9">
                  <c:v>4.3</c:v>
                </c:pt>
                <c:pt idx="10">
                  <c:v>4.18</c:v>
                </c:pt>
                <c:pt idx="11">
                  <c:v>4.05</c:v>
                </c:pt>
                <c:pt idx="12">
                  <c:v>3.4</c:v>
                </c:pt>
                <c:pt idx="13">
                  <c:v>2.92</c:v>
                </c:pt>
                <c:pt idx="14">
                  <c:v>2.08</c:v>
                </c:pt>
                <c:pt idx="15">
                  <c:v>1.3800000000000001</c:v>
                </c:pt>
              </c:numCache>
            </c:numRef>
          </c:val>
        </c:ser>
        <c:axId val="60699392"/>
        <c:axId val="60700928"/>
      </c:barChart>
      <c:catAx>
        <c:axId val="6069939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en-US"/>
          </a:p>
        </c:txPr>
        <c:crossAx val="60700928"/>
        <c:crosses val="autoZero"/>
        <c:auto val="1"/>
        <c:lblAlgn val="ctr"/>
        <c:lblOffset val="100"/>
      </c:catAx>
      <c:valAx>
        <c:axId val="60700928"/>
        <c:scaling>
          <c:orientation val="minMax"/>
          <c:max val="5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hours</a:t>
                </a:r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60699392"/>
        <c:crosses val="autoZero"/>
        <c:crossBetween val="between"/>
        <c:majorUnit val="5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 b="1"/>
            </a:pPr>
            <a:r>
              <a:rPr lang="en-US" sz="2800" b="1"/>
              <a:t>February  Failure Hours     "Top 10 List"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2446784776902906"/>
          <c:y val="0.11032867444904271"/>
          <c:w val="0.73695767716535465"/>
          <c:h val="0.7816997573561023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Period2!$H$123:$H$132</c:f>
              <c:strCache>
                <c:ptCount val="10"/>
                <c:pt idx="0">
                  <c:v>ACG_RHIC</c:v>
                </c:pt>
                <c:pt idx="1">
                  <c:v>CntrlsSftwr</c:v>
                </c:pt>
                <c:pt idx="2">
                  <c:v>LinacRf</c:v>
                </c:pt>
                <c:pt idx="3">
                  <c:v>HumanError</c:v>
                </c:pt>
                <c:pt idx="4">
                  <c:v>QLI</c:v>
                </c:pt>
                <c:pt idx="5">
                  <c:v>RfRHIC</c:v>
                </c:pt>
                <c:pt idx="6">
                  <c:v>PS_AGS</c:v>
                </c:pt>
                <c:pt idx="7">
                  <c:v>RadMonPullsPermit</c:v>
                </c:pt>
                <c:pt idx="8">
                  <c:v>PPS_RHIC</c:v>
                </c:pt>
                <c:pt idx="9">
                  <c:v>PS_RHIC</c:v>
                </c:pt>
              </c:strCache>
            </c:strRef>
          </c:cat>
          <c:val>
            <c:numRef>
              <c:f>Period2!$I$123:$I$132</c:f>
              <c:numCache>
                <c:formatCode>General</c:formatCode>
                <c:ptCount val="10"/>
                <c:pt idx="0">
                  <c:v>4.3</c:v>
                </c:pt>
                <c:pt idx="1">
                  <c:v>5.7399999999999993</c:v>
                </c:pt>
                <c:pt idx="2">
                  <c:v>8.3000000000000025</c:v>
                </c:pt>
                <c:pt idx="3">
                  <c:v>9.8700000000000028</c:v>
                </c:pt>
                <c:pt idx="4">
                  <c:v>9.94</c:v>
                </c:pt>
                <c:pt idx="5">
                  <c:v>11.760000000000002</c:v>
                </c:pt>
                <c:pt idx="6">
                  <c:v>12.870000000000006</c:v>
                </c:pt>
                <c:pt idx="7">
                  <c:v>17.22</c:v>
                </c:pt>
                <c:pt idx="8">
                  <c:v>19.709999999999987</c:v>
                </c:pt>
                <c:pt idx="9">
                  <c:v>40.120000000000012</c:v>
                </c:pt>
              </c:numCache>
            </c:numRef>
          </c:val>
        </c:ser>
        <c:axId val="60709120"/>
        <c:axId val="60735488"/>
      </c:barChart>
      <c:catAx>
        <c:axId val="6070912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60735488"/>
        <c:crosses val="autoZero"/>
        <c:auto val="1"/>
        <c:lblAlgn val="ctr"/>
        <c:lblOffset val="100"/>
      </c:catAx>
      <c:valAx>
        <c:axId val="60735488"/>
        <c:scaling>
          <c:orientation val="minMax"/>
          <c:max val="50"/>
        </c:scaling>
        <c:axPos val="b"/>
        <c:majorGridlines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hours</a:t>
                </a:r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 b="1"/>
            </a:pPr>
            <a:endParaRPr lang="en-US"/>
          </a:p>
        </c:txPr>
        <c:crossAx val="60709120"/>
        <c:crosses val="autoZero"/>
        <c:crossBetween val="between"/>
        <c:majorUnit val="5"/>
      </c:valAx>
      <c:spPr>
        <a:solidFill>
          <a:prstClr val="white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
C-AD ACTIVITY       MARCH 2011
</a:t>
            </a:r>
          </a:p>
        </c:rich>
      </c:tx>
      <c:layout>
        <c:manualLayout>
          <c:xMode val="edge"/>
          <c:yMode val="edge"/>
          <c:x val="0.29000912021275882"/>
          <c:y val="1.458885941644563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357E-2"/>
          <c:y val="0.15915129669840081"/>
          <c:w val="0.80607197309885414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60990976"/>
        <c:axId val="60992512"/>
      </c:barChart>
      <c:catAx>
        <c:axId val="6099097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92512"/>
        <c:crosses val="autoZero"/>
        <c:lblAlgn val="ctr"/>
        <c:lblOffset val="100"/>
        <c:tickLblSkip val="1"/>
        <c:tickMarkSkip val="1"/>
      </c:catAx>
      <c:valAx>
        <c:axId val="6099251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9097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68059297627584"/>
          <c:y val="0.17108767239638811"/>
          <c:w val="0.10993230620708216"/>
          <c:h val="0.7347484283297488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MARCH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668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003"/>
          <c:y val="9.9655240683672638E-2"/>
          <c:w val="0.63987366884322761"/>
          <c:h val="0.75769268842817428"/>
        </c:manualLayout>
      </c:layout>
      <c:bar3DChart>
        <c:barDir val="col"/>
        <c:grouping val="standard"/>
        <c:ser>
          <c:idx val="8"/>
          <c:order val="0"/>
          <c:tx>
            <c:strRef>
              <c:f>NORMAL!$BB$844</c:f>
              <c:strCache>
                <c:ptCount val="1"/>
                <c:pt idx="0">
                  <c:v>LINAC_Rf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NORMAL!$BB$845:$BD$845</c:f>
              <c:numCache>
                <c:formatCode>General</c:formatCode>
                <c:ptCount val="3"/>
                <c:pt idx="0" formatCode="0.0%">
                  <c:v>4.44521019986217E-3</c:v>
                </c:pt>
                <c:pt idx="2" formatCode="0.0%">
                  <c:v>8.6147484493452834E-3</c:v>
                </c:pt>
              </c:numCache>
            </c:numRef>
          </c:val>
        </c:ser>
        <c:ser>
          <c:idx val="0"/>
          <c:order val="1"/>
          <c:tx>
            <c:strRef>
              <c:f>NORMAL!$BB$858</c:f>
              <c:strCache>
                <c:ptCount val="1"/>
                <c:pt idx="0">
                  <c:v>CntrlsHdwrBstr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NORMAL!$BB$859:$BD$859</c:f>
              <c:numCache>
                <c:formatCode>General</c:formatCode>
                <c:ptCount val="3"/>
                <c:pt idx="0" formatCode="0.0%">
                  <c:v>1.3335630599586496E-2</c:v>
                </c:pt>
              </c:numCache>
            </c:numRef>
          </c:val>
        </c:ser>
        <c:ser>
          <c:idx val="1"/>
          <c:order val="2"/>
          <c:tx>
            <c:strRef>
              <c:f>NORMAL!$BB$860</c:f>
              <c:strCache>
                <c:ptCount val="1"/>
                <c:pt idx="0">
                  <c:v>CntrlsNetwrk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NORMAL!$BB$861:$BD$861</c:f>
              <c:numCache>
                <c:formatCode>General</c:formatCode>
                <c:ptCount val="3"/>
                <c:pt idx="0" formatCode="0.0%">
                  <c:v>9.9586492074431512E-3</c:v>
                </c:pt>
              </c:numCache>
            </c:numRef>
          </c:val>
        </c:ser>
        <c:ser>
          <c:idx val="2"/>
          <c:order val="3"/>
          <c:tx>
            <c:strRef>
              <c:f>NORMAL!$BB$862</c:f>
              <c:strCache>
                <c:ptCount val="1"/>
                <c:pt idx="0">
                  <c:v>CntrlsHdwrRHIC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NORMAL!$BB$863:$BD$863</c:f>
              <c:numCache>
                <c:formatCode>General</c:formatCode>
                <c:ptCount val="3"/>
                <c:pt idx="0" formatCode="0.0%">
                  <c:v>1.7401791867677471E-2</c:v>
                </c:pt>
                <c:pt idx="2" formatCode="0.0%">
                  <c:v>4.5830461750516922E-3</c:v>
                </c:pt>
              </c:numCache>
            </c:numRef>
          </c:val>
        </c:ser>
        <c:ser>
          <c:idx val="3"/>
          <c:order val="4"/>
          <c:tx>
            <c:strRef>
              <c:f>NORMAL!$BD$868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NORMAL!$BB$869:$BD$869</c:f>
              <c:numCache>
                <c:formatCode>General</c:formatCode>
                <c:ptCount val="3"/>
                <c:pt idx="2" formatCode="0.0%">
                  <c:v>4.3073742246726417E-3</c:v>
                </c:pt>
              </c:numCache>
            </c:numRef>
          </c:val>
        </c:ser>
        <c:ser>
          <c:idx val="4"/>
          <c:order val="5"/>
          <c:tx>
            <c:strRef>
              <c:f>NORMAL!$BB$870:$BD$870</c:f>
              <c:strCache>
                <c:ptCount val="1"/>
                <c:pt idx="0">
                  <c:v>RadMonIntlk 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NORMAL!$BB$871:$BD$871</c:f>
              <c:numCache>
                <c:formatCode>General</c:formatCode>
                <c:ptCount val="3"/>
                <c:pt idx="0" formatCode="0.0%">
                  <c:v>9.166092350103381E-3</c:v>
                </c:pt>
                <c:pt idx="2" formatCode="0.0%">
                  <c:v>4.8587181254307402E-3</c:v>
                </c:pt>
              </c:numCache>
            </c:numRef>
          </c:val>
        </c:ser>
        <c:ser>
          <c:idx val="5"/>
          <c:order val="6"/>
          <c:tx>
            <c:strRef>
              <c:f>NORMAL!$BD$872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prstClr val="white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NORMAL!$BB$873:$BD$873</c:f>
              <c:numCache>
                <c:formatCode>General</c:formatCode>
                <c:ptCount val="3"/>
                <c:pt idx="2" formatCode="0.0%">
                  <c:v>4.6519641626464516E-3</c:v>
                </c:pt>
              </c:numCache>
            </c:numRef>
          </c:val>
        </c:ser>
        <c:ser>
          <c:idx val="6"/>
          <c:order val="7"/>
          <c:tx>
            <c:strRef>
              <c:f>NORMAL!$BD$874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NORMAL!$BB$875:$BD$875</c:f>
              <c:numCache>
                <c:formatCode>General</c:formatCode>
                <c:ptCount val="3"/>
                <c:pt idx="2" formatCode="0.0%">
                  <c:v>4.4107512060647834E-3</c:v>
                </c:pt>
              </c:numCache>
            </c:numRef>
          </c:val>
        </c:ser>
        <c:ser>
          <c:idx val="7"/>
          <c:order val="8"/>
          <c:tx>
            <c:strRef>
              <c:f>NORMAL!$BD$882</c:f>
              <c:strCache>
                <c:ptCount val="1"/>
                <c:pt idx="0">
                  <c:v>QuenchProtect</c:v>
                </c:pt>
              </c:strCache>
            </c:strRef>
          </c:tx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NORMAL!$BB$883:$BD$883</c:f>
              <c:numCache>
                <c:formatCode>General</c:formatCode>
                <c:ptCount val="3"/>
                <c:pt idx="2" formatCode="0.0%">
                  <c:v>2.2639558924879413E-2</c:v>
                </c:pt>
              </c:numCache>
            </c:numRef>
          </c:val>
        </c:ser>
        <c:ser>
          <c:idx val="9"/>
          <c:order val="9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NORMAL!$BB$885:$BD$885</c:f>
              <c:numCache>
                <c:formatCode>General</c:formatCode>
                <c:ptCount val="3"/>
                <c:pt idx="0" formatCode="0.0%">
                  <c:v>3.7215713301171627E-3</c:v>
                </c:pt>
              </c:numCache>
            </c:numRef>
          </c:val>
        </c:ser>
        <c:ser>
          <c:idx val="10"/>
          <c:order val="10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NORMAL!$BB$887:$BD$887</c:f>
              <c:numCache>
                <c:formatCode>General</c:formatCode>
                <c:ptCount val="3"/>
                <c:pt idx="0" formatCode="0.0%">
                  <c:v>8.6147484493452834E-3</c:v>
                </c:pt>
                <c:pt idx="2" formatCode="0.0%">
                  <c:v>2.4155754651964168E-2</c:v>
                </c:pt>
              </c:numCache>
            </c:numRef>
          </c:val>
        </c:ser>
        <c:ser>
          <c:idx val="11"/>
          <c:order val="11"/>
          <c:tx>
            <c:strRef>
              <c:f>NORMAL!$BB$892</c:f>
              <c:strCache>
                <c:ptCount val="1"/>
                <c:pt idx="0">
                  <c:v>ACG_RHIC</c:v>
                </c:pt>
              </c:strCache>
            </c:strRef>
          </c:tx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NORMAL!$BB$893:$BD$893</c:f>
              <c:numCache>
                <c:formatCode>General</c:formatCode>
                <c:ptCount val="3"/>
                <c:pt idx="0" formatCode="0.0%">
                  <c:v>1.0337698139214336E-2</c:v>
                </c:pt>
              </c:numCache>
            </c:numRef>
          </c:val>
        </c:ser>
        <c:ser>
          <c:idx val="12"/>
          <c:order val="12"/>
          <c:tx>
            <c:strRef>
              <c:f>NORMAL!$BD$894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NORMAL!$BB$895:$BD$895</c:f>
              <c:numCache>
                <c:formatCode>General</c:formatCode>
                <c:ptCount val="3"/>
                <c:pt idx="2" formatCode="0.0%">
                  <c:v>1.6195727084769133E-2</c:v>
                </c:pt>
              </c:numCache>
            </c:numRef>
          </c:val>
        </c:ser>
        <c:ser>
          <c:idx val="13"/>
          <c:order val="13"/>
          <c:tx>
            <c:strRef>
              <c:f>NORMAL!$BD$896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NORMAL!$BB$897:$BD$897</c:f>
              <c:numCache>
                <c:formatCode>General</c:formatCode>
                <c:ptCount val="3"/>
                <c:pt idx="2" formatCode="0.0%">
                  <c:v>6.3335630599586523E-2</c:v>
                </c:pt>
              </c:numCache>
            </c:numRef>
          </c:val>
        </c:ser>
        <c:ser>
          <c:idx val="14"/>
          <c:order val="14"/>
          <c:tx>
            <c:strRef>
              <c:f>NORMAL!$BD$906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NORMAL!$BB$907:$BD$907</c:f>
              <c:numCache>
                <c:formatCode>General</c:formatCode>
                <c:ptCount val="3"/>
                <c:pt idx="2" formatCode="0.0%">
                  <c:v>9.166092350103381E-3</c:v>
                </c:pt>
              </c:numCache>
            </c:numRef>
          </c:val>
        </c:ser>
        <c:ser>
          <c:idx val="15"/>
          <c:order val="15"/>
          <c:tx>
            <c:strRef>
              <c:f>NORMAL!$BB$908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NORMAL!$BB$909:$BD$909</c:f>
              <c:numCache>
                <c:formatCode>General</c:formatCode>
                <c:ptCount val="3"/>
                <c:pt idx="0" formatCode="0.0%">
                  <c:v>2.96002756719504E-2</c:v>
                </c:pt>
              </c:numCache>
            </c:numRef>
          </c:val>
        </c:ser>
        <c:ser>
          <c:idx val="16"/>
          <c:order val="16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NORMAL!$BB$843:$BD$843</c:f>
              <c:strCache>
                <c:ptCount val="3"/>
                <c:pt idx="0">
                  <c:v>02/22/11/2 to 03/01/11/1</c:v>
                </c:pt>
                <c:pt idx="2">
                  <c:v>03/01/11/2 to 03/08/11/1</c:v>
                </c:pt>
              </c:strCache>
            </c:strRef>
          </c:cat>
          <c:val>
            <c:numRef>
              <c:f>NORMAL!$BB$901:$BD$901</c:f>
              <c:numCache>
                <c:formatCode>General</c:formatCode>
                <c:ptCount val="3"/>
                <c:pt idx="0" formatCode="0.0%">
                  <c:v>9.4073053066850518E-3</c:v>
                </c:pt>
                <c:pt idx="2" formatCode="0.0%">
                  <c:v>4.0661612680909717E-3</c:v>
                </c:pt>
              </c:numCache>
            </c:numRef>
          </c:val>
        </c:ser>
        <c:shape val="box"/>
        <c:axId val="61113088"/>
        <c:axId val="61114624"/>
        <c:axId val="61096832"/>
      </c:bar3DChart>
      <c:catAx>
        <c:axId val="6111308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1462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111462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13088"/>
        <c:crosses val="max"/>
        <c:crossBetween val="between"/>
      </c:valAx>
      <c:serAx>
        <c:axId val="610968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1462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0.31803</cdr:x>
      <cdr:y>0.68628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908044" cy="470652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473" y="27710"/>
          <a:ext cx="9125527" cy="683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76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8</cp:revision>
  <dcterms:created xsi:type="dcterms:W3CDTF">2011-03-02T18:37:40Z</dcterms:created>
  <dcterms:modified xsi:type="dcterms:W3CDTF">2011-03-08T17:48:50Z</dcterms:modified>
</cp:coreProperties>
</file>