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62" r:id="rId3"/>
    <p:sldId id="259" r:id="rId4"/>
    <p:sldId id="260" r:id="rId5"/>
    <p:sldId id="258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490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ingrassia\My%20Documents\EXCEL\QUARETRLY\quarterly\fy11\fy11q2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ingrassia\My%20Documents\EXCEL\QUARETRLY\quarterly\fy11\fy11q2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ingrassia\My%20Documents\EXCEL\QUARETRLY\quarterly\fy11\fy11q2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ingrassia\My%20Documents\EXCEL\QUARETRLY\quarterly\fy11\fy11q2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ingrassia\My%20Documents\EXCEL\QUARETRLY\quarterly\fy11\fy11q2.xls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Documents%20and%20Settings\ingrassia\My%20Documents\EXCEL\QUARETRLY\quarterly\fy11\fy11q2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2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/>
              <a:t>
C-AD ACTIVITY       FEBRUARY 2011
</a:t>
            </a:r>
          </a:p>
        </c:rich>
      </c:tx>
      <c:layout>
        <c:manualLayout>
          <c:xMode val="edge"/>
          <c:yMode val="edge"/>
          <c:x val="0.30061919978835538"/>
          <c:y val="1.458885941644565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5.5702965868636448E-2"/>
          <c:y val="0.15915129669840092"/>
          <c:w val="0.7824940443451287"/>
          <c:h val="0.77851509301634303"/>
        </c:manualLayout>
      </c:layout>
      <c:barChart>
        <c:barDir val="col"/>
        <c:grouping val="stacked"/>
        <c:ser>
          <c:idx val="0"/>
          <c:order val="0"/>
          <c:tx>
            <c:strRef>
              <c:f>NORMAL!$AC$704</c:f>
              <c:strCache>
                <c:ptCount val="1"/>
                <c:pt idx="0">
                  <c:v>Physics</c:v>
                </c:pt>
              </c:strCache>
            </c:strRef>
          </c:tx>
          <c:spPr>
            <a:solidFill>
              <a:srgbClr val="339966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2"/>
              <c:layout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Lbl>
              <c:idx val="3"/>
              <c:layout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elete val="1"/>
          </c:dLbls>
          <c:cat>
            <c:strRef>
              <c:f>NORMAL!$AG$703:$AJ$703</c:f>
              <c:strCache>
                <c:ptCount val="4"/>
                <c:pt idx="0">
                  <c:v>FY11-week 18:</c:v>
                </c:pt>
                <c:pt idx="1">
                  <c:v>FY11-week 19:</c:v>
                </c:pt>
                <c:pt idx="2">
                  <c:v>FY11-week 20:</c:v>
                </c:pt>
                <c:pt idx="3">
                  <c:v>FY11-week 21:</c:v>
                </c:pt>
              </c:strCache>
            </c:strRef>
          </c:cat>
          <c:val>
            <c:numRef>
              <c:f>NORMAL!$AG$704:$AJ$704</c:f>
              <c:numCache>
                <c:formatCode>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44.87</c:v>
                </c:pt>
                <c:pt idx="3">
                  <c:v>63.43</c:v>
                </c:pt>
              </c:numCache>
            </c:numRef>
          </c:val>
        </c:ser>
        <c:ser>
          <c:idx val="1"/>
          <c:order val="1"/>
          <c:tx>
            <c:strRef>
              <c:f>NORMAL!$AC$705</c:f>
              <c:strCache>
                <c:ptCount val="1"/>
                <c:pt idx="0">
                  <c:v>Machine Development</c:v>
                </c:pt>
              </c:strCache>
            </c:strRef>
          </c:tx>
          <c:spPr>
            <a:solidFill>
              <a:srgbClr val="FFFF00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2"/>
              <c:layout>
                <c:manualLayout>
                  <c:x val="-5.5564512735807085E-2"/>
                  <c:y val="6.8145742279509831E-3"/>
                </c:manualLayout>
              </c:layout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dLblPos val="ctr"/>
              <c:showVal val="1"/>
            </c:dLbl>
            <c:dLbl>
              <c:idx val="3"/>
              <c:layout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elete val="1"/>
          </c:dLbls>
          <c:val>
            <c:numRef>
              <c:f>NORMAL!$AG$705:$AJ$705</c:f>
              <c:numCache>
                <c:formatCode>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2.5</c:v>
                </c:pt>
                <c:pt idx="3">
                  <c:v>12.27</c:v>
                </c:pt>
              </c:numCache>
            </c:numRef>
          </c:val>
        </c:ser>
        <c:ser>
          <c:idx val="2"/>
          <c:order val="2"/>
          <c:tx>
            <c:strRef>
              <c:f>NORMAL!$AC$712</c:f>
              <c:strCache>
                <c:ptCount val="1"/>
                <c:pt idx="0">
                  <c:v>Beam Studies</c:v>
                </c:pt>
              </c:strCache>
            </c:strRef>
          </c:tx>
          <c:spPr>
            <a:solidFill>
              <a:srgbClr val="FFFFCC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NORMAL!$AG$712:$AJ$712</c:f>
              <c:numCache>
                <c:formatCode>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4"/>
          <c:order val="3"/>
          <c:tx>
            <c:strRef>
              <c:f>NORMAL!$AC$707</c:f>
              <c:strCache>
                <c:ptCount val="1"/>
                <c:pt idx="0">
                  <c:v>Experimental setup</c:v>
                </c:pt>
              </c:strCache>
            </c:strRef>
          </c:tx>
          <c:spPr>
            <a:solidFill>
              <a:srgbClr val="FF9900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3"/>
              <c:delete val="1"/>
            </c:dLbl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showVal val="1"/>
          </c:dLbls>
          <c:val>
            <c:numRef>
              <c:f>NORMAL!$AG$707:$AJ$707</c:f>
              <c:numCache>
                <c:formatCode>0</c:formatCode>
                <c:ptCount val="4"/>
                <c:pt idx="0">
                  <c:v>15.05</c:v>
                </c:pt>
                <c:pt idx="1">
                  <c:v>30.689999999999987</c:v>
                </c:pt>
                <c:pt idx="2">
                  <c:v>9.7000000000000011</c:v>
                </c:pt>
                <c:pt idx="3">
                  <c:v>0.56999999999999995</c:v>
                </c:pt>
              </c:numCache>
            </c:numRef>
          </c:val>
        </c:ser>
        <c:ser>
          <c:idx val="5"/>
          <c:order val="4"/>
          <c:tx>
            <c:strRef>
              <c:f>NORMAL!$AC$706</c:f>
              <c:strCache>
                <c:ptCount val="1"/>
                <c:pt idx="0">
                  <c:v>Setup</c:v>
                </c:pt>
              </c:strCache>
            </c:strRef>
          </c:tx>
          <c:spPr>
            <a:solidFill>
              <a:srgbClr val="969696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/>
              <c:spPr/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showVal val="1"/>
            </c:dLbl>
            <c:dLbl>
              <c:idx val="1"/>
              <c:layout/>
              <c:spPr/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showVal val="1"/>
            </c:dLbl>
            <c:dLbl>
              <c:idx val="2"/>
              <c:layout/>
              <c:spPr/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showVal val="1"/>
            </c:dLbl>
            <c:dLbl>
              <c:idx val="3"/>
              <c:layout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elete val="1"/>
          </c:dLbls>
          <c:val>
            <c:numRef>
              <c:f>NORMAL!$AG$706:$AJ$706</c:f>
              <c:numCache>
                <c:formatCode>0</c:formatCode>
                <c:ptCount val="4"/>
                <c:pt idx="0">
                  <c:v>93.210000000000022</c:v>
                </c:pt>
                <c:pt idx="1">
                  <c:v>87.52</c:v>
                </c:pt>
                <c:pt idx="2">
                  <c:v>66.47999999999999</c:v>
                </c:pt>
                <c:pt idx="3">
                  <c:v>48.8</c:v>
                </c:pt>
              </c:numCache>
            </c:numRef>
          </c:val>
        </c:ser>
        <c:ser>
          <c:idx val="6"/>
          <c:order val="5"/>
          <c:tx>
            <c:strRef>
              <c:f>NORMAL!$AC$708</c:f>
              <c:strCache>
                <c:ptCount val="1"/>
                <c:pt idx="0">
                  <c:v>Scheduled Maintenance</c:v>
                </c:pt>
              </c:strCache>
            </c:strRef>
          </c:tx>
          <c:spPr>
            <a:solidFill>
              <a:srgbClr val="0066CC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/>
              <c:spPr/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showVal val="1"/>
            </c:dLbl>
            <c:dLbl>
              <c:idx val="1"/>
              <c:layout>
                <c:manualLayout>
                  <c:x val="0"/>
                  <c:y val="0"/>
                </c:manualLayout>
              </c:layout>
              <c:spPr/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ctr"/>
              <c:showVal val="1"/>
            </c:dLbl>
            <c:dLbl>
              <c:idx val="2"/>
              <c:layout/>
              <c:spPr/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showVal val="1"/>
            </c:dLbl>
            <c:dLbl>
              <c:idx val="3"/>
              <c:layout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elete val="1"/>
          </c:dLbls>
          <c:val>
            <c:numRef>
              <c:f>NORMAL!$AG$708:$AJ$708</c:f>
              <c:numCache>
                <c:formatCode>0</c:formatCode>
                <c:ptCount val="4"/>
                <c:pt idx="0">
                  <c:v>6.5</c:v>
                </c:pt>
                <c:pt idx="1">
                  <c:v>10.33</c:v>
                </c:pt>
                <c:pt idx="2">
                  <c:v>16.87</c:v>
                </c:pt>
                <c:pt idx="3">
                  <c:v>2.27</c:v>
                </c:pt>
              </c:numCache>
            </c:numRef>
          </c:val>
        </c:ser>
        <c:ser>
          <c:idx val="7"/>
          <c:order val="6"/>
          <c:tx>
            <c:strRef>
              <c:f>NORMAL!$AC$711</c:f>
              <c:strCache>
                <c:ptCount val="1"/>
                <c:pt idx="0">
                  <c:v>Scheduled Shutdown</c:v>
                </c:pt>
              </c:strCache>
            </c:strRef>
          </c:tx>
          <c:spPr>
            <a:solidFill>
              <a:srgbClr val="0000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NORMAL!$AG$711:$AJ$711</c:f>
              <c:numCache>
                <c:formatCode>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8"/>
          <c:order val="7"/>
          <c:tx>
            <c:strRef>
              <c:f>NORMAL!$AC$710</c:f>
              <c:strCache>
                <c:ptCount val="1"/>
                <c:pt idx="0">
                  <c:v>Unscheduled shutdown</c:v>
                </c:pt>
              </c:strCache>
            </c:strRef>
          </c:tx>
          <c:spPr>
            <a:solidFill>
              <a:srgbClr val="8000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NORMAL!$AG$710:$AJ$710</c:f>
              <c:numCache>
                <c:formatCode>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3"/>
          <c:order val="8"/>
          <c:tx>
            <c:strRef>
              <c:f>NORMAL!$AC$709</c:f>
              <c:strCache>
                <c:ptCount val="1"/>
                <c:pt idx="0">
                  <c:v>Machine failures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dLbls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showVal val="1"/>
          </c:dLbls>
          <c:val>
            <c:numRef>
              <c:f>NORMAL!$AG$709:$AJ$709</c:f>
              <c:numCache>
                <c:formatCode>0</c:formatCode>
                <c:ptCount val="4"/>
                <c:pt idx="0">
                  <c:v>53.240000000000009</c:v>
                </c:pt>
                <c:pt idx="1">
                  <c:v>39.46</c:v>
                </c:pt>
                <c:pt idx="2">
                  <c:v>27.579999999999988</c:v>
                </c:pt>
                <c:pt idx="3">
                  <c:v>40.660000000000011</c:v>
                </c:pt>
              </c:numCache>
            </c:numRef>
          </c:val>
        </c:ser>
        <c:overlap val="100"/>
        <c:axId val="49467392"/>
        <c:axId val="49468928"/>
      </c:barChart>
      <c:catAx>
        <c:axId val="49467392"/>
        <c:scaling>
          <c:orientation val="minMax"/>
        </c:scaling>
        <c:axPos val="b"/>
        <c:numFmt formatCode="0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9468928"/>
        <c:crosses val="autoZero"/>
        <c:lblAlgn val="ctr"/>
        <c:lblOffset val="100"/>
        <c:tickLblSkip val="1"/>
        <c:tickMarkSkip val="1"/>
      </c:catAx>
      <c:valAx>
        <c:axId val="49468928"/>
        <c:scaling>
          <c:orientation val="minMax"/>
          <c:max val="168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HOURS</a:t>
                </a:r>
              </a:p>
            </c:rich>
          </c:tx>
          <c:layout>
            <c:manualLayout>
              <c:xMode val="edge"/>
              <c:yMode val="edge"/>
              <c:x val="4.420866489832022E-3"/>
              <c:y val="0.50530531826757763"/>
            </c:manualLayout>
          </c:layout>
          <c:spPr>
            <a:noFill/>
            <a:ln w="25400">
              <a:noFill/>
            </a:ln>
          </c:spPr>
        </c:title>
        <c:numFmt formatCode="0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9467392"/>
        <c:crosses val="autoZero"/>
        <c:crossBetween val="between"/>
        <c:majorUnit val="24"/>
        <c:minorUnit val="12"/>
      </c:valAx>
      <c:spPr>
        <a:noFill/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5637202103505927"/>
          <c:y val="0.17771897213113658"/>
          <c:w val="0.13213450576607788"/>
          <c:h val="0.7347484283297494"/>
        </c:manualLayout>
      </c:layout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sz="1200" b="1" i="0" u="none" strike="noStrike" baseline="0">
                <a:solidFill>
                  <a:srgbClr val="000000"/>
                </a:solidFill>
                <a:latin typeface="Arial"/>
                <a:cs typeface="Arial"/>
              </a:rPr>
              <a:t>INTEGRATED </a:t>
            </a:r>
            <a:r>
              <a:rPr lang="en-US" sz="1200" b="1" i="0" u="none" strike="noStrike" baseline="0">
                <a:solidFill>
                  <a:srgbClr val="FF0000"/>
                </a:solidFill>
                <a:latin typeface="Arial"/>
                <a:cs typeface="Arial"/>
              </a:rPr>
              <a:t>FAILURES</a:t>
            </a:r>
            <a:r>
              <a:rPr lang="en-US" sz="1200" b="1" i="0" u="none" strike="noStrike" baseline="0">
                <a:solidFill>
                  <a:srgbClr val="000000"/>
                </a:solidFill>
                <a:latin typeface="Arial"/>
                <a:cs typeface="Arial"/>
              </a:rPr>
              <a:t> (</a:t>
            </a:r>
            <a:r>
              <a:rPr lang="en-US" sz="1200" b="1" i="0" u="none" strike="noStrike" baseline="0">
                <a:solidFill>
                  <a:srgbClr val="0000FF"/>
                </a:solidFill>
                <a:latin typeface="Arial"/>
                <a:cs typeface="Arial"/>
              </a:rPr>
              <a:t>GREATER THAN ONE HOUR</a:t>
            </a:r>
            <a:r>
              <a:rPr lang="en-US" sz="1200" b="1" i="0" u="none" strike="noStrike" baseline="0">
                <a:solidFill>
                  <a:srgbClr val="000000"/>
                </a:solidFill>
                <a:latin typeface="Arial"/>
                <a:cs typeface="Arial"/>
              </a:rPr>
              <a:t>) </a:t>
            </a:r>
            <a:r>
              <a:rPr lang="en-US" sz="1200" b="1" i="0" u="none" strike="noStrike" baseline="0">
                <a:solidFill>
                  <a:srgbClr val="FF0000"/>
                </a:solidFill>
                <a:latin typeface="Arial"/>
                <a:cs typeface="Arial"/>
              </a:rPr>
              <a:t>BY SYSTEM -- FEBRUARY 2011</a:t>
            </a:r>
          </a:p>
        </c:rich>
      </c:tx>
      <c:layout>
        <c:manualLayout>
          <c:xMode val="edge"/>
          <c:yMode val="edge"/>
          <c:x val="0.18845500848896454"/>
          <c:y val="2.5641025641025685E-2"/>
        </c:manualLayout>
      </c:layout>
      <c:spPr>
        <a:noFill/>
        <a:ln w="25400">
          <a:noFill/>
        </a:ln>
      </c:spPr>
    </c:title>
    <c:view3D>
      <c:rotX val="10"/>
      <c:hPercent val="100"/>
      <c:rotY val="80"/>
      <c:depthPercent val="100"/>
      <c:perspective val="30"/>
    </c:view3D>
    <c:floor>
      <c:spPr>
        <a:gradFill rotWithShape="0">
          <a:gsLst>
            <a:gs pos="0">
              <a:srgbClr val="808080"/>
            </a:gs>
            <a:gs pos="100000">
              <a:srgbClr val="808080">
                <a:gamma/>
                <a:tint val="0"/>
                <a:invGamma/>
              </a:srgbClr>
            </a:gs>
          </a:gsLst>
          <a:lin ang="5400000" scaled="1"/>
        </a:gradFill>
        <a:ln w="3175">
          <a:solidFill>
            <a:srgbClr val="000000"/>
          </a:solidFill>
          <a:prstDash val="solid"/>
        </a:ln>
      </c:spPr>
    </c:floor>
    <c:sideWall>
      <c:spPr>
        <a:gradFill rotWithShape="0">
          <a:gsLst>
            <a:gs pos="0">
              <a:srgbClr val="C0C0C0">
                <a:alpha val="0"/>
              </a:srgbClr>
            </a:gs>
            <a:gs pos="100000">
              <a:srgbClr val="C0C0C0">
                <a:gamma/>
                <a:tint val="0"/>
                <a:invGamma/>
              </a:srgbClr>
            </a:gs>
          </a:gsLst>
          <a:lin ang="5400000" scaled="1"/>
        </a:gradFill>
        <a:ln w="25400">
          <a:noFill/>
        </a:ln>
      </c:spPr>
    </c:sideWall>
    <c:backWall>
      <c:spPr>
        <a:gradFill rotWithShape="0">
          <a:gsLst>
            <a:gs pos="0">
              <a:srgbClr val="C0C0C0">
                <a:alpha val="0"/>
              </a:srgbClr>
            </a:gs>
            <a:gs pos="100000">
              <a:srgbClr val="C0C0C0">
                <a:gamma/>
                <a:tint val="0"/>
                <a:invGamma/>
              </a:srgbClr>
            </a:gs>
          </a:gsLst>
          <a:lin ang="5400000" scaled="1"/>
        </a:gradFill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15332337442603344"/>
          <c:y val="9.2630873269336264E-2"/>
          <c:w val="0.75453032324705149"/>
          <c:h val="0.75003057847213372"/>
        </c:manualLayout>
      </c:layout>
      <c:bar3DChart>
        <c:barDir val="col"/>
        <c:grouping val="standard"/>
        <c:ser>
          <c:idx val="20"/>
          <c:order val="0"/>
          <c:tx>
            <c:strRef>
              <c:f>NORMAL!$AB$844</c:f>
              <c:strCache>
                <c:ptCount val="1"/>
                <c:pt idx="0">
                  <c:v>LINAC_Rf</c:v>
                </c:pt>
              </c:strCache>
            </c:strRef>
          </c:tx>
          <c:spPr>
            <a:solidFill>
              <a:srgbClr val="FFFF00"/>
            </a:solidFill>
          </c:spPr>
          <c:cat>
            <c:strRef>
              <c:f>NORMAL!$AB$843:$AH$843</c:f>
              <c:strCache>
                <c:ptCount val="7"/>
                <c:pt idx="0">
                  <c:v>01/25/11/2 to 02/01/11/1</c:v>
                </c:pt>
                <c:pt idx="2">
                  <c:v>02/01/11/2 to 02/08/11/1</c:v>
                </c:pt>
                <c:pt idx="4">
                  <c:v>02/08/11/2 to 02/15/11/1</c:v>
                </c:pt>
                <c:pt idx="6">
                  <c:v>02/15/11/2 to 02/22/11/1</c:v>
                </c:pt>
              </c:strCache>
            </c:strRef>
          </c:cat>
          <c:val>
            <c:numRef>
              <c:f>NORMAL!$AB$845:$AH$845</c:f>
              <c:numCache>
                <c:formatCode>General</c:formatCode>
                <c:ptCount val="7"/>
                <c:pt idx="0" formatCode="0.0%">
                  <c:v>1.0801377293523906E-2</c:v>
                </c:pt>
                <c:pt idx="6" formatCode="0.0%">
                  <c:v>1.8395358709494846E-3</c:v>
                </c:pt>
              </c:numCache>
            </c:numRef>
          </c:val>
        </c:ser>
        <c:ser>
          <c:idx val="0"/>
          <c:order val="1"/>
          <c:tx>
            <c:strRef>
              <c:f>NORMAL!$AB$846</c:f>
              <c:strCache>
                <c:ptCount val="1"/>
                <c:pt idx="0">
                  <c:v>P^source</c:v>
                </c:pt>
              </c:strCache>
            </c:strRef>
          </c:tx>
          <c:spPr>
            <a:solidFill>
              <a:srgbClr val="FFFFCC"/>
            </a:solidFill>
          </c:spPr>
          <c:cat>
            <c:strRef>
              <c:f>NORMAL!$AB$843:$AH$843</c:f>
              <c:strCache>
                <c:ptCount val="7"/>
                <c:pt idx="0">
                  <c:v>01/25/11/2 to 02/01/11/1</c:v>
                </c:pt>
                <c:pt idx="2">
                  <c:v>02/01/11/2 to 02/08/11/1</c:v>
                </c:pt>
                <c:pt idx="4">
                  <c:v>02/08/11/2 to 02/15/11/1</c:v>
                </c:pt>
                <c:pt idx="6">
                  <c:v>02/15/11/2 to 02/22/11/1</c:v>
                </c:pt>
              </c:strCache>
            </c:strRef>
          </c:cat>
          <c:val>
            <c:numRef>
              <c:f>NORMAL!$AB$847:$AH$847</c:f>
              <c:numCache>
                <c:formatCode>General</c:formatCode>
                <c:ptCount val="7"/>
                <c:pt idx="0" formatCode="0.0%">
                  <c:v>1.9653161014417594E-3</c:v>
                </c:pt>
              </c:numCache>
            </c:numRef>
          </c:val>
        </c:ser>
        <c:ser>
          <c:idx val="1"/>
          <c:order val="2"/>
          <c:tx>
            <c:strRef>
              <c:f>NORMAL!$AD$856</c:f>
              <c:strCache>
                <c:ptCount val="1"/>
                <c:pt idx="0">
                  <c:v>PS_AGS</c:v>
                </c:pt>
              </c:strCache>
            </c:strRef>
          </c:tx>
          <c:spPr>
            <a:solidFill>
              <a:schemeClr val="accent3">
                <a:lumMod val="50000"/>
              </a:schemeClr>
            </a:solidFill>
          </c:spPr>
          <c:cat>
            <c:strRef>
              <c:f>NORMAL!$AB$843:$AH$843</c:f>
              <c:strCache>
                <c:ptCount val="7"/>
                <c:pt idx="0">
                  <c:v>01/25/11/2 to 02/01/11/1</c:v>
                </c:pt>
                <c:pt idx="2">
                  <c:v>02/01/11/2 to 02/08/11/1</c:v>
                </c:pt>
                <c:pt idx="4">
                  <c:v>02/08/11/2 to 02/15/11/1</c:v>
                </c:pt>
                <c:pt idx="6">
                  <c:v>02/15/11/2 to 02/22/11/1</c:v>
                </c:pt>
              </c:strCache>
            </c:strRef>
          </c:cat>
          <c:val>
            <c:numRef>
              <c:f>NORMAL!$AB$857:$AH$857</c:f>
              <c:numCache>
                <c:formatCode>General</c:formatCode>
                <c:ptCount val="7"/>
                <c:pt idx="2" formatCode="0.0%">
                  <c:v>2.6885524267723257E-3</c:v>
                </c:pt>
                <c:pt idx="6" formatCode="0.0%">
                  <c:v>1.7609232268918147E-2</c:v>
                </c:pt>
              </c:numCache>
            </c:numRef>
          </c:val>
        </c:ser>
        <c:ser>
          <c:idx val="2"/>
          <c:order val="3"/>
          <c:tx>
            <c:strRef>
              <c:f>NORMAL!$AD$866</c:f>
              <c:strCache>
                <c:ptCount val="1"/>
                <c:pt idx="0">
                  <c:v>ES&amp;FD_Exp</c:v>
                </c:pt>
              </c:strCache>
            </c:strRef>
          </c:tx>
          <c:spPr>
            <a:solidFill>
              <a:srgbClr val="7030A0"/>
            </a:solidFill>
          </c:spPr>
          <c:cat>
            <c:strRef>
              <c:f>NORMAL!$AB$843:$AH$843</c:f>
              <c:strCache>
                <c:ptCount val="7"/>
                <c:pt idx="0">
                  <c:v>01/25/11/2 to 02/01/11/1</c:v>
                </c:pt>
                <c:pt idx="2">
                  <c:v>02/01/11/2 to 02/08/11/1</c:v>
                </c:pt>
                <c:pt idx="4">
                  <c:v>02/08/11/2 to 02/15/11/1</c:v>
                </c:pt>
                <c:pt idx="6">
                  <c:v>02/15/11/2 to 02/22/11/1</c:v>
                </c:pt>
              </c:strCache>
            </c:strRef>
          </c:cat>
          <c:val>
            <c:numRef>
              <c:f>NORMAL!$AB$867:$AH$867</c:f>
              <c:numCache>
                <c:formatCode>General</c:formatCode>
                <c:ptCount val="7"/>
                <c:pt idx="2" formatCode="0.0%">
                  <c:v>4.8739839315755564E-3</c:v>
                </c:pt>
              </c:numCache>
            </c:numRef>
          </c:val>
        </c:ser>
        <c:ser>
          <c:idx val="3"/>
          <c:order val="4"/>
          <c:tx>
            <c:strRef>
              <c:f>NORMAL!$AB$868</c:f>
              <c:strCache>
                <c:ptCount val="1"/>
                <c:pt idx="0">
                  <c:v>CntrlsSoft</c:v>
                </c:pt>
              </c:strCache>
            </c:strRef>
          </c:tx>
          <c:spPr>
            <a:solidFill>
              <a:schemeClr val="tx1">
                <a:lumMod val="65000"/>
                <a:lumOff val="35000"/>
              </a:schemeClr>
            </a:solidFill>
          </c:spPr>
          <c:cat>
            <c:strRef>
              <c:f>NORMAL!$AB$843:$AH$843</c:f>
              <c:strCache>
                <c:ptCount val="7"/>
                <c:pt idx="0">
                  <c:v>01/25/11/2 to 02/01/11/1</c:v>
                </c:pt>
                <c:pt idx="2">
                  <c:v>02/01/11/2 to 02/08/11/1</c:v>
                </c:pt>
                <c:pt idx="4">
                  <c:v>02/08/11/2 to 02/15/11/1</c:v>
                </c:pt>
                <c:pt idx="6">
                  <c:v>02/15/11/2 to 02/22/11/1</c:v>
                </c:pt>
              </c:strCache>
            </c:strRef>
          </c:cat>
          <c:val>
            <c:numRef>
              <c:f>NORMAL!$AB$869:$AH$869</c:f>
              <c:numCache>
                <c:formatCode>General</c:formatCode>
                <c:ptCount val="7"/>
                <c:pt idx="0" formatCode="0.0%">
                  <c:v>4.0564124333757863E-3</c:v>
                </c:pt>
                <c:pt idx="2" formatCode="0.0%">
                  <c:v>4.4809207112872082E-3</c:v>
                </c:pt>
              </c:numCache>
            </c:numRef>
          </c:val>
        </c:ser>
        <c:ser>
          <c:idx val="4"/>
          <c:order val="5"/>
          <c:tx>
            <c:strRef>
              <c:f>NORMAL!$AB$870</c:f>
              <c:strCache>
                <c:ptCount val="1"/>
                <c:pt idx="0">
                  <c:v>RadMonIntlk</c:v>
                </c:pt>
              </c:strCache>
            </c:strRef>
          </c:tx>
          <c:spPr>
            <a:solidFill>
              <a:srgbClr val="FF00FF"/>
            </a:solidFill>
          </c:spPr>
          <c:cat>
            <c:strRef>
              <c:f>NORMAL!$AB$843:$AH$843</c:f>
              <c:strCache>
                <c:ptCount val="7"/>
                <c:pt idx="0">
                  <c:v>01/25/11/2 to 02/01/11/1</c:v>
                </c:pt>
                <c:pt idx="2">
                  <c:v>02/01/11/2 to 02/08/11/1</c:v>
                </c:pt>
                <c:pt idx="4">
                  <c:v>02/08/11/2 to 02/15/11/1</c:v>
                </c:pt>
                <c:pt idx="6">
                  <c:v>02/15/11/2 to 02/22/11/1</c:v>
                </c:pt>
              </c:strCache>
            </c:strRef>
          </c:cat>
          <c:val>
            <c:numRef>
              <c:f>NORMAL!$AB$871:$AH$871</c:f>
              <c:numCache>
                <c:formatCode>General</c:formatCode>
                <c:ptCount val="7"/>
                <c:pt idx="0" formatCode="0.0%">
                  <c:v>6.2418439381790236E-3</c:v>
                </c:pt>
                <c:pt idx="2" formatCode="0.0%">
                  <c:v>7.2009181956826035E-3</c:v>
                </c:pt>
                <c:pt idx="4" formatCode="0.0%">
                  <c:v>7.8140968193324209E-3</c:v>
                </c:pt>
                <c:pt idx="6" formatCode="0.0%">
                  <c:v>5.8173356602675965E-3</c:v>
                </c:pt>
              </c:numCache>
            </c:numRef>
          </c:val>
        </c:ser>
        <c:ser>
          <c:idx val="5"/>
          <c:order val="6"/>
          <c:tx>
            <c:strRef>
              <c:f>NORMAL!$AB$872</c:f>
              <c:strCache>
                <c:ptCount val="1"/>
                <c:pt idx="0">
                  <c:v>QLI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</c:spPr>
          <c:cat>
            <c:strRef>
              <c:f>NORMAL!$AB$843:$AH$843</c:f>
              <c:strCache>
                <c:ptCount val="7"/>
                <c:pt idx="0">
                  <c:v>01/25/11/2 to 02/01/11/1</c:v>
                </c:pt>
                <c:pt idx="2">
                  <c:v>02/01/11/2 to 02/08/11/1</c:v>
                </c:pt>
                <c:pt idx="4">
                  <c:v>02/08/11/2 to 02/15/11/1</c:v>
                </c:pt>
                <c:pt idx="6">
                  <c:v>02/15/11/2 to 02/22/11/1</c:v>
                </c:pt>
              </c:strCache>
            </c:strRef>
          </c:cat>
          <c:val>
            <c:numRef>
              <c:f>NORMAL!$AB$873:$AH$873</c:f>
              <c:numCache>
                <c:formatCode>General</c:formatCode>
                <c:ptCount val="7"/>
                <c:pt idx="0" formatCode="0.0%">
                  <c:v>6.8550225618288487E-3</c:v>
                </c:pt>
                <c:pt idx="2" formatCode="0.0%">
                  <c:v>6.6034621008443104E-3</c:v>
                </c:pt>
                <c:pt idx="4" formatCode="0.0%">
                  <c:v>2.1697089759916991E-3</c:v>
                </c:pt>
              </c:numCache>
            </c:numRef>
          </c:val>
        </c:ser>
        <c:ser>
          <c:idx val="6"/>
          <c:order val="7"/>
          <c:tx>
            <c:strRef>
              <c:f>NORMAL!$AD$878</c:f>
              <c:strCache>
                <c:ptCount val="1"/>
                <c:pt idx="0">
                  <c:v>Rf/RHIC</c:v>
                </c:pt>
              </c:strCache>
            </c:strRef>
          </c:tx>
          <c:spPr>
            <a:solidFill>
              <a:srgbClr val="92D050"/>
            </a:solidFill>
          </c:spPr>
          <c:cat>
            <c:strRef>
              <c:f>NORMAL!$AB$843:$AH$843</c:f>
              <c:strCache>
                <c:ptCount val="7"/>
                <c:pt idx="0">
                  <c:v>01/25/11/2 to 02/01/11/1</c:v>
                </c:pt>
                <c:pt idx="2">
                  <c:v>02/01/11/2 to 02/08/11/1</c:v>
                </c:pt>
                <c:pt idx="4">
                  <c:v>02/08/11/2 to 02/15/11/1</c:v>
                </c:pt>
                <c:pt idx="6">
                  <c:v>02/15/11/2 to 02/22/11/1</c:v>
                </c:pt>
              </c:strCache>
            </c:strRef>
          </c:cat>
          <c:val>
            <c:numRef>
              <c:f>NORMAL!$AB$879:$AH$879</c:f>
              <c:numCache>
                <c:formatCode>General</c:formatCode>
                <c:ptCount val="7"/>
                <c:pt idx="2" formatCode="0.0%">
                  <c:v>5.8645032467021995E-3</c:v>
                </c:pt>
                <c:pt idx="6" formatCode="0.0%">
                  <c:v>1.2027734540823546E-2</c:v>
                </c:pt>
              </c:numCache>
            </c:numRef>
          </c:val>
        </c:ser>
        <c:ser>
          <c:idx val="7"/>
          <c:order val="8"/>
          <c:tx>
            <c:strRef>
              <c:f>NORMAL!$AB$880</c:f>
              <c:strCache>
                <c:ptCount val="1"/>
                <c:pt idx="0">
                  <c:v>PPS_RHIC</c:v>
                </c:pt>
              </c:strCache>
            </c:strRef>
          </c:tx>
          <c:spPr>
            <a:solidFill>
              <a:schemeClr val="accent3">
                <a:lumMod val="40000"/>
                <a:lumOff val="60000"/>
              </a:schemeClr>
            </a:solidFill>
          </c:spPr>
          <c:cat>
            <c:strRef>
              <c:f>NORMAL!$AB$843:$AH$843</c:f>
              <c:strCache>
                <c:ptCount val="7"/>
                <c:pt idx="0">
                  <c:v>01/25/11/2 to 02/01/11/1</c:v>
                </c:pt>
                <c:pt idx="2">
                  <c:v>02/01/11/2 to 02/08/11/1</c:v>
                </c:pt>
                <c:pt idx="4">
                  <c:v>02/08/11/2 to 02/15/11/1</c:v>
                </c:pt>
                <c:pt idx="6">
                  <c:v>02/15/11/2 to 02/22/11/1</c:v>
                </c:pt>
              </c:strCache>
            </c:strRef>
          </c:cat>
          <c:val>
            <c:numRef>
              <c:f>NORMAL!$AB$881:$AH$881</c:f>
              <c:numCache>
                <c:formatCode>General</c:formatCode>
                <c:ptCount val="7"/>
                <c:pt idx="0" formatCode="0.0%">
                  <c:v>1.6980331116456793E-3</c:v>
                </c:pt>
                <c:pt idx="2" formatCode="0.0%">
                  <c:v>1.7452006980802795E-3</c:v>
                </c:pt>
                <c:pt idx="4" formatCode="0.0%">
                  <c:v>2.5627721962800498E-2</c:v>
                </c:pt>
                <c:pt idx="6" formatCode="0.0%">
                  <c:v>1.9181485150071549E-3</c:v>
                </c:pt>
              </c:numCache>
            </c:numRef>
          </c:val>
        </c:ser>
        <c:ser>
          <c:idx val="8"/>
          <c:order val="9"/>
          <c:tx>
            <c:strRef>
              <c:f>NORMAL!$AB$882</c:f>
              <c:strCache>
                <c:ptCount val="1"/>
                <c:pt idx="0">
                  <c:v>PS_RHIC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</c:spPr>
          <c:cat>
            <c:strRef>
              <c:f>NORMAL!$AB$843:$AH$843</c:f>
              <c:strCache>
                <c:ptCount val="7"/>
                <c:pt idx="0">
                  <c:v>01/25/11/2 to 02/01/11/1</c:v>
                </c:pt>
                <c:pt idx="2">
                  <c:v>02/01/11/2 to 02/08/11/1</c:v>
                </c:pt>
                <c:pt idx="4">
                  <c:v>02/08/11/2 to 02/15/11/1</c:v>
                </c:pt>
                <c:pt idx="6">
                  <c:v>02/15/11/2 to 02/22/11/1</c:v>
                </c:pt>
              </c:strCache>
            </c:strRef>
          </c:cat>
          <c:val>
            <c:numRef>
              <c:f>NORMAL!$AB$883:$AH$883</c:f>
              <c:numCache>
                <c:formatCode>General</c:formatCode>
                <c:ptCount val="7"/>
                <c:pt idx="0" formatCode="0.0%">
                  <c:v>3.4558118327751838E-2</c:v>
                </c:pt>
                <c:pt idx="2" formatCode="0.0%">
                  <c:v>1.4323223747307526E-2</c:v>
                </c:pt>
                <c:pt idx="6" formatCode="0.0%">
                  <c:v>1.3144034086442463E-2</c:v>
                </c:pt>
              </c:numCache>
            </c:numRef>
          </c:val>
        </c:ser>
        <c:ser>
          <c:idx val="9"/>
          <c:order val="10"/>
          <c:tx>
            <c:strRef>
              <c:f>NORMAL!$AB$886</c:f>
              <c:strCache>
                <c:ptCount val="1"/>
                <c:pt idx="0">
                  <c:v>INST_RHIC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</c:spPr>
          <c:cat>
            <c:strRef>
              <c:f>NORMAL!$AB$843:$AH$843</c:f>
              <c:strCache>
                <c:ptCount val="7"/>
                <c:pt idx="0">
                  <c:v>01/25/11/2 to 02/01/11/1</c:v>
                </c:pt>
                <c:pt idx="2">
                  <c:v>02/01/11/2 to 02/08/11/1</c:v>
                </c:pt>
                <c:pt idx="4">
                  <c:v>02/08/11/2 to 02/15/11/1</c:v>
                </c:pt>
                <c:pt idx="6">
                  <c:v>02/15/11/2 to 02/22/11/1</c:v>
                </c:pt>
              </c:strCache>
            </c:strRef>
          </c:cat>
          <c:val>
            <c:numRef>
              <c:f>NORMAL!$AB$887:$AH$887</c:f>
              <c:numCache>
                <c:formatCode>General</c:formatCode>
                <c:ptCount val="7"/>
                <c:pt idx="0" formatCode="0.0%">
                  <c:v>3.2702859927990838E-3</c:v>
                </c:pt>
              </c:numCache>
            </c:numRef>
          </c:val>
        </c:ser>
        <c:ser>
          <c:idx val="10"/>
          <c:order val="11"/>
          <c:tx>
            <c:strRef>
              <c:f>NORMAL!$AB$888</c:f>
              <c:strCache>
                <c:ptCount val="1"/>
                <c:pt idx="0">
                  <c:v>ELEC_RHIC</c:v>
                </c:pt>
              </c:strCache>
            </c:strRef>
          </c:tx>
          <c:spPr>
            <a:solidFill>
              <a:srgbClr val="FF0000"/>
            </a:solidFill>
          </c:spPr>
          <c:cat>
            <c:strRef>
              <c:f>NORMAL!$AB$843:$AH$843</c:f>
              <c:strCache>
                <c:ptCount val="7"/>
                <c:pt idx="0">
                  <c:v>01/25/11/2 to 02/01/11/1</c:v>
                </c:pt>
                <c:pt idx="2">
                  <c:v>02/01/11/2 to 02/08/11/1</c:v>
                </c:pt>
                <c:pt idx="4">
                  <c:v>02/08/11/2 to 02/15/11/1</c:v>
                </c:pt>
                <c:pt idx="6">
                  <c:v>02/15/11/2 to 02/22/11/1</c:v>
                </c:pt>
              </c:strCache>
            </c:strRef>
          </c:cat>
          <c:val>
            <c:numRef>
              <c:f>NORMAL!$AB$889:$AH$889</c:f>
              <c:numCache>
                <c:formatCode>General</c:formatCode>
                <c:ptCount val="7"/>
                <c:pt idx="0" formatCode="0.0%">
                  <c:v>1.9181485150071549E-3</c:v>
                </c:pt>
                <c:pt idx="2" formatCode="0.0%">
                  <c:v>4.5909784129679419E-3</c:v>
                </c:pt>
                <c:pt idx="4" formatCode="0.0%">
                  <c:v>4.4494756536641433E-3</c:v>
                </c:pt>
              </c:numCache>
            </c:numRef>
          </c:val>
        </c:ser>
        <c:ser>
          <c:idx val="11"/>
          <c:order val="12"/>
          <c:tx>
            <c:strRef>
              <c:f>NORMAL!$AD$890</c:f>
              <c:strCache>
                <c:ptCount val="1"/>
                <c:pt idx="0">
                  <c:v>CoolACRHIC</c:v>
                </c:pt>
              </c:strCache>
            </c:strRef>
          </c:tx>
          <c:spPr>
            <a:solidFill>
              <a:schemeClr val="tx2">
                <a:lumMod val="20000"/>
                <a:lumOff val="80000"/>
              </a:schemeClr>
            </a:solidFill>
          </c:spPr>
          <c:cat>
            <c:strRef>
              <c:f>NORMAL!$AB$843:$AH$843</c:f>
              <c:strCache>
                <c:ptCount val="7"/>
                <c:pt idx="0">
                  <c:v>01/25/11/2 to 02/01/11/1</c:v>
                </c:pt>
                <c:pt idx="2">
                  <c:v>02/01/11/2 to 02/08/11/1</c:v>
                </c:pt>
                <c:pt idx="4">
                  <c:v>02/08/11/2 to 02/15/11/1</c:v>
                </c:pt>
                <c:pt idx="6">
                  <c:v>02/15/11/2 to 02/22/11/1</c:v>
                </c:pt>
              </c:strCache>
            </c:strRef>
          </c:cat>
          <c:val>
            <c:numRef>
              <c:f>NORMAL!$AB$891:$AH$891</c:f>
              <c:numCache>
                <c:formatCode>General</c:formatCode>
                <c:ptCount val="7"/>
                <c:pt idx="2" formatCode="0.0%">
                  <c:v>6.5720170432212333E-3</c:v>
                </c:pt>
              </c:numCache>
            </c:numRef>
          </c:val>
        </c:ser>
        <c:ser>
          <c:idx val="12"/>
          <c:order val="13"/>
          <c:tx>
            <c:strRef>
              <c:f>NORMAL!$AH$892</c:f>
              <c:strCache>
                <c:ptCount val="1"/>
                <c:pt idx="0">
                  <c:v>ACG_RHIC</c:v>
                </c:pt>
              </c:strCache>
            </c:strRef>
          </c:tx>
          <c:spPr>
            <a:solidFill>
              <a:srgbClr val="FFC000"/>
            </a:solidFill>
          </c:spPr>
          <c:cat>
            <c:strRef>
              <c:f>NORMAL!$AB$843:$AH$843</c:f>
              <c:strCache>
                <c:ptCount val="7"/>
                <c:pt idx="0">
                  <c:v>01/25/11/2 to 02/01/11/1</c:v>
                </c:pt>
                <c:pt idx="2">
                  <c:v>02/01/11/2 to 02/08/11/1</c:v>
                </c:pt>
                <c:pt idx="4">
                  <c:v>02/08/11/2 to 02/15/11/1</c:v>
                </c:pt>
                <c:pt idx="6">
                  <c:v>02/15/11/2 to 02/22/11/1</c:v>
                </c:pt>
              </c:strCache>
            </c:strRef>
          </c:cat>
          <c:val>
            <c:numRef>
              <c:f>NORMAL!$AB$893:$AH$893</c:f>
              <c:numCache>
                <c:formatCode>General</c:formatCode>
                <c:ptCount val="7"/>
                <c:pt idx="6" formatCode="0.0%">
                  <c:v>6.7606873889596471E-3</c:v>
                </c:pt>
              </c:numCache>
            </c:numRef>
          </c:val>
        </c:ser>
        <c:ser>
          <c:idx val="13"/>
          <c:order val="14"/>
          <c:tx>
            <c:strRef>
              <c:f>NORMAL!$AB$896</c:f>
              <c:strCache>
                <c:ptCount val="1"/>
                <c:pt idx="0">
                  <c:v>HumanError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</c:spPr>
          <c:cat>
            <c:strRef>
              <c:f>NORMAL!$AB$843:$AH$843</c:f>
              <c:strCache>
                <c:ptCount val="7"/>
                <c:pt idx="0">
                  <c:v>01/25/11/2 to 02/01/11/1</c:v>
                </c:pt>
                <c:pt idx="2">
                  <c:v>02/01/11/2 to 02/08/11/1</c:v>
                </c:pt>
                <c:pt idx="4">
                  <c:v>02/08/11/2 to 02/15/11/1</c:v>
                </c:pt>
                <c:pt idx="6">
                  <c:v>02/15/11/2 to 02/22/11/1</c:v>
                </c:pt>
              </c:strCache>
            </c:strRef>
          </c:cat>
          <c:val>
            <c:numRef>
              <c:f>NORMAL!$AB$897:$AH$897</c:f>
              <c:numCache>
                <c:formatCode>General</c:formatCode>
                <c:ptCount val="7"/>
                <c:pt idx="0" formatCode="0.0%">
                  <c:v>1.0424036602047082E-2</c:v>
                </c:pt>
                <c:pt idx="2" formatCode="0.0%">
                  <c:v>1.6823105828341445E-3</c:v>
                </c:pt>
                <c:pt idx="6" formatCode="0.0%">
                  <c:v>2.9401128877568688E-3</c:v>
                </c:pt>
              </c:numCache>
            </c:numRef>
          </c:val>
        </c:ser>
        <c:ser>
          <c:idx val="14"/>
          <c:order val="15"/>
          <c:tx>
            <c:strRef>
              <c:f>NORMAL!$AB$900</c:f>
              <c:strCache>
                <c:ptCount val="1"/>
                <c:pt idx="0">
                  <c:v>Sum&lt; 1hr</c:v>
                </c:pt>
              </c:strCache>
            </c:strRef>
          </c:tx>
          <c:spPr>
            <a:solidFill>
              <a:schemeClr val="bg1"/>
            </a:solidFill>
          </c:spPr>
          <c:cat>
            <c:strRef>
              <c:f>NORMAL!$AB$843:$AH$843</c:f>
              <c:strCache>
                <c:ptCount val="7"/>
                <c:pt idx="0">
                  <c:v>01/25/11/2 to 02/01/11/1</c:v>
                </c:pt>
                <c:pt idx="2">
                  <c:v>02/01/11/2 to 02/08/11/1</c:v>
                </c:pt>
                <c:pt idx="4">
                  <c:v>02/08/11/2 to 02/15/11/1</c:v>
                </c:pt>
                <c:pt idx="6">
                  <c:v>02/15/11/2 to 02/22/11/1</c:v>
                </c:pt>
              </c:strCache>
            </c:strRef>
          </c:cat>
          <c:val>
            <c:numRef>
              <c:f>NORMAL!$AB$901:$AH$901</c:f>
              <c:numCache>
                <c:formatCode>General</c:formatCode>
                <c:ptCount val="7"/>
                <c:pt idx="0" formatCode="0.0%">
                  <c:v>1.3206924201688609E-3</c:v>
                </c:pt>
                <c:pt idx="2" formatCode="0.0%">
                  <c:v>1.4150275930380643E-3</c:v>
                </c:pt>
                <c:pt idx="4" formatCode="0.0%">
                  <c:v>3.3017310504221552E-3</c:v>
                </c:pt>
                <c:pt idx="6" formatCode="0.0%">
                  <c:v>1.9338710438186889E-3</c:v>
                </c:pt>
              </c:numCache>
            </c:numRef>
          </c:val>
        </c:ser>
        <c:shape val="box"/>
        <c:axId val="50764032"/>
        <c:axId val="50769920"/>
        <c:axId val="50750336"/>
      </c:bar3DChart>
      <c:catAx>
        <c:axId val="50764032"/>
        <c:scaling>
          <c:orientation val="minMax"/>
        </c:scaling>
        <c:axPos val="b"/>
        <c:numFmt formatCode="0.0%" sourceLinked="1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-480000" vert="horz"/>
          <a:lstStyle/>
          <a:p>
            <a:pPr>
              <a:defRPr sz="1125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0769920"/>
        <c:crosses val="autoZero"/>
        <c:auto val="1"/>
        <c:lblAlgn val="ctr"/>
        <c:lblOffset val="100"/>
        <c:tickLblSkip val="2"/>
        <c:tickMarkSkip val="1"/>
        <c:noMultiLvlLbl val="1"/>
      </c:catAx>
      <c:valAx>
        <c:axId val="50769920"/>
        <c:scaling>
          <c:orientation val="minMax"/>
        </c:scaling>
        <c:axPos val="r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25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0764032"/>
        <c:crosses val="max"/>
        <c:crossBetween val="between"/>
      </c:valAx>
      <c:serAx>
        <c:axId val="50750336"/>
        <c:scaling>
          <c:orientation val="minMax"/>
        </c:scaling>
        <c:axPos val="b"/>
        <c:numFmt formatCode="General" sourceLinked="1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4200000" vert="horz"/>
          <a:lstStyle/>
          <a:p>
            <a:pPr>
              <a:defRPr sz="9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0769920"/>
        <c:crosses val="autoZero"/>
        <c:tickLblSkip val="1"/>
        <c:tickMarkSkip val="1"/>
      </c:serAx>
      <c:spPr>
        <a:noFill/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1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2800" b="1"/>
            </a:pPr>
            <a:r>
              <a:rPr lang="en-US" sz="2800" b="1" dirty="0"/>
              <a:t>February Failure Hours (</a:t>
            </a:r>
            <a:r>
              <a:rPr lang="en-US" sz="2800" b="1" dirty="0" smtClean="0"/>
              <a:t>failures </a:t>
            </a:r>
            <a:r>
              <a:rPr lang="en-US" sz="2800" b="1" dirty="0"/>
              <a:t>&gt; 1 hr.)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9.9737345761345395E-2"/>
          <c:y val="0.10474527484947425"/>
          <c:w val="0.82530172790901124"/>
          <c:h val="0.5833240011665205"/>
        </c:manualLayout>
      </c:layout>
      <c:barChart>
        <c:barDir val="col"/>
        <c:grouping val="clustered"/>
        <c:ser>
          <c:idx val="0"/>
          <c:order val="0"/>
          <c:spPr>
            <a:solidFill>
              <a:srgbClr val="FF0000"/>
            </a:solidFill>
          </c:spPr>
          <c:cat>
            <c:strRef>
              <c:f>Period2!$F$85:$F$100</c:f>
              <c:strCache>
                <c:ptCount val="16"/>
                <c:pt idx="0">
                  <c:v>PS_RHIC</c:v>
                </c:pt>
                <c:pt idx="1">
                  <c:v>PPS_RHIC</c:v>
                </c:pt>
                <c:pt idx="2">
                  <c:v>RadMonPullsPermit</c:v>
                </c:pt>
                <c:pt idx="3">
                  <c:v>PS_AGS</c:v>
                </c:pt>
                <c:pt idx="4">
                  <c:v>RfRHIC</c:v>
                </c:pt>
                <c:pt idx="5">
                  <c:v>QLI</c:v>
                </c:pt>
                <c:pt idx="6">
                  <c:v>HumanError</c:v>
                </c:pt>
                <c:pt idx="7">
                  <c:v>LinacRf</c:v>
                </c:pt>
                <c:pt idx="8">
                  <c:v>CntrlsSftwr</c:v>
                </c:pt>
                <c:pt idx="9">
                  <c:v>ACG_RHIC</c:v>
                </c:pt>
                <c:pt idx="10">
                  <c:v>CoolACRHIC</c:v>
                </c:pt>
                <c:pt idx="11">
                  <c:v>ElecRHIC</c:v>
                </c:pt>
                <c:pt idx="12">
                  <c:v>ES&amp;FD_Exp</c:v>
                </c:pt>
                <c:pt idx="13">
                  <c:v>ElecAtR</c:v>
                </c:pt>
                <c:pt idx="14">
                  <c:v>InstRHIC</c:v>
                </c:pt>
                <c:pt idx="15">
                  <c:v>P^Source</c:v>
                </c:pt>
              </c:strCache>
            </c:strRef>
          </c:cat>
          <c:val>
            <c:numRef>
              <c:f>Period2!$G$85:$G$100</c:f>
              <c:numCache>
                <c:formatCode>General</c:formatCode>
                <c:ptCount val="16"/>
                <c:pt idx="0">
                  <c:v>40.120000000000012</c:v>
                </c:pt>
                <c:pt idx="1">
                  <c:v>19.709999999999987</c:v>
                </c:pt>
                <c:pt idx="2">
                  <c:v>17.22</c:v>
                </c:pt>
                <c:pt idx="3">
                  <c:v>12.870000000000006</c:v>
                </c:pt>
                <c:pt idx="4">
                  <c:v>11.760000000000002</c:v>
                </c:pt>
                <c:pt idx="5">
                  <c:v>9.94</c:v>
                </c:pt>
                <c:pt idx="6">
                  <c:v>9.8700000000000028</c:v>
                </c:pt>
                <c:pt idx="7">
                  <c:v>8.3000000000000025</c:v>
                </c:pt>
                <c:pt idx="8">
                  <c:v>5.7399999999999993</c:v>
                </c:pt>
                <c:pt idx="9">
                  <c:v>4.3</c:v>
                </c:pt>
                <c:pt idx="10">
                  <c:v>4.18</c:v>
                </c:pt>
                <c:pt idx="11">
                  <c:v>4.05</c:v>
                </c:pt>
                <c:pt idx="12">
                  <c:v>3.4</c:v>
                </c:pt>
                <c:pt idx="13">
                  <c:v>2.92</c:v>
                </c:pt>
                <c:pt idx="14">
                  <c:v>2.08</c:v>
                </c:pt>
                <c:pt idx="15">
                  <c:v>1.3800000000000001</c:v>
                </c:pt>
              </c:numCache>
            </c:numRef>
          </c:val>
        </c:ser>
        <c:axId val="60699392"/>
        <c:axId val="60700928"/>
      </c:barChart>
      <c:catAx>
        <c:axId val="60699392"/>
        <c:scaling>
          <c:orientation val="minMax"/>
        </c:scaling>
        <c:axPos val="b"/>
        <c:numFmt formatCode="General" sourceLinked="1"/>
        <c:tickLblPos val="nextTo"/>
        <c:txPr>
          <a:bodyPr rot="5400000" vert="horz"/>
          <a:lstStyle/>
          <a:p>
            <a:pPr>
              <a:defRPr/>
            </a:pPr>
            <a:endParaRPr lang="en-US"/>
          </a:p>
        </c:txPr>
        <c:crossAx val="60700928"/>
        <c:crosses val="autoZero"/>
        <c:auto val="1"/>
        <c:lblAlgn val="ctr"/>
        <c:lblOffset val="100"/>
      </c:catAx>
      <c:valAx>
        <c:axId val="60700928"/>
        <c:scaling>
          <c:orientation val="minMax"/>
          <c:max val="50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hours</a:t>
                </a:r>
              </a:p>
            </c:rich>
          </c:tx>
          <c:layout/>
        </c:title>
        <c:numFmt formatCode="0" sourceLinked="0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60699392"/>
        <c:crosses val="autoZero"/>
        <c:crossBetween val="between"/>
        <c:majorUnit val="5"/>
      </c:valAx>
      <c:spPr>
        <a:solidFill>
          <a:schemeClr val="bg1"/>
        </a:solidFill>
      </c:spPr>
    </c:plotArea>
    <c:plotVisOnly val="1"/>
    <c:dispBlanksAs val="gap"/>
  </c:chart>
  <c:spPr>
    <a:solidFill>
      <a:schemeClr val="bg1">
        <a:lumMod val="65000"/>
      </a:schemeClr>
    </a:solidFill>
  </c:spPr>
  <c:txPr>
    <a:bodyPr/>
    <a:lstStyle/>
    <a:p>
      <a:pPr>
        <a:defRPr sz="1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2800" b="1"/>
            </a:pPr>
            <a:r>
              <a:rPr lang="en-US" sz="2800" b="1"/>
              <a:t>February  Failure Hours     "Top 10 List"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0.22446784776902906"/>
          <c:y val="0.11032867444904271"/>
          <c:w val="0.73695767716535465"/>
          <c:h val="0.78169975735610231"/>
        </c:manualLayout>
      </c:layout>
      <c:barChart>
        <c:barDir val="bar"/>
        <c:grouping val="clustered"/>
        <c:ser>
          <c:idx val="0"/>
          <c:order val="0"/>
          <c:spPr>
            <a:solidFill>
              <a:srgbClr val="FF0000"/>
            </a:solidFill>
          </c:spPr>
          <c:cat>
            <c:strRef>
              <c:f>Period2!$H$123:$H$132</c:f>
              <c:strCache>
                <c:ptCount val="10"/>
                <c:pt idx="0">
                  <c:v>ACG_RHIC</c:v>
                </c:pt>
                <c:pt idx="1">
                  <c:v>CntrlsSftwr</c:v>
                </c:pt>
                <c:pt idx="2">
                  <c:v>LinacRf</c:v>
                </c:pt>
                <c:pt idx="3">
                  <c:v>HumanError</c:v>
                </c:pt>
                <c:pt idx="4">
                  <c:v>QLI</c:v>
                </c:pt>
                <c:pt idx="5">
                  <c:v>RfRHIC</c:v>
                </c:pt>
                <c:pt idx="6">
                  <c:v>PS_AGS</c:v>
                </c:pt>
                <c:pt idx="7">
                  <c:v>RadMonPullsPermit</c:v>
                </c:pt>
                <c:pt idx="8">
                  <c:v>PPS_RHIC</c:v>
                </c:pt>
                <c:pt idx="9">
                  <c:v>PS_RHIC</c:v>
                </c:pt>
              </c:strCache>
            </c:strRef>
          </c:cat>
          <c:val>
            <c:numRef>
              <c:f>Period2!$I$123:$I$132</c:f>
              <c:numCache>
                <c:formatCode>General</c:formatCode>
                <c:ptCount val="10"/>
                <c:pt idx="0">
                  <c:v>4.3</c:v>
                </c:pt>
                <c:pt idx="1">
                  <c:v>5.7399999999999993</c:v>
                </c:pt>
                <c:pt idx="2">
                  <c:v>8.3000000000000025</c:v>
                </c:pt>
                <c:pt idx="3">
                  <c:v>9.8700000000000028</c:v>
                </c:pt>
                <c:pt idx="4">
                  <c:v>9.94</c:v>
                </c:pt>
                <c:pt idx="5">
                  <c:v>11.760000000000002</c:v>
                </c:pt>
                <c:pt idx="6">
                  <c:v>12.870000000000006</c:v>
                </c:pt>
                <c:pt idx="7">
                  <c:v>17.22</c:v>
                </c:pt>
                <c:pt idx="8">
                  <c:v>19.709999999999987</c:v>
                </c:pt>
                <c:pt idx="9">
                  <c:v>40.120000000000012</c:v>
                </c:pt>
              </c:numCache>
            </c:numRef>
          </c:val>
        </c:ser>
        <c:axId val="60709120"/>
        <c:axId val="60735488"/>
      </c:barChart>
      <c:catAx>
        <c:axId val="60709120"/>
        <c:scaling>
          <c:orientation val="minMax"/>
        </c:scaling>
        <c:axPos val="l"/>
        <c:numFmt formatCode="General" sourceLinked="1"/>
        <c:tickLblPos val="nextTo"/>
        <c:txPr>
          <a:bodyPr rot="0" vert="horz"/>
          <a:lstStyle/>
          <a:p>
            <a:pPr>
              <a:defRPr sz="1600" b="1"/>
            </a:pPr>
            <a:endParaRPr lang="en-US"/>
          </a:p>
        </c:txPr>
        <c:crossAx val="60735488"/>
        <c:crosses val="autoZero"/>
        <c:auto val="1"/>
        <c:lblAlgn val="ctr"/>
        <c:lblOffset val="100"/>
      </c:catAx>
      <c:valAx>
        <c:axId val="60735488"/>
        <c:scaling>
          <c:orientation val="minMax"/>
          <c:max val="50"/>
        </c:scaling>
        <c:axPos val="b"/>
        <c:majorGridlines/>
        <c:title>
          <c:tx>
            <c:rich>
              <a:bodyPr/>
              <a:lstStyle/>
              <a:p>
                <a:pPr>
                  <a:defRPr b="1"/>
                </a:pPr>
                <a:r>
                  <a:rPr lang="en-US" b="1"/>
                  <a:t>hours</a:t>
                </a:r>
              </a:p>
            </c:rich>
          </c:tx>
          <c:layout/>
        </c:title>
        <c:numFmt formatCode="0" sourceLinked="0"/>
        <c:tickLblPos val="nextTo"/>
        <c:txPr>
          <a:bodyPr rot="0" vert="horz"/>
          <a:lstStyle/>
          <a:p>
            <a:pPr>
              <a:defRPr b="1"/>
            </a:pPr>
            <a:endParaRPr lang="en-US"/>
          </a:p>
        </c:txPr>
        <c:crossAx val="60709120"/>
        <c:crosses val="autoZero"/>
        <c:crossBetween val="between"/>
        <c:majorUnit val="5"/>
      </c:valAx>
      <c:spPr>
        <a:solidFill>
          <a:prstClr val="white"/>
        </a:solidFill>
      </c:spPr>
    </c:plotArea>
    <c:plotVisOnly val="1"/>
    <c:dispBlanksAs val="gap"/>
  </c:chart>
  <c:spPr>
    <a:solidFill>
      <a:schemeClr val="bg1">
        <a:lumMod val="65000"/>
      </a:schemeClr>
    </a:solidFill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2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/>
              <a:t>
C-AD ACTIVITY       MARCH 2011
</a:t>
            </a:r>
          </a:p>
        </c:rich>
      </c:tx>
      <c:layout>
        <c:manualLayout>
          <c:xMode val="edge"/>
          <c:yMode val="edge"/>
          <c:x val="0.29000912021275882"/>
          <c:y val="1.4588859416445638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5.5702965868636357E-2"/>
          <c:y val="0.15915129669840081"/>
          <c:w val="0.80607197309885414"/>
          <c:h val="0.77851509301634314"/>
        </c:manualLayout>
      </c:layout>
      <c:barChart>
        <c:barDir val="col"/>
        <c:grouping val="stacked"/>
        <c:ser>
          <c:idx val="0"/>
          <c:order val="0"/>
          <c:tx>
            <c:strRef>
              <c:f>NORMAL!$BC$704</c:f>
              <c:strCache>
                <c:ptCount val="1"/>
                <c:pt idx="0">
                  <c:v>Physics</c:v>
                </c:pt>
              </c:strCache>
            </c:strRef>
          </c:tx>
          <c:spPr>
            <a:solidFill>
              <a:srgbClr val="339966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/>
              <c:showVal val="1"/>
            </c:dLbl>
            <c:dLbl>
              <c:idx val="1"/>
              <c:layout/>
              <c:showVal val="1"/>
            </c:dLbl>
            <c:delete val="1"/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</c:dLbls>
          <c:cat>
            <c:strRef>
              <c:f>NORMAL!$BG$703:$BK$703</c:f>
              <c:strCache>
                <c:ptCount val="5"/>
                <c:pt idx="0">
                  <c:v>FY11-week 22:</c:v>
                </c:pt>
                <c:pt idx="1">
                  <c:v>FY11-week 23:</c:v>
                </c:pt>
                <c:pt idx="2">
                  <c:v>FY11-week 24:</c:v>
                </c:pt>
                <c:pt idx="3">
                  <c:v>FY11-week 25:</c:v>
                </c:pt>
                <c:pt idx="4">
                  <c:v>FY11-week 26:</c:v>
                </c:pt>
              </c:strCache>
            </c:strRef>
          </c:cat>
          <c:val>
            <c:numRef>
              <c:f>NORMAL!$BG$704:$BK$704</c:f>
              <c:numCache>
                <c:formatCode>0</c:formatCode>
                <c:ptCount val="5"/>
                <c:pt idx="0">
                  <c:v>60.87</c:v>
                </c:pt>
                <c:pt idx="1">
                  <c:v>42.47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1"/>
          <c:order val="1"/>
          <c:tx>
            <c:strRef>
              <c:f>NORMAL!$BC$705</c:f>
              <c:strCache>
                <c:ptCount val="1"/>
                <c:pt idx="0">
                  <c:v>Machine Development</c:v>
                </c:pt>
              </c:strCache>
            </c:strRef>
          </c:tx>
          <c:spPr>
            <a:solidFill>
              <a:srgbClr val="FFFF00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/>
              <c:showVal val="1"/>
            </c:dLbl>
            <c:dLbl>
              <c:idx val="1"/>
              <c:layout/>
              <c:showVal val="1"/>
            </c:dLbl>
            <c:delete val="1"/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</c:dLbls>
          <c:val>
            <c:numRef>
              <c:f>NORMAL!$BG$705:$BK$705</c:f>
              <c:numCache>
                <c:formatCode>0</c:formatCode>
                <c:ptCount val="5"/>
                <c:pt idx="0">
                  <c:v>12.05</c:v>
                </c:pt>
                <c:pt idx="1">
                  <c:v>4.87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2"/>
          <c:order val="2"/>
          <c:tx>
            <c:strRef>
              <c:f>NORMAL!$BC$712</c:f>
              <c:strCache>
                <c:ptCount val="1"/>
                <c:pt idx="0">
                  <c:v>Beam         Studies</c:v>
                </c:pt>
              </c:strCache>
            </c:strRef>
          </c:tx>
          <c:spPr>
            <a:solidFill>
              <a:srgbClr val="FFFFCC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elete val="1"/>
          </c:dLbls>
          <c:val>
            <c:numRef>
              <c:f>NORMAL!$BG$712:$BK$712</c:f>
              <c:numCache>
                <c:formatCode>0</c:formatCode>
                <c:ptCount val="5"/>
                <c:pt idx="0">
                  <c:v>15.3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4"/>
          <c:order val="3"/>
          <c:tx>
            <c:strRef>
              <c:f>NORMAL!$BC$707</c:f>
              <c:strCache>
                <c:ptCount val="1"/>
                <c:pt idx="0">
                  <c:v>Experimental setup</c:v>
                </c:pt>
              </c:strCache>
            </c:strRef>
          </c:tx>
          <c:spPr>
            <a:solidFill>
              <a:srgbClr val="FF9900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1"/>
              <c:layout/>
              <c:showVal val="1"/>
            </c:dLbl>
            <c:delete val="1"/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</c:dLbls>
          <c:val>
            <c:numRef>
              <c:f>NORMAL!$BG$707:$BK$707</c:f>
              <c:numCache>
                <c:formatCode>0</c:formatCode>
                <c:ptCount val="5"/>
                <c:pt idx="0">
                  <c:v>1.25</c:v>
                </c:pt>
                <c:pt idx="1">
                  <c:v>3.5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5"/>
          <c:order val="4"/>
          <c:tx>
            <c:strRef>
              <c:f>NORMAL!$BC$706</c:f>
              <c:strCache>
                <c:ptCount val="1"/>
                <c:pt idx="0">
                  <c:v>Setup</c:v>
                </c:pt>
              </c:strCache>
            </c:strRef>
          </c:tx>
          <c:spPr>
            <a:solidFill>
              <a:srgbClr val="969696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/>
              <c:showVal val="1"/>
            </c:dLbl>
            <c:dLbl>
              <c:idx val="1"/>
              <c:layout/>
              <c:showVal val="1"/>
            </c:dLbl>
            <c:delete val="1"/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</c:dLbls>
          <c:val>
            <c:numRef>
              <c:f>NORMAL!$BG$706:$BK$706</c:f>
              <c:numCache>
                <c:formatCode>0</c:formatCode>
                <c:ptCount val="5"/>
                <c:pt idx="0">
                  <c:v>35.800000000000004</c:v>
                </c:pt>
                <c:pt idx="1">
                  <c:v>29.43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6"/>
          <c:order val="5"/>
          <c:tx>
            <c:strRef>
              <c:f>NORMAL!$BC$708</c:f>
              <c:strCache>
                <c:ptCount val="1"/>
                <c:pt idx="0">
                  <c:v>Scheduled Maintenance</c:v>
                </c:pt>
              </c:strCache>
            </c:strRef>
          </c:tx>
          <c:spPr>
            <a:solidFill>
              <a:srgbClr val="0066CC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/>
              <c:showVal val="1"/>
            </c:dLbl>
            <c:dLbl>
              <c:idx val="1"/>
              <c:layout/>
              <c:showVal val="1"/>
            </c:dLbl>
            <c:delete val="1"/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</c:dLbls>
          <c:val>
            <c:numRef>
              <c:f>NORMAL!$BG$708:$BK$708</c:f>
              <c:numCache>
                <c:formatCode>0</c:formatCode>
                <c:ptCount val="5"/>
                <c:pt idx="0">
                  <c:v>9.07</c:v>
                </c:pt>
                <c:pt idx="1">
                  <c:v>36.730000000000011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7"/>
          <c:order val="6"/>
          <c:tx>
            <c:strRef>
              <c:f>NORMAL!$BC$711</c:f>
              <c:strCache>
                <c:ptCount val="1"/>
                <c:pt idx="0">
                  <c:v>Scheduled Shutdown</c:v>
                </c:pt>
              </c:strCache>
            </c:strRef>
          </c:tx>
          <c:spPr>
            <a:solidFill>
              <a:srgbClr val="0000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NORMAL!$BG$711:$BK$711</c:f>
              <c:numCache>
                <c:formatCode>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8"/>
          <c:order val="7"/>
          <c:tx>
            <c:strRef>
              <c:f>NORMAL!$BC$710</c:f>
              <c:strCache>
                <c:ptCount val="1"/>
                <c:pt idx="0">
                  <c:v>Unscheduled shutdown</c:v>
                </c:pt>
              </c:strCache>
            </c:strRef>
          </c:tx>
          <c:spPr>
            <a:solidFill>
              <a:srgbClr val="8000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NORMAL!$BG$710:$BK$710</c:f>
              <c:numCache>
                <c:formatCode>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3"/>
          <c:order val="8"/>
          <c:tx>
            <c:strRef>
              <c:f>NORMAL!$BC$709</c:f>
              <c:strCache>
                <c:ptCount val="1"/>
                <c:pt idx="0">
                  <c:v>Machine     failures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/>
              <c:showVal val="1"/>
            </c:dLbl>
            <c:dLbl>
              <c:idx val="1"/>
              <c:layout/>
              <c:showVal val="1"/>
            </c:dLbl>
            <c:delete val="1"/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</c:dLbls>
          <c:val>
            <c:numRef>
              <c:f>NORMAL!$BG$709:$BK$709</c:f>
              <c:numCache>
                <c:formatCode>0</c:formatCode>
                <c:ptCount val="5"/>
                <c:pt idx="0">
                  <c:v>33.660000000000011</c:v>
                </c:pt>
                <c:pt idx="1">
                  <c:v>51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overlap val="100"/>
        <c:axId val="60990976"/>
        <c:axId val="60992512"/>
      </c:barChart>
      <c:catAx>
        <c:axId val="60990976"/>
        <c:scaling>
          <c:orientation val="minMax"/>
        </c:scaling>
        <c:axPos val="b"/>
        <c:numFmt formatCode="0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0992512"/>
        <c:crosses val="autoZero"/>
        <c:lblAlgn val="ctr"/>
        <c:lblOffset val="100"/>
        <c:tickLblSkip val="1"/>
        <c:tickMarkSkip val="1"/>
      </c:catAx>
      <c:valAx>
        <c:axId val="60992512"/>
        <c:scaling>
          <c:orientation val="minMax"/>
          <c:max val="168"/>
          <c:min val="0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HOURS</a:t>
                </a:r>
              </a:p>
            </c:rich>
          </c:tx>
          <c:layout>
            <c:manualLayout>
              <c:xMode val="edge"/>
              <c:yMode val="edge"/>
              <c:x val="4.420866489832016E-3"/>
              <c:y val="0.50530531826757763"/>
            </c:manualLayout>
          </c:layout>
          <c:spPr>
            <a:noFill/>
            <a:ln w="25400">
              <a:noFill/>
            </a:ln>
          </c:spPr>
        </c:title>
        <c:numFmt formatCode="0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0990976"/>
        <c:crosses val="autoZero"/>
        <c:crossBetween val="between"/>
        <c:majorUnit val="24"/>
        <c:minorUnit val="12"/>
      </c:valAx>
      <c:spPr>
        <a:noFill/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768059297627584"/>
          <c:y val="0.17108767239638811"/>
          <c:w val="0.10993230620708216"/>
          <c:h val="0.73474842832974885"/>
        </c:manualLayout>
      </c:layout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1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sz="1600" b="1" i="0" u="none" strike="noStrike" baseline="0">
                <a:solidFill>
                  <a:srgbClr val="000000"/>
                </a:solidFill>
                <a:latin typeface="Arial"/>
                <a:cs typeface="Arial"/>
              </a:rPr>
              <a:t>INTEGRATED </a:t>
            </a:r>
            <a:r>
              <a:rPr lang="en-US" sz="1600" b="1" i="0" u="none" strike="noStrike" baseline="0">
                <a:solidFill>
                  <a:srgbClr val="FF0000"/>
                </a:solidFill>
                <a:latin typeface="Arial"/>
                <a:cs typeface="Arial"/>
              </a:rPr>
              <a:t>FAILURES</a:t>
            </a:r>
            <a:r>
              <a:rPr lang="en-US" sz="1600" b="1" i="0" u="none" strike="noStrike" baseline="0">
                <a:solidFill>
                  <a:srgbClr val="000000"/>
                </a:solidFill>
                <a:latin typeface="Arial"/>
                <a:cs typeface="Arial"/>
              </a:rPr>
              <a:t> (GREATER THAN ONE HOUR) </a:t>
            </a:r>
            <a:r>
              <a:rPr lang="en-US" sz="1600" b="1" i="0" u="none" strike="noStrike" baseline="0">
                <a:solidFill>
                  <a:srgbClr val="FF0000"/>
                </a:solidFill>
                <a:latin typeface="Arial"/>
                <a:cs typeface="Arial"/>
              </a:rPr>
              <a:t>BY SYSTEM  MARCH </a:t>
            </a:r>
            <a:r>
              <a:rPr lang="en-US" sz="1600" b="1" i="0" u="none" strike="noStrike" baseline="0">
                <a:solidFill>
                  <a:srgbClr val="000000"/>
                </a:solidFill>
                <a:latin typeface="Arial"/>
                <a:cs typeface="Arial"/>
              </a:rPr>
              <a:t>2011</a:t>
            </a:r>
          </a:p>
        </c:rich>
      </c:tx>
      <c:layout>
        <c:manualLayout>
          <c:xMode val="edge"/>
          <c:yMode val="edge"/>
          <c:x val="0.19015280135823417"/>
          <c:y val="2.5641025641025668E-2"/>
        </c:manualLayout>
      </c:layout>
      <c:spPr>
        <a:noFill/>
        <a:ln w="25400">
          <a:noFill/>
        </a:ln>
      </c:spPr>
    </c:title>
    <c:view3D>
      <c:rotX val="10"/>
      <c:hPercent val="100"/>
      <c:rotY val="70"/>
      <c:depthPercent val="100"/>
      <c:perspective val="30"/>
    </c:view3D>
    <c:floor>
      <c:spPr>
        <a:gradFill rotWithShape="0">
          <a:gsLst>
            <a:gs pos="0">
              <a:srgbClr val="808080"/>
            </a:gs>
            <a:gs pos="100000">
              <a:srgbClr val="808080">
                <a:gamma/>
                <a:tint val="0"/>
                <a:invGamma/>
              </a:srgbClr>
            </a:gs>
          </a:gsLst>
          <a:lin ang="5400000" scaled="1"/>
        </a:gradFill>
        <a:ln w="3175">
          <a:solidFill>
            <a:srgbClr val="000000"/>
          </a:solidFill>
          <a:prstDash val="solid"/>
        </a:ln>
      </c:spPr>
    </c:floor>
    <c:sideWall>
      <c:spPr>
        <a:gradFill rotWithShape="0">
          <a:gsLst>
            <a:gs pos="0">
              <a:srgbClr val="C0C0C0"/>
            </a:gs>
            <a:gs pos="100000">
              <a:srgbClr val="C0C0C0">
                <a:gamma/>
                <a:tint val="0"/>
                <a:invGamma/>
              </a:srgbClr>
            </a:gs>
          </a:gsLst>
          <a:lin ang="5400000" scaled="1"/>
        </a:gradFill>
        <a:ln w="25400">
          <a:noFill/>
        </a:ln>
      </c:spPr>
    </c:sideWall>
    <c:backWall>
      <c:spPr>
        <a:gradFill rotWithShape="0">
          <a:gsLst>
            <a:gs pos="0">
              <a:srgbClr val="C0C0C0"/>
            </a:gs>
            <a:gs pos="100000">
              <a:srgbClr val="C0C0C0">
                <a:gamma/>
                <a:tint val="0"/>
                <a:invGamma/>
              </a:srgbClr>
            </a:gs>
          </a:gsLst>
          <a:lin ang="5400000" scaled="1"/>
        </a:gradFill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18859573511760003"/>
          <c:y val="9.9655240683672638E-2"/>
          <c:w val="0.63987366884322761"/>
          <c:h val="0.75769268842817428"/>
        </c:manualLayout>
      </c:layout>
      <c:bar3DChart>
        <c:barDir val="col"/>
        <c:grouping val="standard"/>
        <c:ser>
          <c:idx val="8"/>
          <c:order val="0"/>
          <c:tx>
            <c:strRef>
              <c:f>NORMAL!$BB$844</c:f>
              <c:strCache>
                <c:ptCount val="1"/>
                <c:pt idx="0">
                  <c:v>LINAC_Rf</c:v>
                </c:pt>
              </c:strCache>
            </c:strRef>
          </c:tx>
          <c:spPr>
            <a:solidFill>
              <a:srgbClr val="FFFF00"/>
            </a:solidFill>
          </c:spPr>
          <c:cat>
            <c:strRef>
              <c:f>NORMAL!$BB$843:$BD$843</c:f>
              <c:strCache>
                <c:ptCount val="3"/>
                <c:pt idx="0">
                  <c:v>02/22/11/2 to 03/01/11/1</c:v>
                </c:pt>
                <c:pt idx="2">
                  <c:v>03/01/11/2 to 03/08/11/1</c:v>
                </c:pt>
              </c:strCache>
            </c:strRef>
          </c:cat>
          <c:val>
            <c:numRef>
              <c:f>NORMAL!$BB$845:$BD$845</c:f>
              <c:numCache>
                <c:formatCode>General</c:formatCode>
                <c:ptCount val="3"/>
                <c:pt idx="0" formatCode="0.0%">
                  <c:v>4.44521019986217E-3</c:v>
                </c:pt>
                <c:pt idx="2" formatCode="0.0%">
                  <c:v>8.6147484493452834E-3</c:v>
                </c:pt>
              </c:numCache>
            </c:numRef>
          </c:val>
        </c:ser>
        <c:ser>
          <c:idx val="0"/>
          <c:order val="1"/>
          <c:tx>
            <c:strRef>
              <c:f>NORMAL!$BB$858</c:f>
              <c:strCache>
                <c:ptCount val="1"/>
                <c:pt idx="0">
                  <c:v>CntrlsHdwrBstr</c:v>
                </c:pt>
              </c:strCache>
            </c:strRef>
          </c:tx>
          <c:spPr>
            <a:solidFill>
              <a:schemeClr val="accent3">
                <a:lumMod val="40000"/>
                <a:lumOff val="60000"/>
              </a:schemeClr>
            </a:solidFill>
          </c:spPr>
          <c:cat>
            <c:strRef>
              <c:f>NORMAL!$BB$843:$BD$843</c:f>
              <c:strCache>
                <c:ptCount val="3"/>
                <c:pt idx="0">
                  <c:v>02/22/11/2 to 03/01/11/1</c:v>
                </c:pt>
                <c:pt idx="2">
                  <c:v>03/01/11/2 to 03/08/11/1</c:v>
                </c:pt>
              </c:strCache>
            </c:strRef>
          </c:cat>
          <c:val>
            <c:numRef>
              <c:f>NORMAL!$BB$859:$BD$859</c:f>
              <c:numCache>
                <c:formatCode>General</c:formatCode>
                <c:ptCount val="3"/>
                <c:pt idx="0" formatCode="0.0%">
                  <c:v>1.3335630599586496E-2</c:v>
                </c:pt>
              </c:numCache>
            </c:numRef>
          </c:val>
        </c:ser>
        <c:ser>
          <c:idx val="1"/>
          <c:order val="2"/>
          <c:tx>
            <c:strRef>
              <c:f>NORMAL!$BB$860</c:f>
              <c:strCache>
                <c:ptCount val="1"/>
                <c:pt idx="0">
                  <c:v>CntrlsNetwrk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</c:spPr>
          <c:cat>
            <c:strRef>
              <c:f>NORMAL!$BB$843:$BD$843</c:f>
              <c:strCache>
                <c:ptCount val="3"/>
                <c:pt idx="0">
                  <c:v>02/22/11/2 to 03/01/11/1</c:v>
                </c:pt>
                <c:pt idx="2">
                  <c:v>03/01/11/2 to 03/08/11/1</c:v>
                </c:pt>
              </c:strCache>
            </c:strRef>
          </c:cat>
          <c:val>
            <c:numRef>
              <c:f>NORMAL!$BB$861:$BD$861</c:f>
              <c:numCache>
                <c:formatCode>General</c:formatCode>
                <c:ptCount val="3"/>
                <c:pt idx="0" formatCode="0.0%">
                  <c:v>9.9586492074431512E-3</c:v>
                </c:pt>
              </c:numCache>
            </c:numRef>
          </c:val>
        </c:ser>
        <c:ser>
          <c:idx val="2"/>
          <c:order val="3"/>
          <c:tx>
            <c:strRef>
              <c:f>NORMAL!$BB$862</c:f>
              <c:strCache>
                <c:ptCount val="1"/>
                <c:pt idx="0">
                  <c:v>CntrlsHdwrRHIC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</c:spPr>
          <c:cat>
            <c:strRef>
              <c:f>NORMAL!$BB$843:$BD$843</c:f>
              <c:strCache>
                <c:ptCount val="3"/>
                <c:pt idx="0">
                  <c:v>02/22/11/2 to 03/01/11/1</c:v>
                </c:pt>
                <c:pt idx="2">
                  <c:v>03/01/11/2 to 03/08/11/1</c:v>
                </c:pt>
              </c:strCache>
            </c:strRef>
          </c:cat>
          <c:val>
            <c:numRef>
              <c:f>NORMAL!$BB$863:$BD$863</c:f>
              <c:numCache>
                <c:formatCode>General</c:formatCode>
                <c:ptCount val="3"/>
                <c:pt idx="0" formatCode="0.0%">
                  <c:v>1.7401791867677471E-2</c:v>
                </c:pt>
                <c:pt idx="2" formatCode="0.0%">
                  <c:v>4.5830461750516922E-3</c:v>
                </c:pt>
              </c:numCache>
            </c:numRef>
          </c:val>
        </c:ser>
        <c:ser>
          <c:idx val="3"/>
          <c:order val="4"/>
          <c:tx>
            <c:strRef>
              <c:f>NORMAL!$BD$868</c:f>
              <c:strCache>
                <c:ptCount val="1"/>
                <c:pt idx="0">
                  <c:v>QLI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cat>
            <c:strRef>
              <c:f>NORMAL!$BB$843:$BD$843</c:f>
              <c:strCache>
                <c:ptCount val="3"/>
                <c:pt idx="0">
                  <c:v>02/22/11/2 to 03/01/11/1</c:v>
                </c:pt>
                <c:pt idx="2">
                  <c:v>03/01/11/2 to 03/08/11/1</c:v>
                </c:pt>
              </c:strCache>
            </c:strRef>
          </c:cat>
          <c:val>
            <c:numRef>
              <c:f>NORMAL!$BB$869:$BD$869</c:f>
              <c:numCache>
                <c:formatCode>General</c:formatCode>
                <c:ptCount val="3"/>
                <c:pt idx="2" formatCode="0.0%">
                  <c:v>4.3073742246726417E-3</c:v>
                </c:pt>
              </c:numCache>
            </c:numRef>
          </c:val>
        </c:ser>
        <c:ser>
          <c:idx val="4"/>
          <c:order val="5"/>
          <c:tx>
            <c:strRef>
              <c:f>NORMAL!$BB$870:$BD$870</c:f>
              <c:strCache>
                <c:ptCount val="1"/>
                <c:pt idx="0">
                  <c:v>RadMonIntlk RadMonIntlk</c:v>
                </c:pt>
              </c:strCache>
            </c:strRef>
          </c:tx>
          <c:spPr>
            <a:solidFill>
              <a:srgbClr val="FF00FF"/>
            </a:solidFill>
          </c:spPr>
          <c:cat>
            <c:strRef>
              <c:f>NORMAL!$BB$843:$BD$843</c:f>
              <c:strCache>
                <c:ptCount val="3"/>
                <c:pt idx="0">
                  <c:v>02/22/11/2 to 03/01/11/1</c:v>
                </c:pt>
                <c:pt idx="2">
                  <c:v>03/01/11/2 to 03/08/11/1</c:v>
                </c:pt>
              </c:strCache>
            </c:strRef>
          </c:cat>
          <c:val>
            <c:numRef>
              <c:f>NORMAL!$BB$871:$BD$871</c:f>
              <c:numCache>
                <c:formatCode>General</c:formatCode>
                <c:ptCount val="3"/>
                <c:pt idx="0" formatCode="0.0%">
                  <c:v>9.166092350103381E-3</c:v>
                </c:pt>
                <c:pt idx="2" formatCode="0.0%">
                  <c:v>4.8587181254307402E-3</c:v>
                </c:pt>
              </c:numCache>
            </c:numRef>
          </c:val>
        </c:ser>
        <c:ser>
          <c:idx val="5"/>
          <c:order val="6"/>
          <c:tx>
            <c:strRef>
              <c:f>NORMAL!$BD$872</c:f>
              <c:strCache>
                <c:ptCount val="1"/>
                <c:pt idx="0">
                  <c:v>HumanError</c:v>
                </c:pt>
              </c:strCache>
            </c:strRef>
          </c:tx>
          <c:spPr>
            <a:solidFill>
              <a:prstClr val="white"/>
            </a:solidFill>
          </c:spPr>
          <c:cat>
            <c:strRef>
              <c:f>NORMAL!$BB$843:$BD$843</c:f>
              <c:strCache>
                <c:ptCount val="3"/>
                <c:pt idx="0">
                  <c:v>02/22/11/2 to 03/01/11/1</c:v>
                </c:pt>
                <c:pt idx="2">
                  <c:v>03/01/11/2 to 03/08/11/1</c:v>
                </c:pt>
              </c:strCache>
            </c:strRef>
          </c:cat>
          <c:val>
            <c:numRef>
              <c:f>NORMAL!$BB$873:$BD$873</c:f>
              <c:numCache>
                <c:formatCode>General</c:formatCode>
                <c:ptCount val="3"/>
                <c:pt idx="2" formatCode="0.0%">
                  <c:v>4.6519641626464516E-3</c:v>
                </c:pt>
              </c:numCache>
            </c:numRef>
          </c:val>
        </c:ser>
        <c:ser>
          <c:idx val="6"/>
          <c:order val="7"/>
          <c:tx>
            <c:strRef>
              <c:f>NORMAL!$BD$874</c:f>
              <c:strCache>
                <c:ptCount val="1"/>
                <c:pt idx="0">
                  <c:v>ES&amp;FD_Exp</c:v>
                </c:pt>
              </c:strCache>
            </c:strRef>
          </c:tx>
          <c:spPr>
            <a:solidFill>
              <a:srgbClr val="7030A0"/>
            </a:solidFill>
          </c:spPr>
          <c:cat>
            <c:strRef>
              <c:f>NORMAL!$BB$843:$BD$843</c:f>
              <c:strCache>
                <c:ptCount val="3"/>
                <c:pt idx="0">
                  <c:v>02/22/11/2 to 03/01/11/1</c:v>
                </c:pt>
                <c:pt idx="2">
                  <c:v>03/01/11/2 to 03/08/11/1</c:v>
                </c:pt>
              </c:strCache>
            </c:strRef>
          </c:cat>
          <c:val>
            <c:numRef>
              <c:f>NORMAL!$BB$875:$BD$875</c:f>
              <c:numCache>
                <c:formatCode>General</c:formatCode>
                <c:ptCount val="3"/>
                <c:pt idx="2" formatCode="0.0%">
                  <c:v>4.4107512060647834E-3</c:v>
                </c:pt>
              </c:numCache>
            </c:numRef>
          </c:val>
        </c:ser>
        <c:ser>
          <c:idx val="7"/>
          <c:order val="8"/>
          <c:tx>
            <c:strRef>
              <c:f>NORMAL!$BD$882</c:f>
              <c:strCache>
                <c:ptCount val="1"/>
                <c:pt idx="0">
                  <c:v>QuenchProtect</c:v>
                </c:pt>
              </c:strCache>
            </c:strRef>
          </c:tx>
          <c:cat>
            <c:strRef>
              <c:f>NORMAL!$BB$843:$BD$843</c:f>
              <c:strCache>
                <c:ptCount val="3"/>
                <c:pt idx="0">
                  <c:v>02/22/11/2 to 03/01/11/1</c:v>
                </c:pt>
                <c:pt idx="2">
                  <c:v>03/01/11/2 to 03/08/11/1</c:v>
                </c:pt>
              </c:strCache>
            </c:strRef>
          </c:cat>
          <c:val>
            <c:numRef>
              <c:f>NORMAL!$BB$883:$BD$883</c:f>
              <c:numCache>
                <c:formatCode>General</c:formatCode>
                <c:ptCount val="3"/>
                <c:pt idx="2" formatCode="0.0%">
                  <c:v>2.2639558924879413E-2</c:v>
                </c:pt>
              </c:numCache>
            </c:numRef>
          </c:val>
        </c:ser>
        <c:ser>
          <c:idx val="9"/>
          <c:order val="9"/>
          <c:tx>
            <c:strRef>
              <c:f>NORMAL!$BB$884</c:f>
              <c:strCache>
                <c:ptCount val="1"/>
                <c:pt idx="0">
                  <c:v>QuencDetect</c:v>
                </c:pt>
              </c:strCache>
            </c:strRef>
          </c:tx>
          <c:cat>
            <c:strRef>
              <c:f>NORMAL!$BB$843:$BD$843</c:f>
              <c:strCache>
                <c:ptCount val="3"/>
                <c:pt idx="0">
                  <c:v>02/22/11/2 to 03/01/11/1</c:v>
                </c:pt>
                <c:pt idx="2">
                  <c:v>03/01/11/2 to 03/08/11/1</c:v>
                </c:pt>
              </c:strCache>
            </c:strRef>
          </c:cat>
          <c:val>
            <c:numRef>
              <c:f>NORMAL!$BB$885:$BD$885</c:f>
              <c:numCache>
                <c:formatCode>General</c:formatCode>
                <c:ptCount val="3"/>
                <c:pt idx="0" formatCode="0.0%">
                  <c:v>3.7215713301171627E-3</c:v>
                </c:pt>
              </c:numCache>
            </c:numRef>
          </c:val>
        </c:ser>
        <c:ser>
          <c:idx val="10"/>
          <c:order val="10"/>
          <c:tx>
            <c:strRef>
              <c:f>NORMAL!$BB$886</c:f>
              <c:strCache>
                <c:ptCount val="1"/>
                <c:pt idx="0">
                  <c:v>CryoRHIC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</c:spPr>
          <c:cat>
            <c:strRef>
              <c:f>NORMAL!$BB$843:$BD$843</c:f>
              <c:strCache>
                <c:ptCount val="3"/>
                <c:pt idx="0">
                  <c:v>02/22/11/2 to 03/01/11/1</c:v>
                </c:pt>
                <c:pt idx="2">
                  <c:v>03/01/11/2 to 03/08/11/1</c:v>
                </c:pt>
              </c:strCache>
            </c:strRef>
          </c:cat>
          <c:val>
            <c:numRef>
              <c:f>NORMAL!$BB$887:$BD$887</c:f>
              <c:numCache>
                <c:formatCode>General</c:formatCode>
                <c:ptCount val="3"/>
                <c:pt idx="0" formatCode="0.0%">
                  <c:v>8.6147484493452834E-3</c:v>
                </c:pt>
                <c:pt idx="2" formatCode="0.0%">
                  <c:v>2.4155754651964168E-2</c:v>
                </c:pt>
              </c:numCache>
            </c:numRef>
          </c:val>
        </c:ser>
        <c:ser>
          <c:idx val="11"/>
          <c:order val="11"/>
          <c:tx>
            <c:strRef>
              <c:f>NORMAL!$BB$892</c:f>
              <c:strCache>
                <c:ptCount val="1"/>
                <c:pt idx="0">
                  <c:v>ACG_RHIC</c:v>
                </c:pt>
              </c:strCache>
            </c:strRef>
          </c:tx>
          <c:cat>
            <c:strRef>
              <c:f>NORMAL!$BB$843:$BD$843</c:f>
              <c:strCache>
                <c:ptCount val="3"/>
                <c:pt idx="0">
                  <c:v>02/22/11/2 to 03/01/11/1</c:v>
                </c:pt>
                <c:pt idx="2">
                  <c:v>03/01/11/2 to 03/08/11/1</c:v>
                </c:pt>
              </c:strCache>
            </c:strRef>
          </c:cat>
          <c:val>
            <c:numRef>
              <c:f>NORMAL!$BB$893:$BD$893</c:f>
              <c:numCache>
                <c:formatCode>General</c:formatCode>
                <c:ptCount val="3"/>
                <c:pt idx="0" formatCode="0.0%">
                  <c:v>1.0337698139214336E-2</c:v>
                </c:pt>
              </c:numCache>
            </c:numRef>
          </c:val>
        </c:ser>
        <c:ser>
          <c:idx val="12"/>
          <c:order val="12"/>
          <c:tx>
            <c:strRef>
              <c:f>NORMAL!$BD$894</c:f>
              <c:strCache>
                <c:ptCount val="1"/>
                <c:pt idx="0">
                  <c:v>PS_RHIC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</c:spPr>
          <c:cat>
            <c:strRef>
              <c:f>NORMAL!$BB$843:$BD$843</c:f>
              <c:strCache>
                <c:ptCount val="3"/>
                <c:pt idx="0">
                  <c:v>02/22/11/2 to 03/01/11/1</c:v>
                </c:pt>
                <c:pt idx="2">
                  <c:v>03/01/11/2 to 03/08/11/1</c:v>
                </c:pt>
              </c:strCache>
            </c:strRef>
          </c:cat>
          <c:val>
            <c:numRef>
              <c:f>NORMAL!$BB$895:$BD$895</c:f>
              <c:numCache>
                <c:formatCode>General</c:formatCode>
                <c:ptCount val="3"/>
                <c:pt idx="2" formatCode="0.0%">
                  <c:v>1.6195727084769133E-2</c:v>
                </c:pt>
              </c:numCache>
            </c:numRef>
          </c:val>
        </c:ser>
        <c:ser>
          <c:idx val="13"/>
          <c:order val="13"/>
          <c:tx>
            <c:strRef>
              <c:f>NORMAL!$BD$896</c:f>
              <c:strCache>
                <c:ptCount val="1"/>
                <c:pt idx="0">
                  <c:v>Rf_RHIC</c:v>
                </c:pt>
              </c:strCache>
            </c:strRef>
          </c:tx>
          <c:spPr>
            <a:solidFill>
              <a:srgbClr val="92D050"/>
            </a:solidFill>
          </c:spPr>
          <c:cat>
            <c:strRef>
              <c:f>NORMAL!$BB$843:$BD$843</c:f>
              <c:strCache>
                <c:ptCount val="3"/>
                <c:pt idx="0">
                  <c:v>02/22/11/2 to 03/01/11/1</c:v>
                </c:pt>
                <c:pt idx="2">
                  <c:v>03/01/11/2 to 03/08/11/1</c:v>
                </c:pt>
              </c:strCache>
            </c:strRef>
          </c:cat>
          <c:val>
            <c:numRef>
              <c:f>NORMAL!$BB$897:$BD$897</c:f>
              <c:numCache>
                <c:formatCode>General</c:formatCode>
                <c:ptCount val="3"/>
                <c:pt idx="2" formatCode="0.0%">
                  <c:v>6.3335630599586523E-2</c:v>
                </c:pt>
              </c:numCache>
            </c:numRef>
          </c:val>
        </c:ser>
        <c:ser>
          <c:idx val="14"/>
          <c:order val="14"/>
          <c:tx>
            <c:strRef>
              <c:f>NORMAL!$BD$906</c:f>
              <c:strCache>
                <c:ptCount val="1"/>
                <c:pt idx="0">
                  <c:v>Elec_RHIC</c:v>
                </c:pt>
              </c:strCache>
            </c:strRef>
          </c:tx>
          <c:spPr>
            <a:solidFill>
              <a:srgbClr val="FF0000"/>
            </a:solidFill>
          </c:spPr>
          <c:cat>
            <c:strRef>
              <c:f>NORMAL!$BB$843:$BD$843</c:f>
              <c:strCache>
                <c:ptCount val="3"/>
                <c:pt idx="0">
                  <c:v>02/22/11/2 to 03/01/11/1</c:v>
                </c:pt>
                <c:pt idx="2">
                  <c:v>03/01/11/2 to 03/08/11/1</c:v>
                </c:pt>
              </c:strCache>
            </c:strRef>
          </c:cat>
          <c:val>
            <c:numRef>
              <c:f>NORMAL!$BB$907:$BD$907</c:f>
              <c:numCache>
                <c:formatCode>General</c:formatCode>
                <c:ptCount val="3"/>
                <c:pt idx="2" formatCode="0.0%">
                  <c:v>9.166092350103381E-3</c:v>
                </c:pt>
              </c:numCache>
            </c:numRef>
          </c:val>
        </c:ser>
        <c:ser>
          <c:idx val="15"/>
          <c:order val="15"/>
          <c:tx>
            <c:strRef>
              <c:f>NORMAL!$BB$908</c:f>
              <c:strCache>
                <c:ptCount val="1"/>
                <c:pt idx="0">
                  <c:v>Weather</c:v>
                </c:pt>
              </c:strCache>
            </c:strRef>
          </c:tx>
          <c:spPr>
            <a:solidFill>
              <a:srgbClr val="00B050"/>
            </a:solidFill>
          </c:spPr>
          <c:cat>
            <c:strRef>
              <c:f>NORMAL!$BB$843:$BD$843</c:f>
              <c:strCache>
                <c:ptCount val="3"/>
                <c:pt idx="0">
                  <c:v>02/22/11/2 to 03/01/11/1</c:v>
                </c:pt>
                <c:pt idx="2">
                  <c:v>03/01/11/2 to 03/08/11/1</c:v>
                </c:pt>
              </c:strCache>
            </c:strRef>
          </c:cat>
          <c:val>
            <c:numRef>
              <c:f>NORMAL!$BB$909:$BD$909</c:f>
              <c:numCache>
                <c:formatCode>General</c:formatCode>
                <c:ptCount val="3"/>
                <c:pt idx="0" formatCode="0.0%">
                  <c:v>2.96002756719504E-2</c:v>
                </c:pt>
              </c:numCache>
            </c:numRef>
          </c:val>
        </c:ser>
        <c:ser>
          <c:idx val="16"/>
          <c:order val="16"/>
          <c:tx>
            <c:strRef>
              <c:f>NORMAL!$BB$900</c:f>
              <c:strCache>
                <c:ptCount val="1"/>
                <c:pt idx="0">
                  <c:v>Sum&lt; 1hr</c:v>
                </c:pt>
              </c:strCache>
            </c:strRef>
          </c:tx>
          <c:spPr>
            <a:solidFill>
              <a:schemeClr val="bg1"/>
            </a:solidFill>
          </c:spPr>
          <c:cat>
            <c:strRef>
              <c:f>NORMAL!$BB$843:$BD$843</c:f>
              <c:strCache>
                <c:ptCount val="3"/>
                <c:pt idx="0">
                  <c:v>02/22/11/2 to 03/01/11/1</c:v>
                </c:pt>
                <c:pt idx="2">
                  <c:v>03/01/11/2 to 03/08/11/1</c:v>
                </c:pt>
              </c:strCache>
            </c:strRef>
          </c:cat>
          <c:val>
            <c:numRef>
              <c:f>NORMAL!$BB$901:$BD$901</c:f>
              <c:numCache>
                <c:formatCode>General</c:formatCode>
                <c:ptCount val="3"/>
                <c:pt idx="0" formatCode="0.0%">
                  <c:v>9.4073053066850518E-3</c:v>
                </c:pt>
                <c:pt idx="2" formatCode="0.0%">
                  <c:v>4.0661612680909717E-3</c:v>
                </c:pt>
              </c:numCache>
            </c:numRef>
          </c:val>
        </c:ser>
        <c:shape val="box"/>
        <c:axId val="61113088"/>
        <c:axId val="61114624"/>
        <c:axId val="61096832"/>
      </c:bar3DChart>
      <c:catAx>
        <c:axId val="61113088"/>
        <c:scaling>
          <c:orientation val="minMax"/>
        </c:scaling>
        <c:axPos val="b"/>
        <c:numFmt formatCode="General" sourceLinked="1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-18000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1114624"/>
        <c:crosses val="autoZero"/>
        <c:auto val="1"/>
        <c:lblAlgn val="ctr"/>
        <c:lblOffset val="100"/>
        <c:tickLblSkip val="1"/>
        <c:tickMarkSkip val="1"/>
        <c:noMultiLvlLbl val="1"/>
      </c:catAx>
      <c:valAx>
        <c:axId val="61114624"/>
        <c:scaling>
          <c:orientation val="minMax"/>
        </c:scaling>
        <c:axPos val="r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1113088"/>
        <c:crosses val="max"/>
        <c:crossBetween val="between"/>
      </c:valAx>
      <c:serAx>
        <c:axId val="6109683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252000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1114624"/>
        <c:crosses val="autoZero"/>
        <c:tickLblSkip val="1"/>
        <c:tickMarkSkip val="1"/>
      </c:serAx>
      <c:spPr>
        <a:noFill/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1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  <c:userShapes r:id="rId2"/>
</c:chartSpac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0.50175</cdr:x>
      <cdr:y>0.5115</cdr:y>
    </cdr:from>
    <cdr:to>
      <cdr:x>0.50076</cdr:x>
      <cdr:y>0.52433</cdr:y>
    </cdr:to>
    <cdr:sp macro="" textlink="">
      <cdr:nvSpPr>
        <cdr:cNvPr id="13313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651567" y="3715344"/>
          <a:ext cx="122482" cy="25703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1">
          <a:noFill/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</cdr:x>
      <cdr:y>0</cdr:y>
    </cdr:from>
    <cdr:to>
      <cdr:x>0.31803</cdr:x>
      <cdr:y>0.68628</cdr:y>
    </cdr:to>
    <cdr:pic>
      <cdr:nvPicPr>
        <cdr:cNvPr id="3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2908044" cy="4706520"/>
        </a:xfrm>
        <a:prstGeom xmlns:a="http://schemas.openxmlformats.org/drawingml/2006/main" prst="rect">
          <a:avLst/>
        </a:prstGeom>
      </cdr:spPr>
    </cdr:pic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D37F6D-F254-4364-8CA5-3A5D26E51AAA}" type="datetimeFigureOut">
              <a:rPr lang="en-US" smtClean="0"/>
              <a:pPr/>
              <a:t>3/8/2011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E03905-D4A9-4171-BCC8-1B594CB403E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E03905-D4A9-4171-BCC8-1B594CB403E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E03905-D4A9-4171-BCC8-1B594CB403E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E03905-D4A9-4171-BCC8-1B594CB403E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E03905-D4A9-4171-BCC8-1B594CB403E5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E03905-D4A9-4171-BCC8-1B594CB403E5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E03905-D4A9-4171-BCC8-1B594CB403E5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74F02-9F19-4CD9-B6AF-4EFB121821AA}" type="datetimeFigureOut">
              <a:rPr lang="en-US" smtClean="0"/>
              <a:pPr/>
              <a:t>3/8/2011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7B5E7-DAC4-44DB-B1C3-5B1BD7E99F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74F02-9F19-4CD9-B6AF-4EFB121821AA}" type="datetimeFigureOut">
              <a:rPr lang="en-US" smtClean="0"/>
              <a:pPr/>
              <a:t>3/8/2011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7B5E7-DAC4-44DB-B1C3-5B1BD7E99F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74F02-9F19-4CD9-B6AF-4EFB121821AA}" type="datetimeFigureOut">
              <a:rPr lang="en-US" smtClean="0"/>
              <a:pPr/>
              <a:t>3/8/2011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7B5E7-DAC4-44DB-B1C3-5B1BD7E99F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74F02-9F19-4CD9-B6AF-4EFB121821AA}" type="datetimeFigureOut">
              <a:rPr lang="en-US" smtClean="0"/>
              <a:pPr/>
              <a:t>3/8/2011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7B5E7-DAC4-44DB-B1C3-5B1BD7E99F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74F02-9F19-4CD9-B6AF-4EFB121821AA}" type="datetimeFigureOut">
              <a:rPr lang="en-US" smtClean="0"/>
              <a:pPr/>
              <a:t>3/8/2011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7B5E7-DAC4-44DB-B1C3-5B1BD7E99F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74F02-9F19-4CD9-B6AF-4EFB121821AA}" type="datetimeFigureOut">
              <a:rPr lang="en-US" smtClean="0"/>
              <a:pPr/>
              <a:t>3/8/2011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7B5E7-DAC4-44DB-B1C3-5B1BD7E99F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74F02-9F19-4CD9-B6AF-4EFB121821AA}" type="datetimeFigureOut">
              <a:rPr lang="en-US" smtClean="0"/>
              <a:pPr/>
              <a:t>3/8/2011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7B5E7-DAC4-44DB-B1C3-5B1BD7E99F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74F02-9F19-4CD9-B6AF-4EFB121821AA}" type="datetimeFigureOut">
              <a:rPr lang="en-US" smtClean="0"/>
              <a:pPr/>
              <a:t>3/8/2011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7B5E7-DAC4-44DB-B1C3-5B1BD7E99F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74F02-9F19-4CD9-B6AF-4EFB121821AA}" type="datetimeFigureOut">
              <a:rPr lang="en-US" smtClean="0"/>
              <a:pPr/>
              <a:t>3/8/2011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7B5E7-DAC4-44DB-B1C3-5B1BD7E99F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74F02-9F19-4CD9-B6AF-4EFB121821AA}" type="datetimeFigureOut">
              <a:rPr lang="en-US" smtClean="0"/>
              <a:pPr/>
              <a:t>3/8/2011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7B5E7-DAC4-44DB-B1C3-5B1BD7E99F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74F02-9F19-4CD9-B6AF-4EFB121821AA}" type="datetimeFigureOut">
              <a:rPr lang="en-US" smtClean="0"/>
              <a:pPr/>
              <a:t>3/8/2011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7B5E7-DAC4-44DB-B1C3-5B1BD7E99F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F74F02-9F19-4CD9-B6AF-4EFB121821AA}" type="datetimeFigureOut">
              <a:rPr lang="en-US" smtClean="0"/>
              <a:pPr/>
              <a:t>3/8/2011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B7B5E7-DAC4-44DB-B1C3-5B1BD7E99FB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8473" y="27710"/>
          <a:ext cx="9125527" cy="68302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76</Words>
  <Application>Microsoft Office PowerPoint</Application>
  <PresentationFormat>On-screen Show (4:3)</PresentationFormat>
  <Paragraphs>40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Ingrassia, Peter F</dc:creator>
  <cp:lastModifiedBy>C-AD</cp:lastModifiedBy>
  <cp:revision>8</cp:revision>
  <dcterms:created xsi:type="dcterms:W3CDTF">2011-03-02T18:37:40Z</dcterms:created>
  <dcterms:modified xsi:type="dcterms:W3CDTF">2011-03-08T17:48:50Z</dcterms:modified>
</cp:coreProperties>
</file>