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13"/>
  </p:notesMasterIdLst>
  <p:handoutMasterIdLst>
    <p:handoutMasterId r:id="rId14"/>
  </p:handoutMasterIdLst>
  <p:sldIdLst>
    <p:sldId id="669" r:id="rId4"/>
    <p:sldId id="683" r:id="rId5"/>
    <p:sldId id="686" r:id="rId6"/>
    <p:sldId id="682" r:id="rId7"/>
    <p:sldId id="684" r:id="rId8"/>
    <p:sldId id="681" r:id="rId9"/>
    <p:sldId id="685" r:id="rId10"/>
    <p:sldId id="687" r:id="rId11"/>
    <p:sldId id="680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99"/>
    <a:srgbClr val="000066"/>
    <a:srgbClr val="FF5050"/>
    <a:srgbClr val="FF0000"/>
    <a:srgbClr val="FF6600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28" autoAdjust="0"/>
    <p:restoredTop sz="94660"/>
  </p:normalViewPr>
  <p:slideViewPr>
    <p:cSldViewPr>
      <p:cViewPr varScale="1">
        <p:scale>
          <a:sx n="60" d="100"/>
          <a:sy n="60" d="100"/>
        </p:scale>
        <p:origin x="-49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BA803AEE-8D0C-4B26-B265-3122F68E6B27}" type="datetime1">
              <a:rPr lang="en-US"/>
              <a:pPr/>
              <a:t>3/8/2011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0FD66E4F-9D68-45D3-9ADE-EF218E020D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1766B611-9AD5-4CEB-A356-7548492B3627}" type="datetime1">
              <a:rPr lang="en-US"/>
              <a:pPr/>
              <a:t>3/8/2011</a:t>
            </a:fld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E9A022B0-353B-4D1D-BB02-3C8B0E7751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7C1A3563-130F-4228-B6DD-279FC8A8CB2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38B97-43B3-44D7-BB00-F3A7E33DF15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B877-1C78-4DDB-B34E-F57B08F15E1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43400" y="12954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43400" y="37719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31800" y="6324600"/>
            <a:ext cx="1397000" cy="361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2057400" y="6400800"/>
            <a:ext cx="1524000" cy="228600"/>
          </a:xfrm>
        </p:spPr>
        <p:txBody>
          <a:bodyPr/>
          <a:lstStyle>
            <a:lvl1pPr>
              <a:defRPr/>
            </a:lvl1pPr>
          </a:lstStyle>
          <a:p>
            <a:fld id="{CD2FDF84-7DD0-4DF9-9B33-54FA8B705C3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E95AF-DAFB-4BEB-9FC6-F7FDE53111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47D3A-8259-422C-874B-39ECE5469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F0505-E8B3-40DF-A4BD-ADB9E2BFB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68360-91DC-4C7E-AC69-1A57A0785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1A81-2865-4AD1-BEE4-C693A7AED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C4389-7773-450A-B00F-C29507020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EF693-1847-4D66-8339-D86D8BAE6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74D7A-F75A-4F55-A74D-FFE29E800E0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9240B-AEE6-4300-B87D-8ED4C0691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034C4-3709-415A-B63E-8DE03812C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EB5F6-02A7-4215-8964-67651FC2C5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EAB26-A2D3-4DB4-96F8-A8A614662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DFC0D-F4DC-46B9-BB6A-227BB167D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62903-A5DB-4599-ACE7-FF83163C0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9E824-704B-4425-AB7D-AC56534780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4C11F-5AC6-4F0A-948B-1031FF1E7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B637B-0C13-4B9E-8871-E272EA708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5F436-C8AC-480C-B896-B786D4B4B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DBF18-83BD-4AEE-9D9D-3AFB65E82D9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5A402-F1CE-4568-A3CC-CAC292C07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D8F44-C02F-4B40-9A5D-49B1805FA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98F5C-E082-40B5-BB0A-19D0DF937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D79D1-20DA-4943-B532-C12739AC9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C0C8-BA1F-4F12-96C4-8992F76A7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AB0E9-50C0-471B-89C7-8902C67EDFD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361A2-7D83-48C0-89C9-6A441600BA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38480-FAC0-48F6-BB2F-FB299348D00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191EF-AA4F-4F23-88B7-C2F771267CF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CF330-298B-48AC-8CDF-12C8D19B725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56DC7-91FF-4AC8-84DA-98CE0545CA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fld id="{88CAA2DD-6C87-41FF-B78D-EBD576CF2EF7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90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7E93B226-A1B8-4ECE-99F3-7AFCF8F634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81E2D08B-335C-4528-A6DC-F0ABB0136C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721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RHIC Status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4876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Haixin Huang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486400"/>
            <a:ext cx="1709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99"/>
                </a:solidFill>
              </a:rPr>
              <a:t>Time Meeting</a:t>
            </a:r>
          </a:p>
          <a:p>
            <a:r>
              <a:rPr lang="en-US" dirty="0" smtClean="0">
                <a:solidFill>
                  <a:srgbClr val="003399"/>
                </a:solidFill>
              </a:rPr>
              <a:t>03/08/2011</a:t>
            </a: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Content Placeholder 18" descr="Tue_Mar__8_10_04_57_201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7860" r="-17860"/>
          <a:stretch>
            <a:fillRect/>
          </a:stretch>
        </p:blipFill>
        <p:spPr>
          <a:xfrm>
            <a:off x="-914400" y="685800"/>
            <a:ext cx="11430000" cy="61722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5334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Last One Week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9" name="TextBox 8"/>
          <p:cNvSpPr txBox="1"/>
          <p:nvPr/>
        </p:nvSpPr>
        <p:spPr>
          <a:xfrm rot="16200000">
            <a:off x="2049248" y="3540664"/>
            <a:ext cx="2640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Machine Development 6 hrs 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 rot="17109969">
            <a:off x="2407712" y="2795145"/>
            <a:ext cx="3208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9MHz cavity tuner clutch problem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5955788" y="4483612"/>
            <a:ext cx="16857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B4-q89 </a:t>
            </a:r>
            <a:r>
              <a:rPr lang="en-US" sz="1600" dirty="0" err="1" smtClean="0"/>
              <a:t>ps</a:t>
            </a:r>
            <a:r>
              <a:rPr lang="en-US" sz="1600" dirty="0" smtClean="0"/>
              <a:t> failure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4787463" y="3670737"/>
            <a:ext cx="3260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Quench protection Switch Problem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5557499" y="3053101"/>
            <a:ext cx="3549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Cryo</a:t>
            </a:r>
            <a:r>
              <a:rPr lang="en-US" sz="1600" dirty="0" smtClean="0"/>
              <a:t> circuit break failure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681734" y="3128267"/>
            <a:ext cx="3699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Maintenance, Delayed by LIPA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3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 smtClean="0">
                <a:solidFill>
                  <a:srgbClr val="FF0000"/>
                </a:solidFill>
              </a:rPr>
              <a:t>Recent ZDC Rates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12" name="Content Placeholder 11" descr="Mon_Mar__7_10_24_54_201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-17860" r="-17860"/>
          <a:stretch>
            <a:fillRect/>
          </a:stretch>
        </p:blipFill>
        <p:spPr>
          <a:xfrm>
            <a:off x="-762000" y="685800"/>
            <a:ext cx="10591800" cy="5836024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248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Waiting for </a:t>
            </a: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cryo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recovery right now. </a:t>
            </a: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Cryo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circuit breaker hit us the second time this run.  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The blue de-bunching problem disappeared after maintenance day. There are glitches with 9MHz cavity running in past one week: phase jump; blue de-bunching; tuner clutch mechanical problem.  Physics store was established last Friday after lowering the Landau cavity voltage. 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Measured chromaticity with 9MHz cavity on the ramp for the first time in machine development. A minor adjustment for vertical chromaticity in the vertical tune swing part was done.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Blue working point has been pushed lower to improve beam lifetime at store.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The bunch intensity has been pushed higher over the weekend: 1.25*10^11 at flattop. ZDC peak rate around 280kHz.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Snake current scan already started (+-5A)  but no visible effect in store polarization.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Average of jet polarization for all runs: 43.9+-1.2% in blue, 46.1+-1.2% in yellow.  Keep in mind that the </a:t>
            </a: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AtR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spin transfer efficiency for blue and yellow are 95.9% and 99.1%, respectively.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4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Status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5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 smtClean="0">
                <a:solidFill>
                  <a:srgbClr val="FF0000"/>
                </a:solidFill>
              </a:rPr>
              <a:t>Polarization over Last Week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8" name="Content Placeholder 7" descr="Tue_Mar__8_12_12_11_201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-19937" r="-19937"/>
          <a:stretch>
            <a:fillRect/>
          </a:stretch>
        </p:blipFill>
        <p:spPr>
          <a:xfrm>
            <a:off x="-990601" y="685800"/>
            <a:ext cx="10465199" cy="6172200"/>
          </a:xfrm>
        </p:spPr>
      </p:pic>
      <p:cxnSp>
        <p:nvCxnSpPr>
          <p:cNvPr id="10" name="Straight Arrow Connector 9"/>
          <p:cNvCxnSpPr/>
          <p:nvPr/>
        </p:nvCxnSpPr>
        <p:spPr bwMode="auto">
          <a:xfrm rot="5400000" flipH="1" flipV="1">
            <a:off x="5067300" y="4838700"/>
            <a:ext cx="6096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200400" y="50292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The only low pol. At beginning of store</a:t>
            </a:r>
            <a:endParaRPr lang="en-US" sz="18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6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 smtClean="0">
                <a:solidFill>
                  <a:srgbClr val="FF0000"/>
                </a:solidFill>
              </a:rPr>
              <a:t>How Important Is Orbit Feedback?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8" name="Content Placeholder 7" descr="Tue_Mar__8_10_40_12_201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-17860" r="-17860"/>
          <a:stretch>
            <a:fillRect/>
          </a:stretch>
        </p:blipFill>
        <p:spPr>
          <a:xfrm>
            <a:off x="-914400" y="762000"/>
            <a:ext cx="10668000" cy="6024282"/>
          </a:xfrm>
        </p:spPr>
      </p:pic>
      <p:sp>
        <p:nvSpPr>
          <p:cNvPr id="9" name="TextBox 8"/>
          <p:cNvSpPr txBox="1"/>
          <p:nvPr/>
        </p:nvSpPr>
        <p:spPr>
          <a:xfrm>
            <a:off x="3276601" y="1676400"/>
            <a:ext cx="56388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Lower polarization in blue after ramp 15283 when orbit feedback was off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55642" y="4038600"/>
            <a:ext cx="148835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ramp 15283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rot="16200000" flipV="1">
            <a:off x="7162800" y="3429000"/>
            <a:ext cx="7620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rot="10800000" flipV="1">
            <a:off x="7391400" y="4419600"/>
            <a:ext cx="533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7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 smtClean="0">
                <a:solidFill>
                  <a:srgbClr val="FF0000"/>
                </a:solidFill>
              </a:rPr>
              <a:t>Yellow Ramp Efficiency of Run9 and Run11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8" name="Content Placeholder 7" descr="Sun_Mar_6_2011_100555_644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-24246" r="-24246"/>
          <a:stretch>
            <a:fillRect/>
          </a:stretch>
        </p:blipFill>
        <p:spPr>
          <a:xfrm>
            <a:off x="-1066800" y="990600"/>
            <a:ext cx="6926943" cy="5638800"/>
          </a:xfrm>
        </p:spPr>
      </p:pic>
      <p:pic>
        <p:nvPicPr>
          <p:cNvPr id="9" name="Picture 8" descr="Sun_Mar_6_2011_100558_66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5800" y="990600"/>
            <a:ext cx="4648200" cy="570167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9600" y="1600200"/>
            <a:ext cx="355748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Run9, 100GeV ramps included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Poor blue intensity lifetime at beginning of store.  Need to continue the search for a good working point for blue.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Injection/AtR efficiency is about the same for both blue and  yellow now. 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Both yellow snakes quenched during a fill on Sunday morning. This was after adjusting snake bump at 9 o’clock on Friday. Need to readjust snake bumps when beam comes back. 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The Landau cavity voltage was dropped significantly to get beam survive the </a:t>
            </a:r>
            <a:r>
              <a:rPr lang="en-US" sz="2400" dirty="0" err="1" smtClean="0">
                <a:solidFill>
                  <a:srgbClr val="000066"/>
                </a:solidFill>
                <a:latin typeface="+mj-lt"/>
              </a:rPr>
              <a:t>rebucketing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. It may not be necessary. We will increase the voltage in steps over several stores. 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Orbit corrections are ready to be implemented for a few </a:t>
            </a:r>
            <a:r>
              <a:rPr lang="en-US" sz="2400" dirty="0" err="1" smtClean="0">
                <a:solidFill>
                  <a:srgbClr val="000066"/>
                </a:solidFill>
                <a:latin typeface="+mj-lt"/>
              </a:rPr>
              <a:t>IRs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We probably need to resume a few shifts to get the previous setup back. </a:t>
            </a:r>
            <a:endParaRPr lang="en-US" sz="2400" dirty="0" smtClean="0">
              <a:solidFill>
                <a:srgbClr val="000066"/>
              </a:solidFill>
            </a:endParaRPr>
          </a:p>
          <a:p>
            <a:pPr lvl="1">
              <a:buSzPct val="50000"/>
            </a:pP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8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Resume Operation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Higher polarization out of AGS (jump quads).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Higher polarization at RHIC store (tune and orbit on the ramp).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Orbit feedback works. We have excellent orbit control on the ramp.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9MHz cavity is operational. We may benefited from less </a:t>
            </a:r>
            <a:r>
              <a:rPr lang="en-US" sz="2400" dirty="0" err="1" smtClean="0">
                <a:solidFill>
                  <a:srgbClr val="000066"/>
                </a:solidFill>
                <a:latin typeface="+mj-lt"/>
              </a:rPr>
              <a:t>e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-cloud effect already. So far no indication of intensity issue.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10Hz orbit feedback works. Beneficial to luminosity. </a:t>
            </a:r>
          </a:p>
          <a:p>
            <a:pPr lvl="1">
              <a:buSzPct val="50000"/>
            </a:pP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400" dirty="0" smtClean="0">
              <a:solidFill>
                <a:srgbClr val="000066"/>
              </a:solidFill>
            </a:endParaRPr>
          </a:p>
          <a:p>
            <a:pPr lvl="1">
              <a:buSzPct val="50000"/>
            </a:pP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9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Reminder of What Have Been Achieved So Far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292807083</TotalTime>
  <Words>498</Words>
  <Application>Microsoft Office PowerPoint</Application>
  <PresentationFormat>On-screen Show (4:3)</PresentationFormat>
  <Paragraphs>63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Contemporary Portrait</vt:lpstr>
      <vt:lpstr>1_Custom Design</vt:lpstr>
      <vt:lpstr>Custom Design</vt:lpstr>
      <vt:lpstr>RHIC Status </vt:lpstr>
      <vt:lpstr>Last One Week</vt:lpstr>
      <vt:lpstr>Recent ZDC Rates</vt:lpstr>
      <vt:lpstr>Status</vt:lpstr>
      <vt:lpstr>Polarization over Last Week</vt:lpstr>
      <vt:lpstr>How Important Is Orbit Feedback?</vt:lpstr>
      <vt:lpstr>Yellow Ramp Efficiency of Run9 and Run11</vt:lpstr>
      <vt:lpstr>Resume Operation</vt:lpstr>
      <vt:lpstr>Reminder of What Have Been Achieved So Far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C-AD</cp:lastModifiedBy>
  <cp:revision>550</cp:revision>
  <cp:lastPrinted>2000-11-14T18:14:29Z</cp:lastPrinted>
  <dcterms:created xsi:type="dcterms:W3CDTF">2011-03-08T16:20:04Z</dcterms:created>
  <dcterms:modified xsi:type="dcterms:W3CDTF">2011-03-08T17:53:35Z</dcterms:modified>
</cp:coreProperties>
</file>