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61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490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ngrassia\My%20Documents\EXCEL\QUARETRLY\quarterly\fy11\fy11q2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ngrassia\My%20Documents\EXCEL\QUARETRLY\quarterly\fy11\fy11q2.xls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Documents%20and%20Settings\ingrassia\My%20Documents\EXCEL\QUARETRLY\quarterly\fy11\fy11q2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2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dirty="0"/>
              <a:t>
</a:t>
            </a:r>
            <a:r>
              <a:rPr lang="en-US" dirty="0" smtClean="0"/>
              <a:t>FEBRUARY </a:t>
            </a:r>
            <a:r>
              <a:rPr lang="en-US" dirty="0"/>
              <a:t>2011
</a:t>
            </a:r>
          </a:p>
        </c:rich>
      </c:tx>
      <c:layout>
        <c:manualLayout>
          <c:xMode val="edge"/>
          <c:yMode val="edge"/>
          <c:x val="0.24716015450898826"/>
          <c:y val="0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5.5702965868636503E-2"/>
          <c:y val="0.15915129669840097"/>
          <c:w val="0.7824940443451287"/>
          <c:h val="0.77851509301634281"/>
        </c:manualLayout>
      </c:layout>
      <c:barChart>
        <c:barDir val="col"/>
        <c:grouping val="stacked"/>
        <c:ser>
          <c:idx val="0"/>
          <c:order val="0"/>
          <c:tx>
            <c:strRef>
              <c:f>NORMAL!$AC$704</c:f>
              <c:strCache>
                <c:ptCount val="1"/>
                <c:pt idx="0">
                  <c:v>Physics</c:v>
                </c:pt>
              </c:strCache>
            </c:strRef>
          </c:tx>
          <c:spPr>
            <a:solidFill>
              <a:srgbClr val="33996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2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3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elete val="1"/>
          </c:dLbls>
          <c:cat>
            <c:strRef>
              <c:f>NORMAL!$AG$703:$AJ$703</c:f>
              <c:strCache>
                <c:ptCount val="4"/>
                <c:pt idx="0">
                  <c:v>FY11-week 18:</c:v>
                </c:pt>
                <c:pt idx="1">
                  <c:v>FY11-week 19:</c:v>
                </c:pt>
                <c:pt idx="2">
                  <c:v>FY11-week 20:</c:v>
                </c:pt>
                <c:pt idx="3">
                  <c:v>FY11-week 21:</c:v>
                </c:pt>
              </c:strCache>
            </c:strRef>
          </c:cat>
          <c:val>
            <c:numRef>
              <c:f>NORMAL!$AG$704:$AJ$704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44.87</c:v>
                </c:pt>
                <c:pt idx="3">
                  <c:v>63.43</c:v>
                </c:pt>
              </c:numCache>
            </c:numRef>
          </c:val>
        </c:ser>
        <c:ser>
          <c:idx val="1"/>
          <c:order val="1"/>
          <c:tx>
            <c:strRef>
              <c:f>NORMAL!$AC$705</c:f>
              <c:strCache>
                <c:ptCount val="1"/>
                <c:pt idx="0">
                  <c:v>Machine Development</c:v>
                </c:pt>
              </c:strCache>
            </c:strRef>
          </c:tx>
          <c:spPr>
            <a:solidFill>
              <a:srgbClr val="FFFF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2"/>
              <c:layout>
                <c:manualLayout>
                  <c:x val="-5.5564512735807092E-2"/>
                  <c:y val="6.8145742279509813E-3"/>
                </c:manualLayout>
              </c:layout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dLblPos val="ctr"/>
              <c:showVal val="1"/>
            </c:dLbl>
            <c:dLbl>
              <c:idx val="3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elete val="1"/>
          </c:dLbls>
          <c:val>
            <c:numRef>
              <c:f>NORMAL!$AG$705:$AJ$705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2.5</c:v>
                </c:pt>
                <c:pt idx="3">
                  <c:v>12.27</c:v>
                </c:pt>
              </c:numCache>
            </c:numRef>
          </c:val>
        </c:ser>
        <c:ser>
          <c:idx val="2"/>
          <c:order val="2"/>
          <c:tx>
            <c:strRef>
              <c:f>NORMAL!$AC$712</c:f>
              <c:strCache>
                <c:ptCount val="1"/>
                <c:pt idx="0">
                  <c:v>Beam Studies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NORMAL!$AG$712:$AJ$712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4"/>
          <c:order val="3"/>
          <c:tx>
            <c:strRef>
              <c:f>NORMAL!$AC$707</c:f>
              <c:strCache>
                <c:ptCount val="1"/>
                <c:pt idx="0">
                  <c:v>Experimental setup</c:v>
                </c:pt>
              </c:strCache>
            </c:strRef>
          </c:tx>
          <c:spPr>
            <a:solidFill>
              <a:srgbClr val="FF99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3"/>
              <c:delete val="1"/>
            </c:dLbl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Val val="1"/>
          </c:dLbls>
          <c:val>
            <c:numRef>
              <c:f>NORMAL!$AG$707:$AJ$707</c:f>
              <c:numCache>
                <c:formatCode>0</c:formatCode>
                <c:ptCount val="4"/>
                <c:pt idx="0">
                  <c:v>15.05</c:v>
                </c:pt>
                <c:pt idx="1">
                  <c:v>30.689999999999987</c:v>
                </c:pt>
                <c:pt idx="2">
                  <c:v>9.7000000000000011</c:v>
                </c:pt>
                <c:pt idx="3">
                  <c:v>0.56999999999999995</c:v>
                </c:pt>
              </c:numCache>
            </c:numRef>
          </c:val>
        </c:ser>
        <c:ser>
          <c:idx val="5"/>
          <c:order val="4"/>
          <c:tx>
            <c:strRef>
              <c:f>NORMAL!$AC$706</c:f>
              <c:strCache>
                <c:ptCount val="1"/>
                <c:pt idx="0">
                  <c:v>Setup</c:v>
                </c:pt>
              </c:strCache>
            </c:strRef>
          </c:tx>
          <c:spPr>
            <a:solidFill>
              <a:srgbClr val="96969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pPr/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showVal val="1"/>
            </c:dLbl>
            <c:dLbl>
              <c:idx val="1"/>
              <c:layout/>
              <c:spPr/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showVal val="1"/>
            </c:dLbl>
            <c:dLbl>
              <c:idx val="2"/>
              <c:layout/>
              <c:spPr/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showVal val="1"/>
            </c:dLbl>
            <c:dLbl>
              <c:idx val="3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elete val="1"/>
          </c:dLbls>
          <c:val>
            <c:numRef>
              <c:f>NORMAL!$AG$706:$AJ$706</c:f>
              <c:numCache>
                <c:formatCode>0</c:formatCode>
                <c:ptCount val="4"/>
                <c:pt idx="0">
                  <c:v>93.210000000000022</c:v>
                </c:pt>
                <c:pt idx="1">
                  <c:v>87.52</c:v>
                </c:pt>
                <c:pt idx="2">
                  <c:v>66.47999999999999</c:v>
                </c:pt>
                <c:pt idx="3">
                  <c:v>48.8</c:v>
                </c:pt>
              </c:numCache>
            </c:numRef>
          </c:val>
        </c:ser>
        <c:ser>
          <c:idx val="6"/>
          <c:order val="5"/>
          <c:tx>
            <c:strRef>
              <c:f>NORMAL!$AC$708</c:f>
              <c:strCache>
                <c:ptCount val="1"/>
                <c:pt idx="0">
                  <c:v>Scheduled Maintenance</c:v>
                </c:pt>
              </c:strCache>
            </c:strRef>
          </c:tx>
          <c:spPr>
            <a:solidFill>
              <a:srgbClr val="0066CC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pPr/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showVal val="1"/>
            </c:dLbl>
            <c:dLbl>
              <c:idx val="1"/>
              <c:layout>
                <c:manualLayout>
                  <c:x val="0"/>
                  <c:y val="0"/>
                </c:manualLayout>
              </c:layout>
              <c:spPr/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ctr"/>
              <c:showVal val="1"/>
            </c:dLbl>
            <c:dLbl>
              <c:idx val="2"/>
              <c:layout/>
              <c:spPr/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showVal val="1"/>
            </c:dLbl>
            <c:dLbl>
              <c:idx val="3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elete val="1"/>
          </c:dLbls>
          <c:val>
            <c:numRef>
              <c:f>NORMAL!$AG$708:$AJ$708</c:f>
              <c:numCache>
                <c:formatCode>0</c:formatCode>
                <c:ptCount val="4"/>
                <c:pt idx="0">
                  <c:v>6.5</c:v>
                </c:pt>
                <c:pt idx="1">
                  <c:v>10.33</c:v>
                </c:pt>
                <c:pt idx="2">
                  <c:v>16.87</c:v>
                </c:pt>
                <c:pt idx="3">
                  <c:v>2.27</c:v>
                </c:pt>
              </c:numCache>
            </c:numRef>
          </c:val>
        </c:ser>
        <c:ser>
          <c:idx val="7"/>
          <c:order val="6"/>
          <c:tx>
            <c:strRef>
              <c:f>NORMAL!$AC$711</c:f>
              <c:strCache>
                <c:ptCount val="1"/>
                <c:pt idx="0">
                  <c:v>Scheduled Shutdown</c:v>
                </c:pt>
              </c:strCache>
            </c:strRef>
          </c:tx>
          <c:spPr>
            <a:solidFill>
              <a:srgbClr val="0000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NORMAL!$AG$711:$AJ$711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8"/>
          <c:order val="7"/>
          <c:tx>
            <c:strRef>
              <c:f>NORMAL!$AC$710</c:f>
              <c:strCache>
                <c:ptCount val="1"/>
                <c:pt idx="0">
                  <c:v>Unscheduled shutdown</c:v>
                </c:pt>
              </c:strCache>
            </c:strRef>
          </c:tx>
          <c:spPr>
            <a:solidFill>
              <a:srgbClr val="8000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NORMAL!$AG$710:$AJ$710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3"/>
          <c:order val="8"/>
          <c:tx>
            <c:strRef>
              <c:f>NORMAL!$AC$709</c:f>
              <c:strCache>
                <c:ptCount val="1"/>
                <c:pt idx="0">
                  <c:v>Machine failures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rgbClr val="000000"/>
              </a:solidFill>
              <a:prstDash val="solid"/>
            </a:ln>
          </c:spPr>
          <c:dLbls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Val val="1"/>
          </c:dLbls>
          <c:val>
            <c:numRef>
              <c:f>NORMAL!$AG$709:$AJ$709</c:f>
              <c:numCache>
                <c:formatCode>0</c:formatCode>
                <c:ptCount val="4"/>
                <c:pt idx="0">
                  <c:v>53.240000000000009</c:v>
                </c:pt>
                <c:pt idx="1">
                  <c:v>39.46</c:v>
                </c:pt>
                <c:pt idx="2">
                  <c:v>27.579999999999988</c:v>
                </c:pt>
                <c:pt idx="3">
                  <c:v>40.660000000000011</c:v>
                </c:pt>
              </c:numCache>
            </c:numRef>
          </c:val>
        </c:ser>
        <c:overlap val="100"/>
        <c:axId val="47095808"/>
        <c:axId val="47097344"/>
      </c:barChart>
      <c:catAx>
        <c:axId val="47095808"/>
        <c:scaling>
          <c:orientation val="minMax"/>
        </c:scaling>
        <c:axPos val="b"/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7097344"/>
        <c:crosses val="autoZero"/>
        <c:lblAlgn val="ctr"/>
        <c:lblOffset val="100"/>
        <c:tickLblSkip val="1"/>
        <c:tickMarkSkip val="1"/>
      </c:catAx>
      <c:valAx>
        <c:axId val="47097344"/>
        <c:scaling>
          <c:orientation val="minMax"/>
          <c:max val="168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HOURS</a:t>
                </a:r>
              </a:p>
            </c:rich>
          </c:tx>
          <c:layout>
            <c:manualLayout>
              <c:xMode val="edge"/>
              <c:yMode val="edge"/>
              <c:x val="4.4208664898320264E-3"/>
              <c:y val="0.50530531826757763"/>
            </c:manualLayout>
          </c:layout>
          <c:spPr>
            <a:noFill/>
            <a:ln w="25400">
              <a:noFill/>
            </a:ln>
          </c:spPr>
        </c:title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7095808"/>
        <c:crosses val="autoZero"/>
        <c:crossBetween val="between"/>
        <c:majorUnit val="24"/>
        <c:minorUnit val="12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2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dirty="0"/>
              <a:t>
</a:t>
            </a:r>
            <a:r>
              <a:rPr lang="en-US" dirty="0" smtClean="0"/>
              <a:t>MARCH </a:t>
            </a:r>
            <a:r>
              <a:rPr lang="en-US" dirty="0"/>
              <a:t>2011
</a:t>
            </a:r>
          </a:p>
        </c:rich>
      </c:tx>
      <c:layout>
        <c:manualLayout>
          <c:xMode val="edge"/>
          <c:yMode val="edge"/>
          <c:x val="0.29944312385480137"/>
          <c:y val="5.5877611018914609E-4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5.5702965868636337E-2"/>
          <c:y val="0.15915129669840078"/>
          <c:w val="0.80607197309885403"/>
          <c:h val="0.77851509301634314"/>
        </c:manualLayout>
      </c:layout>
      <c:barChart>
        <c:barDir val="col"/>
        <c:grouping val="stacked"/>
        <c:ser>
          <c:idx val="0"/>
          <c:order val="0"/>
          <c:tx>
            <c:strRef>
              <c:f>NORMAL!$BC$704</c:f>
              <c:strCache>
                <c:ptCount val="1"/>
                <c:pt idx="0">
                  <c:v>Physics</c:v>
                </c:pt>
              </c:strCache>
            </c:strRef>
          </c:tx>
          <c:spPr>
            <a:solidFill>
              <a:srgbClr val="33996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1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3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elete val="1"/>
          </c:dLbls>
          <c:cat>
            <c:strRef>
              <c:f>NORMAL!$BG$703:$BK$703</c:f>
              <c:strCache>
                <c:ptCount val="5"/>
                <c:pt idx="0">
                  <c:v>FY11-week 22:</c:v>
                </c:pt>
                <c:pt idx="1">
                  <c:v>FY11-week 23:</c:v>
                </c:pt>
                <c:pt idx="2">
                  <c:v>FY11-week 24:</c:v>
                </c:pt>
                <c:pt idx="3">
                  <c:v>FY11-week 25:</c:v>
                </c:pt>
                <c:pt idx="4">
                  <c:v>FY11-week 26:</c:v>
                </c:pt>
              </c:strCache>
            </c:strRef>
          </c:cat>
          <c:val>
            <c:numRef>
              <c:f>NORMAL!$BG$704:$BK$704</c:f>
              <c:numCache>
                <c:formatCode>0</c:formatCode>
                <c:ptCount val="5"/>
                <c:pt idx="0">
                  <c:v>60.87</c:v>
                </c:pt>
                <c:pt idx="1">
                  <c:v>42.47</c:v>
                </c:pt>
                <c:pt idx="2">
                  <c:v>0</c:v>
                </c:pt>
                <c:pt idx="3">
                  <c:v>31.232000000000003</c:v>
                </c:pt>
                <c:pt idx="4">
                  <c:v>0</c:v>
                </c:pt>
              </c:numCache>
            </c:numRef>
          </c:val>
        </c:ser>
        <c:ser>
          <c:idx val="1"/>
          <c:order val="1"/>
          <c:tx>
            <c:strRef>
              <c:f>NORMAL!$BC$705</c:f>
              <c:strCache>
                <c:ptCount val="1"/>
                <c:pt idx="0">
                  <c:v>Machine Development</c:v>
                </c:pt>
              </c:strCache>
            </c:strRef>
          </c:tx>
          <c:spPr>
            <a:solidFill>
              <a:srgbClr val="FFFF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1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elete val="1"/>
          </c:dLbls>
          <c:val>
            <c:numRef>
              <c:f>NORMAL!$BG$705:$BK$705</c:f>
              <c:numCache>
                <c:formatCode>0</c:formatCode>
                <c:ptCount val="5"/>
                <c:pt idx="0">
                  <c:v>12.05</c:v>
                </c:pt>
                <c:pt idx="1">
                  <c:v>4.87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2"/>
          <c:order val="2"/>
          <c:tx>
            <c:strRef>
              <c:f>NORMAL!$BC$712</c:f>
              <c:strCache>
                <c:ptCount val="1"/>
                <c:pt idx="0">
                  <c:v>Beam         Studies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elete val="1"/>
          </c:dLbls>
          <c:val>
            <c:numRef>
              <c:f>NORMAL!$BG$712:$BK$712</c:f>
              <c:numCache>
                <c:formatCode>0</c:formatCode>
                <c:ptCount val="5"/>
                <c:pt idx="0">
                  <c:v>15.3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4"/>
          <c:order val="3"/>
          <c:tx>
            <c:strRef>
              <c:f>NORMAL!$BC$707</c:f>
              <c:strCache>
                <c:ptCount val="1"/>
                <c:pt idx="0">
                  <c:v>Experimental setup</c:v>
                </c:pt>
              </c:strCache>
            </c:strRef>
          </c:tx>
          <c:spPr>
            <a:solidFill>
              <a:srgbClr val="FF99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1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3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elete val="1"/>
          </c:dLbls>
          <c:val>
            <c:numRef>
              <c:f>NORMAL!$BG$707:$BK$707</c:f>
              <c:numCache>
                <c:formatCode>0</c:formatCode>
                <c:ptCount val="5"/>
                <c:pt idx="0">
                  <c:v>1.25</c:v>
                </c:pt>
                <c:pt idx="1">
                  <c:v>3.5</c:v>
                </c:pt>
                <c:pt idx="2">
                  <c:v>0</c:v>
                </c:pt>
                <c:pt idx="3">
                  <c:v>3.18</c:v>
                </c:pt>
                <c:pt idx="4">
                  <c:v>0</c:v>
                </c:pt>
              </c:numCache>
            </c:numRef>
          </c:val>
        </c:ser>
        <c:ser>
          <c:idx val="5"/>
          <c:order val="4"/>
          <c:tx>
            <c:strRef>
              <c:f>NORMAL!$BC$706</c:f>
              <c:strCache>
                <c:ptCount val="1"/>
                <c:pt idx="0">
                  <c:v>Setup</c:v>
                </c:pt>
              </c:strCache>
            </c:strRef>
          </c:tx>
          <c:spPr>
            <a:solidFill>
              <a:srgbClr val="96969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1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2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3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elete val="1"/>
          </c:dLbls>
          <c:val>
            <c:numRef>
              <c:f>NORMAL!$BG$706:$BK$706</c:f>
              <c:numCache>
                <c:formatCode>0</c:formatCode>
                <c:ptCount val="5"/>
                <c:pt idx="0">
                  <c:v>35.800000000000004</c:v>
                </c:pt>
                <c:pt idx="1">
                  <c:v>29.43</c:v>
                </c:pt>
                <c:pt idx="2">
                  <c:v>11.15</c:v>
                </c:pt>
                <c:pt idx="3">
                  <c:v>29.919999999999995</c:v>
                </c:pt>
                <c:pt idx="4">
                  <c:v>0</c:v>
                </c:pt>
              </c:numCache>
            </c:numRef>
          </c:val>
        </c:ser>
        <c:ser>
          <c:idx val="6"/>
          <c:order val="5"/>
          <c:tx>
            <c:strRef>
              <c:f>NORMAL!$BC$708</c:f>
              <c:strCache>
                <c:ptCount val="1"/>
                <c:pt idx="0">
                  <c:v>Scheduled Maintenance</c:v>
                </c:pt>
              </c:strCache>
            </c:strRef>
          </c:tx>
          <c:spPr>
            <a:solidFill>
              <a:srgbClr val="0066CC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1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2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3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elete val="1"/>
          </c:dLbls>
          <c:val>
            <c:numRef>
              <c:f>NORMAL!$BG$708:$BK$708</c:f>
              <c:numCache>
                <c:formatCode>0</c:formatCode>
                <c:ptCount val="5"/>
                <c:pt idx="0">
                  <c:v>9.07</c:v>
                </c:pt>
                <c:pt idx="1">
                  <c:v>36.730000000000011</c:v>
                </c:pt>
                <c:pt idx="2">
                  <c:v>155</c:v>
                </c:pt>
                <c:pt idx="3">
                  <c:v>55.75</c:v>
                </c:pt>
                <c:pt idx="4">
                  <c:v>0</c:v>
                </c:pt>
              </c:numCache>
            </c:numRef>
          </c:val>
        </c:ser>
        <c:ser>
          <c:idx val="7"/>
          <c:order val="6"/>
          <c:tx>
            <c:strRef>
              <c:f>NORMAL!$BC$711</c:f>
              <c:strCache>
                <c:ptCount val="1"/>
                <c:pt idx="0">
                  <c:v>Scheduled Shutdown</c:v>
                </c:pt>
              </c:strCache>
            </c:strRef>
          </c:tx>
          <c:spPr>
            <a:solidFill>
              <a:srgbClr val="0000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NORMAL!$BG$711:$BK$711</c:f>
              <c:numCache>
                <c:formatCode>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8"/>
          <c:order val="7"/>
          <c:tx>
            <c:strRef>
              <c:f>NORMAL!$BC$710</c:f>
              <c:strCache>
                <c:ptCount val="1"/>
                <c:pt idx="0">
                  <c:v>Unscheduled shutdown</c:v>
                </c:pt>
              </c:strCache>
            </c:strRef>
          </c:tx>
          <c:spPr>
            <a:solidFill>
              <a:srgbClr val="8000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NORMAL!$BG$710:$BK$710</c:f>
              <c:numCache>
                <c:formatCode>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3"/>
          <c:order val="8"/>
          <c:tx>
            <c:strRef>
              <c:f>NORMAL!$BC$709</c:f>
              <c:strCache>
                <c:ptCount val="1"/>
                <c:pt idx="0">
                  <c:v>Machine     failures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1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3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elete val="1"/>
          </c:dLbls>
          <c:val>
            <c:numRef>
              <c:f>NORMAL!$BG$709:$BK$709</c:f>
              <c:numCache>
                <c:formatCode>0</c:formatCode>
                <c:ptCount val="5"/>
                <c:pt idx="0">
                  <c:v>33.660000000000011</c:v>
                </c:pt>
                <c:pt idx="1">
                  <c:v>51</c:v>
                </c:pt>
                <c:pt idx="2">
                  <c:v>0.8500000000000002</c:v>
                </c:pt>
                <c:pt idx="3">
                  <c:v>47.920000000000009</c:v>
                </c:pt>
                <c:pt idx="4">
                  <c:v>0</c:v>
                </c:pt>
              </c:numCache>
            </c:numRef>
          </c:val>
        </c:ser>
        <c:overlap val="100"/>
        <c:axId val="48433024"/>
        <c:axId val="48434560"/>
      </c:barChart>
      <c:catAx>
        <c:axId val="48433024"/>
        <c:scaling>
          <c:orientation val="minMax"/>
        </c:scaling>
        <c:axPos val="b"/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8434560"/>
        <c:crosses val="autoZero"/>
        <c:lblAlgn val="ctr"/>
        <c:lblOffset val="100"/>
        <c:tickLblSkip val="1"/>
        <c:tickMarkSkip val="1"/>
      </c:catAx>
      <c:valAx>
        <c:axId val="48434560"/>
        <c:scaling>
          <c:orientation val="minMax"/>
          <c:max val="168"/>
          <c:min val="0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HOURS</a:t>
                </a:r>
              </a:p>
            </c:rich>
          </c:tx>
          <c:layout>
            <c:manualLayout>
              <c:xMode val="edge"/>
              <c:yMode val="edge"/>
              <c:x val="4.4208664898320142E-3"/>
              <c:y val="0.50530531826757763"/>
            </c:manualLayout>
          </c:layout>
          <c:spPr>
            <a:noFill/>
            <a:ln w="25400">
              <a:noFill/>
            </a:ln>
          </c:spPr>
        </c:title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8433024"/>
        <c:crosses val="autoZero"/>
        <c:crossBetween val="between"/>
        <c:majorUnit val="24"/>
        <c:minorUnit val="12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600" b="1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INTEGRATED </a:t>
            </a:r>
            <a:r>
              <a:rPr lang="en-US" sz="1600" b="1" i="0" u="none" strike="noStrike" baseline="0">
                <a:solidFill>
                  <a:srgbClr val="FF0000"/>
                </a:solidFill>
                <a:latin typeface="Arial"/>
                <a:cs typeface="Arial"/>
              </a:rPr>
              <a:t>FAILURES</a:t>
            </a:r>
            <a:r>
              <a:rPr lang="en-US" sz="1600" b="1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 (GREATER THAN ONE HOUR) </a:t>
            </a:r>
            <a:r>
              <a:rPr lang="en-US" sz="1600" b="1" i="0" u="none" strike="noStrike" baseline="0">
                <a:solidFill>
                  <a:srgbClr val="FF0000"/>
                </a:solidFill>
                <a:latin typeface="Arial"/>
                <a:cs typeface="Arial"/>
              </a:rPr>
              <a:t>BY SYSTEM  MARCH </a:t>
            </a:r>
            <a:r>
              <a:rPr lang="en-US" sz="1600" b="1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2011</a:t>
            </a:r>
          </a:p>
        </c:rich>
      </c:tx>
      <c:layout>
        <c:manualLayout>
          <c:xMode val="edge"/>
          <c:yMode val="edge"/>
          <c:x val="0.19015280135823417"/>
          <c:y val="2.5641025641025668E-2"/>
        </c:manualLayout>
      </c:layout>
      <c:spPr>
        <a:noFill/>
        <a:ln w="25400">
          <a:noFill/>
        </a:ln>
      </c:spPr>
    </c:title>
    <c:view3D>
      <c:rotX val="10"/>
      <c:hPercent val="100"/>
      <c:rotY val="70"/>
      <c:depthPercent val="100"/>
      <c:perspective val="30"/>
    </c:view3D>
    <c:floor>
      <c:spPr>
        <a:gradFill rotWithShape="0">
          <a:gsLst>
            <a:gs pos="0">
              <a:srgbClr val="808080"/>
            </a:gs>
            <a:gs pos="100000">
              <a:srgbClr val="808080">
                <a:gamma/>
                <a:tint val="0"/>
                <a:invGamma/>
              </a:srgbClr>
            </a:gs>
          </a:gsLst>
          <a:lin ang="5400000" scaled="1"/>
        </a:gradFill>
        <a:ln w="3175">
          <a:solidFill>
            <a:srgbClr val="000000"/>
          </a:solidFill>
          <a:prstDash val="solid"/>
        </a:ln>
      </c:spPr>
    </c:floor>
    <c:sideWall>
      <c:spPr>
        <a:gradFill rotWithShape="0">
          <a:gsLst>
            <a:gs pos="0">
              <a:srgbClr val="C0C0C0"/>
            </a:gs>
            <a:gs pos="100000">
              <a:srgbClr val="C0C0C0">
                <a:gamma/>
                <a:tint val="0"/>
                <a:invGamma/>
              </a:srgbClr>
            </a:gs>
          </a:gsLst>
          <a:lin ang="5400000" scaled="1"/>
        </a:gradFill>
        <a:ln w="25400">
          <a:noFill/>
        </a:ln>
      </c:spPr>
    </c:sideWall>
    <c:backWall>
      <c:spPr>
        <a:gradFill rotWithShape="0">
          <a:gsLst>
            <a:gs pos="0">
              <a:srgbClr val="C0C0C0"/>
            </a:gs>
            <a:gs pos="100000">
              <a:srgbClr val="C0C0C0">
                <a:gamma/>
                <a:tint val="0"/>
                <a:invGamma/>
              </a:srgbClr>
            </a:gs>
          </a:gsLst>
          <a:lin ang="5400000" scaled="1"/>
        </a:gra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8859573511760003"/>
          <c:y val="9.9655240683672638E-2"/>
          <c:w val="0.63987366884322761"/>
          <c:h val="0.75769268842817428"/>
        </c:manualLayout>
      </c:layout>
      <c:bar3DChart>
        <c:barDir val="col"/>
        <c:grouping val="standard"/>
        <c:ser>
          <c:idx val="8"/>
          <c:order val="0"/>
          <c:tx>
            <c:strRef>
              <c:f>NORMAL!$BB$844</c:f>
              <c:strCache>
                <c:ptCount val="1"/>
                <c:pt idx="0">
                  <c:v>LINAC</c:v>
                </c:pt>
              </c:strCache>
            </c:strRef>
          </c:tx>
          <c:spPr>
            <a:solidFill>
              <a:srgbClr val="FFFF00"/>
            </a:solidFill>
          </c:spPr>
          <c:cat>
            <c:strRef>
              <c:f>NORMAL!$BB$843:$BH$843</c:f>
              <c:strCache>
                <c:ptCount val="7"/>
                <c:pt idx="0">
                  <c:v>02/22/11/2 to 03/01/11/1</c:v>
                </c:pt>
                <c:pt idx="2">
                  <c:v>03/01/11/2 to 03/08/11/1</c:v>
                </c:pt>
                <c:pt idx="4">
                  <c:v>03/08/11/2 to 03/15/11/1</c:v>
                </c:pt>
                <c:pt idx="6">
                  <c:v>03/15/11/2 to 03/22/11/1</c:v>
                </c:pt>
              </c:strCache>
            </c:strRef>
          </c:cat>
          <c:val>
            <c:numRef>
              <c:f>NORMAL!$BB$845:$BH$845</c:f>
              <c:numCache>
                <c:formatCode>General</c:formatCode>
                <c:ptCount val="7"/>
                <c:pt idx="0" formatCode="0.0%">
                  <c:v>3.1125437927673177E-3</c:v>
                </c:pt>
                <c:pt idx="2" formatCode="0.0%">
                  <c:v>6.0320616138901497E-3</c:v>
                </c:pt>
                <c:pt idx="6" formatCode="0.0%">
                  <c:v>3.6433652147896491E-2</c:v>
                </c:pt>
              </c:numCache>
            </c:numRef>
          </c:val>
        </c:ser>
        <c:ser>
          <c:idx val="0"/>
          <c:order val="1"/>
          <c:tx>
            <c:strRef>
              <c:f>NORMAL!$BB$858</c:f>
              <c:strCache>
                <c:ptCount val="1"/>
                <c:pt idx="0">
                  <c:v>CntrlsHdwrBstr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</c:spPr>
          <c:cat>
            <c:strRef>
              <c:f>NORMAL!$BB$843:$BH$843</c:f>
              <c:strCache>
                <c:ptCount val="7"/>
                <c:pt idx="0">
                  <c:v>02/22/11/2 to 03/01/11/1</c:v>
                </c:pt>
                <c:pt idx="2">
                  <c:v>03/01/11/2 to 03/08/11/1</c:v>
                </c:pt>
                <c:pt idx="4">
                  <c:v>03/08/11/2 to 03/15/11/1</c:v>
                </c:pt>
                <c:pt idx="6">
                  <c:v>03/15/11/2 to 03/22/11/1</c:v>
                </c:pt>
              </c:strCache>
            </c:strRef>
          </c:cat>
          <c:val>
            <c:numRef>
              <c:f>NORMAL!$BB$859:$BH$859</c:f>
              <c:numCache>
                <c:formatCode>General</c:formatCode>
                <c:ptCount val="7"/>
                <c:pt idx="0" formatCode="0.0%">
                  <c:v>9.3376313783019547E-3</c:v>
                </c:pt>
              </c:numCache>
            </c:numRef>
          </c:val>
        </c:ser>
        <c:ser>
          <c:idx val="1"/>
          <c:order val="2"/>
          <c:tx>
            <c:strRef>
              <c:f>NORMAL!$BB$860</c:f>
              <c:strCache>
                <c:ptCount val="1"/>
                <c:pt idx="0">
                  <c:v>CntrlsNetwrk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</c:spPr>
          <c:cat>
            <c:strRef>
              <c:f>NORMAL!$BB$843:$BH$843</c:f>
              <c:strCache>
                <c:ptCount val="7"/>
                <c:pt idx="0">
                  <c:v>02/22/11/2 to 03/01/11/1</c:v>
                </c:pt>
                <c:pt idx="2">
                  <c:v>03/01/11/2 to 03/08/11/1</c:v>
                </c:pt>
                <c:pt idx="4">
                  <c:v>03/08/11/2 to 03/15/11/1</c:v>
                </c:pt>
                <c:pt idx="6">
                  <c:v>03/15/11/2 to 03/22/11/1</c:v>
                </c:pt>
              </c:strCache>
            </c:strRef>
          </c:cat>
          <c:val>
            <c:numRef>
              <c:f>NORMAL!$BB$861:$BH$861</c:f>
              <c:numCache>
                <c:formatCode>General</c:formatCode>
                <c:ptCount val="7"/>
                <c:pt idx="0" formatCode="0.0%">
                  <c:v>6.9730632256570129E-3</c:v>
                </c:pt>
              </c:numCache>
            </c:numRef>
          </c:val>
        </c:ser>
        <c:ser>
          <c:idx val="2"/>
          <c:order val="3"/>
          <c:tx>
            <c:strRef>
              <c:f>NORMAL!$BB$862</c:f>
              <c:strCache>
                <c:ptCount val="1"/>
                <c:pt idx="0">
                  <c:v>CntrlsHdwrRHIC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cat>
            <c:strRef>
              <c:f>NORMAL!$BB$843:$BH$843</c:f>
              <c:strCache>
                <c:ptCount val="7"/>
                <c:pt idx="0">
                  <c:v>02/22/11/2 to 03/01/11/1</c:v>
                </c:pt>
                <c:pt idx="2">
                  <c:v>03/01/11/2 to 03/08/11/1</c:v>
                </c:pt>
                <c:pt idx="4">
                  <c:v>03/08/11/2 to 03/15/11/1</c:v>
                </c:pt>
                <c:pt idx="6">
                  <c:v>03/15/11/2 to 03/22/11/1</c:v>
                </c:pt>
              </c:strCache>
            </c:strRef>
          </c:cat>
          <c:val>
            <c:numRef>
              <c:f>NORMAL!$BB$863:$BH$863</c:f>
              <c:numCache>
                <c:formatCode>General</c:formatCode>
                <c:ptCount val="7"/>
                <c:pt idx="0" formatCode="0.0%">
                  <c:v>1.2184764460058098E-2</c:v>
                </c:pt>
                <c:pt idx="2" formatCode="0.0%">
                  <c:v>3.2090567785895601E-3</c:v>
                </c:pt>
              </c:numCache>
            </c:numRef>
          </c:val>
        </c:ser>
        <c:ser>
          <c:idx val="3"/>
          <c:order val="4"/>
          <c:tx>
            <c:strRef>
              <c:f>NORMAL!$BD$868</c:f>
              <c:strCache>
                <c:ptCount val="1"/>
                <c:pt idx="0">
                  <c:v>QLI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cat>
            <c:strRef>
              <c:f>NORMAL!$BB$843:$BH$843</c:f>
              <c:strCache>
                <c:ptCount val="7"/>
                <c:pt idx="0">
                  <c:v>02/22/11/2 to 03/01/11/1</c:v>
                </c:pt>
                <c:pt idx="2">
                  <c:v>03/01/11/2 to 03/08/11/1</c:v>
                </c:pt>
                <c:pt idx="4">
                  <c:v>03/08/11/2 to 03/15/11/1</c:v>
                </c:pt>
                <c:pt idx="6">
                  <c:v>03/15/11/2 to 03/22/11/1</c:v>
                </c:pt>
              </c:strCache>
            </c:strRef>
          </c:cat>
          <c:val>
            <c:numRef>
              <c:f>NORMAL!$BB$869:$BH$869</c:f>
              <c:numCache>
                <c:formatCode>General</c:formatCode>
                <c:ptCount val="7"/>
                <c:pt idx="2" formatCode="0.0%">
                  <c:v>3.016030806945074E-3</c:v>
                </c:pt>
                <c:pt idx="6" formatCode="0.0%">
                  <c:v>4.5361103336453903E-3</c:v>
                </c:pt>
              </c:numCache>
            </c:numRef>
          </c:val>
        </c:ser>
        <c:ser>
          <c:idx val="4"/>
          <c:order val="5"/>
          <c:tx>
            <c:strRef>
              <c:f>NORMAL!$BB$870:$BD$870</c:f>
              <c:strCache>
                <c:ptCount val="1"/>
                <c:pt idx="0">
                  <c:v>RadMonIntlk RadMonIntlk</c:v>
                </c:pt>
              </c:strCache>
            </c:strRef>
          </c:tx>
          <c:spPr>
            <a:solidFill>
              <a:srgbClr val="FF00FF"/>
            </a:solidFill>
          </c:spPr>
          <c:cat>
            <c:strRef>
              <c:f>NORMAL!$BB$843:$BH$843</c:f>
              <c:strCache>
                <c:ptCount val="7"/>
                <c:pt idx="0">
                  <c:v>02/22/11/2 to 03/01/11/1</c:v>
                </c:pt>
                <c:pt idx="2">
                  <c:v>03/01/11/2 to 03/08/11/1</c:v>
                </c:pt>
                <c:pt idx="4">
                  <c:v>03/08/11/2 to 03/15/11/1</c:v>
                </c:pt>
                <c:pt idx="6">
                  <c:v>03/15/11/2 to 03/22/11/1</c:v>
                </c:pt>
              </c:strCache>
            </c:strRef>
          </c:cat>
          <c:val>
            <c:numRef>
              <c:f>NORMAL!$BB$871:$BH$871</c:f>
              <c:numCache>
                <c:formatCode>General</c:formatCode>
                <c:ptCount val="7"/>
                <c:pt idx="0" formatCode="0.0%">
                  <c:v>6.4181135571791175E-3</c:v>
                </c:pt>
                <c:pt idx="2" formatCode="0.0%">
                  <c:v>3.4020827502340436E-3</c:v>
                </c:pt>
              </c:numCache>
            </c:numRef>
          </c:val>
        </c:ser>
        <c:ser>
          <c:idx val="5"/>
          <c:order val="6"/>
          <c:tx>
            <c:strRef>
              <c:f>NORMAL!$BD$872</c:f>
              <c:strCache>
                <c:ptCount val="1"/>
                <c:pt idx="0">
                  <c:v>HumanError</c:v>
                </c:pt>
              </c:strCache>
            </c:strRef>
          </c:tx>
          <c:spPr>
            <a:solidFill>
              <a:prstClr val="white"/>
            </a:solidFill>
          </c:spPr>
          <c:cat>
            <c:strRef>
              <c:f>NORMAL!$BB$843:$BH$843</c:f>
              <c:strCache>
                <c:ptCount val="7"/>
                <c:pt idx="0">
                  <c:v>02/22/11/2 to 03/01/11/1</c:v>
                </c:pt>
                <c:pt idx="2">
                  <c:v>03/01/11/2 to 03/08/11/1</c:v>
                </c:pt>
                <c:pt idx="4">
                  <c:v>03/08/11/2 to 03/15/11/1</c:v>
                </c:pt>
                <c:pt idx="6">
                  <c:v>03/15/11/2 to 03/22/11/1</c:v>
                </c:pt>
              </c:strCache>
            </c:strRef>
          </c:cat>
          <c:val>
            <c:numRef>
              <c:f>NORMAL!$BB$873:$BH$873</c:f>
              <c:numCache>
                <c:formatCode>General</c:formatCode>
                <c:ptCount val="7"/>
                <c:pt idx="2" formatCode="0.0%">
                  <c:v>3.2573132715006808E-3</c:v>
                </c:pt>
                <c:pt idx="6" formatCode="0.0%">
                  <c:v>3.4985957360562851E-3</c:v>
                </c:pt>
              </c:numCache>
            </c:numRef>
          </c:val>
        </c:ser>
        <c:ser>
          <c:idx val="6"/>
          <c:order val="7"/>
          <c:tx>
            <c:strRef>
              <c:f>NORMAL!$BD$874</c:f>
              <c:strCache>
                <c:ptCount val="1"/>
                <c:pt idx="0">
                  <c:v>ES&amp;FD_Exp</c:v>
                </c:pt>
              </c:strCache>
            </c:strRef>
          </c:tx>
          <c:spPr>
            <a:solidFill>
              <a:srgbClr val="7030A0"/>
            </a:solidFill>
          </c:spPr>
          <c:cat>
            <c:strRef>
              <c:f>NORMAL!$BB$843:$BH$843</c:f>
              <c:strCache>
                <c:ptCount val="7"/>
                <c:pt idx="0">
                  <c:v>02/22/11/2 to 03/01/11/1</c:v>
                </c:pt>
                <c:pt idx="2">
                  <c:v>03/01/11/2 to 03/08/11/1</c:v>
                </c:pt>
                <c:pt idx="4">
                  <c:v>03/08/11/2 to 03/15/11/1</c:v>
                </c:pt>
                <c:pt idx="6">
                  <c:v>03/15/11/2 to 03/22/11/1</c:v>
                </c:pt>
              </c:strCache>
            </c:strRef>
          </c:cat>
          <c:val>
            <c:numRef>
              <c:f>NORMAL!$BB$875:$BH$875</c:f>
              <c:numCache>
                <c:formatCode>General</c:formatCode>
                <c:ptCount val="7"/>
                <c:pt idx="2" formatCode="0.0%">
                  <c:v>3.0884155463117573E-3</c:v>
                </c:pt>
              </c:numCache>
            </c:numRef>
          </c:val>
        </c:ser>
        <c:ser>
          <c:idx val="7"/>
          <c:order val="8"/>
          <c:tx>
            <c:strRef>
              <c:f>NORMAL!$BD$882</c:f>
              <c:strCache>
                <c:ptCount val="1"/>
                <c:pt idx="0">
                  <c:v>QuenchProtect</c:v>
                </c:pt>
              </c:strCache>
            </c:strRef>
          </c:tx>
          <c:cat>
            <c:strRef>
              <c:f>NORMAL!$BB$843:$BH$843</c:f>
              <c:strCache>
                <c:ptCount val="7"/>
                <c:pt idx="0">
                  <c:v>02/22/11/2 to 03/01/11/1</c:v>
                </c:pt>
                <c:pt idx="2">
                  <c:v>03/01/11/2 to 03/08/11/1</c:v>
                </c:pt>
                <c:pt idx="4">
                  <c:v>03/08/11/2 to 03/15/11/1</c:v>
                </c:pt>
                <c:pt idx="6">
                  <c:v>03/15/11/2 to 03/22/11/1</c:v>
                </c:pt>
              </c:strCache>
            </c:strRef>
          </c:cat>
          <c:val>
            <c:numRef>
              <c:f>NORMAL!$BB$883:$BH$883</c:f>
              <c:numCache>
                <c:formatCode>General</c:formatCode>
                <c:ptCount val="7"/>
                <c:pt idx="2" formatCode="0.0%">
                  <c:v>1.5852257921303306E-2</c:v>
                </c:pt>
              </c:numCache>
            </c:numRef>
          </c:val>
        </c:ser>
        <c:ser>
          <c:idx val="9"/>
          <c:order val="9"/>
          <c:tx>
            <c:strRef>
              <c:f>NORMAL!$BB$884</c:f>
              <c:strCache>
                <c:ptCount val="1"/>
                <c:pt idx="0">
                  <c:v>QuencDetect</c:v>
                </c:pt>
              </c:strCache>
            </c:strRef>
          </c:tx>
          <c:cat>
            <c:strRef>
              <c:f>NORMAL!$BB$843:$BH$843</c:f>
              <c:strCache>
                <c:ptCount val="7"/>
                <c:pt idx="0">
                  <c:v>02/22/11/2 to 03/01/11/1</c:v>
                </c:pt>
                <c:pt idx="2">
                  <c:v>03/01/11/2 to 03/08/11/1</c:v>
                </c:pt>
                <c:pt idx="4">
                  <c:v>03/08/11/2 to 03/15/11/1</c:v>
                </c:pt>
                <c:pt idx="6">
                  <c:v>03/15/11/2 to 03/22/11/1</c:v>
                </c:pt>
              </c:strCache>
            </c:strRef>
          </c:cat>
          <c:val>
            <c:numRef>
              <c:f>NORMAL!$BB$885:$BH$885</c:f>
              <c:numCache>
                <c:formatCode>General</c:formatCode>
                <c:ptCount val="7"/>
                <c:pt idx="0" formatCode="0.0%">
                  <c:v>2.6058506172005444E-3</c:v>
                </c:pt>
              </c:numCache>
            </c:numRef>
          </c:val>
        </c:ser>
        <c:ser>
          <c:idx val="10"/>
          <c:order val="10"/>
          <c:tx>
            <c:strRef>
              <c:f>NORMAL!$BB$886</c:f>
              <c:strCache>
                <c:ptCount val="1"/>
                <c:pt idx="0">
                  <c:v>CryoRHIC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cat>
            <c:strRef>
              <c:f>NORMAL!$BB$843:$BH$843</c:f>
              <c:strCache>
                <c:ptCount val="7"/>
                <c:pt idx="0">
                  <c:v>02/22/11/2 to 03/01/11/1</c:v>
                </c:pt>
                <c:pt idx="2">
                  <c:v>03/01/11/2 to 03/08/11/1</c:v>
                </c:pt>
                <c:pt idx="4">
                  <c:v>03/08/11/2 to 03/15/11/1</c:v>
                </c:pt>
                <c:pt idx="6">
                  <c:v>03/15/11/2 to 03/22/11/1</c:v>
                </c:pt>
              </c:strCache>
            </c:strRef>
          </c:cat>
          <c:val>
            <c:numRef>
              <c:f>NORMAL!$BB$887:$BH$887</c:f>
              <c:numCache>
                <c:formatCode>General</c:formatCode>
                <c:ptCount val="7"/>
                <c:pt idx="0" formatCode="0.0%">
                  <c:v>6.0320616138901497E-3</c:v>
                </c:pt>
                <c:pt idx="2" formatCode="0.0%">
                  <c:v>1.6913900765347979E-2</c:v>
                </c:pt>
                <c:pt idx="6" formatCode="0.0%">
                  <c:v>2.0750291951782088E-2</c:v>
                </c:pt>
              </c:numCache>
            </c:numRef>
          </c:val>
        </c:ser>
        <c:ser>
          <c:idx val="11"/>
          <c:order val="11"/>
          <c:tx>
            <c:strRef>
              <c:f>NORMAL!$BB$892</c:f>
              <c:strCache>
                <c:ptCount val="1"/>
                <c:pt idx="0">
                  <c:v>ACG_RHIC</c:v>
                </c:pt>
              </c:strCache>
            </c:strRef>
          </c:tx>
          <c:cat>
            <c:strRef>
              <c:f>NORMAL!$BB$843:$BH$843</c:f>
              <c:strCache>
                <c:ptCount val="7"/>
                <c:pt idx="0">
                  <c:v>02/22/11/2 to 03/01/11/1</c:v>
                </c:pt>
                <c:pt idx="2">
                  <c:v>03/01/11/2 to 03/08/11/1</c:v>
                </c:pt>
                <c:pt idx="4">
                  <c:v>03/08/11/2 to 03/15/11/1</c:v>
                </c:pt>
                <c:pt idx="6">
                  <c:v>03/15/11/2 to 03/22/11/1</c:v>
                </c:pt>
              </c:strCache>
            </c:strRef>
          </c:cat>
          <c:val>
            <c:numRef>
              <c:f>NORMAL!$BB$893:$BH$893</c:f>
              <c:numCache>
                <c:formatCode>General</c:formatCode>
                <c:ptCount val="7"/>
                <c:pt idx="0" formatCode="0.0%">
                  <c:v>7.2384739366681801E-3</c:v>
                </c:pt>
              </c:numCache>
            </c:numRef>
          </c:val>
        </c:ser>
        <c:ser>
          <c:idx val="12"/>
          <c:order val="12"/>
          <c:tx>
            <c:strRef>
              <c:f>NORMAL!$BD$894</c:f>
              <c:strCache>
                <c:ptCount val="1"/>
                <c:pt idx="0">
                  <c:v>PS_RHIC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cat>
            <c:strRef>
              <c:f>NORMAL!$BB$843:$BH$843</c:f>
              <c:strCache>
                <c:ptCount val="7"/>
                <c:pt idx="0">
                  <c:v>02/22/11/2 to 03/01/11/1</c:v>
                </c:pt>
                <c:pt idx="2">
                  <c:v>03/01/11/2 to 03/08/11/1</c:v>
                </c:pt>
                <c:pt idx="4">
                  <c:v>03/08/11/2 to 03/15/11/1</c:v>
                </c:pt>
                <c:pt idx="6">
                  <c:v>03/15/11/2 to 03/22/11/1</c:v>
                </c:pt>
              </c:strCache>
            </c:strRef>
          </c:cat>
          <c:val>
            <c:numRef>
              <c:f>NORMAL!$BB$895:$BH$895</c:f>
              <c:numCache>
                <c:formatCode>General</c:formatCode>
                <c:ptCount val="7"/>
                <c:pt idx="2" formatCode="0.0%">
                  <c:v>1.1340275834113485E-2</c:v>
                </c:pt>
                <c:pt idx="6" formatCode="0.0%">
                  <c:v>1.3511818015113935E-2</c:v>
                </c:pt>
              </c:numCache>
            </c:numRef>
          </c:val>
        </c:ser>
        <c:ser>
          <c:idx val="13"/>
          <c:order val="13"/>
          <c:tx>
            <c:strRef>
              <c:f>NORMAL!$BD$896</c:f>
              <c:strCache>
                <c:ptCount val="1"/>
                <c:pt idx="0">
                  <c:v>Rf_RHIC</c:v>
                </c:pt>
              </c:strCache>
            </c:strRef>
          </c:tx>
          <c:spPr>
            <a:solidFill>
              <a:srgbClr val="92D050"/>
            </a:solidFill>
          </c:spPr>
          <c:cat>
            <c:strRef>
              <c:f>NORMAL!$BB$843:$BH$843</c:f>
              <c:strCache>
                <c:ptCount val="7"/>
                <c:pt idx="0">
                  <c:v>02/22/11/2 to 03/01/11/1</c:v>
                </c:pt>
                <c:pt idx="2">
                  <c:v>03/01/11/2 to 03/08/11/1</c:v>
                </c:pt>
                <c:pt idx="4">
                  <c:v>03/08/11/2 to 03/15/11/1</c:v>
                </c:pt>
                <c:pt idx="6">
                  <c:v>03/15/11/2 to 03/22/11/1</c:v>
                </c:pt>
              </c:strCache>
            </c:strRef>
          </c:cat>
          <c:val>
            <c:numRef>
              <c:f>NORMAL!$BB$897:$BH$897</c:f>
              <c:numCache>
                <c:formatCode>General</c:formatCode>
                <c:ptCount val="7"/>
                <c:pt idx="2" formatCode="0.0%">
                  <c:v>4.4347716985320397E-2</c:v>
                </c:pt>
                <c:pt idx="6" formatCode="0.0%">
                  <c:v>4.6326233194676361E-3</c:v>
                </c:pt>
              </c:numCache>
            </c:numRef>
          </c:val>
        </c:ser>
        <c:ser>
          <c:idx val="14"/>
          <c:order val="14"/>
          <c:tx>
            <c:strRef>
              <c:f>NORMAL!$BD$906</c:f>
              <c:strCache>
                <c:ptCount val="1"/>
                <c:pt idx="0">
                  <c:v>Elec_R/A</c:v>
                </c:pt>
              </c:strCache>
            </c:strRef>
          </c:tx>
          <c:spPr>
            <a:solidFill>
              <a:srgbClr val="FF0000"/>
            </a:solidFill>
          </c:spPr>
          <c:cat>
            <c:strRef>
              <c:f>NORMAL!$BB$843:$BH$843</c:f>
              <c:strCache>
                <c:ptCount val="7"/>
                <c:pt idx="0">
                  <c:v>02/22/11/2 to 03/01/11/1</c:v>
                </c:pt>
                <c:pt idx="2">
                  <c:v>03/01/11/2 to 03/08/11/1</c:v>
                </c:pt>
                <c:pt idx="4">
                  <c:v>03/08/11/2 to 03/15/11/1</c:v>
                </c:pt>
                <c:pt idx="6">
                  <c:v>03/15/11/2 to 03/22/11/1</c:v>
                </c:pt>
              </c:strCache>
            </c:strRef>
          </c:cat>
          <c:val>
            <c:numRef>
              <c:f>NORMAL!$BB$907:$BH$907</c:f>
              <c:numCache>
                <c:formatCode>General</c:formatCode>
                <c:ptCount val="7"/>
                <c:pt idx="2" formatCode="0.0%">
                  <c:v>6.4181135571791175E-3</c:v>
                </c:pt>
                <c:pt idx="6" formatCode="0.0%">
                  <c:v>1.8844160481792823E-2</c:v>
                </c:pt>
              </c:numCache>
            </c:numRef>
          </c:val>
        </c:ser>
        <c:ser>
          <c:idx val="15"/>
          <c:order val="15"/>
          <c:tx>
            <c:strRef>
              <c:f>NORMAL!$BB$908</c:f>
              <c:strCache>
                <c:ptCount val="1"/>
                <c:pt idx="0">
                  <c:v>Weather</c:v>
                </c:pt>
              </c:strCache>
            </c:strRef>
          </c:tx>
          <c:spPr>
            <a:solidFill>
              <a:srgbClr val="00B050"/>
            </a:solidFill>
          </c:spPr>
          <c:cat>
            <c:strRef>
              <c:f>NORMAL!$BB$843:$BH$843</c:f>
              <c:strCache>
                <c:ptCount val="7"/>
                <c:pt idx="0">
                  <c:v>02/22/11/2 to 03/01/11/1</c:v>
                </c:pt>
                <c:pt idx="2">
                  <c:v>03/01/11/2 to 03/08/11/1</c:v>
                </c:pt>
                <c:pt idx="4">
                  <c:v>03/08/11/2 to 03/15/11/1</c:v>
                </c:pt>
                <c:pt idx="6">
                  <c:v>03/15/11/2 to 03/22/11/1</c:v>
                </c:pt>
              </c:strCache>
            </c:strRef>
          </c:cat>
          <c:val>
            <c:numRef>
              <c:f>NORMAL!$BB$909:$BH$909</c:f>
              <c:numCache>
                <c:formatCode>General</c:formatCode>
                <c:ptCount val="7"/>
                <c:pt idx="0" formatCode="0.0%">
                  <c:v>2.0726163705326546E-2</c:v>
                </c:pt>
              </c:numCache>
            </c:numRef>
          </c:val>
        </c:ser>
        <c:ser>
          <c:idx val="16"/>
          <c:order val="16"/>
          <c:tx>
            <c:strRef>
              <c:f>NORMAL!$BH$898</c:f>
              <c:strCache>
                <c:ptCount val="1"/>
                <c:pt idx="0">
                  <c:v>PPS_RHIC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cat>
            <c:strRef>
              <c:f>NORMAL!$BB$843:$BH$843</c:f>
              <c:strCache>
                <c:ptCount val="7"/>
                <c:pt idx="0">
                  <c:v>02/22/11/2 to 03/01/11/1</c:v>
                </c:pt>
                <c:pt idx="2">
                  <c:v>03/01/11/2 to 03/08/11/1</c:v>
                </c:pt>
                <c:pt idx="4">
                  <c:v>03/08/11/2 to 03/15/11/1</c:v>
                </c:pt>
                <c:pt idx="6">
                  <c:v>03/15/11/2 to 03/22/11/1</c:v>
                </c:pt>
              </c:strCache>
            </c:strRef>
          </c:cat>
          <c:val>
            <c:numRef>
              <c:f>NORMAL!$BB$899:$BH$899</c:f>
              <c:numCache>
                <c:formatCode>General</c:formatCode>
                <c:ptCount val="7"/>
                <c:pt idx="6" formatCode="0.0%">
                  <c:v>7.2384739366681801E-3</c:v>
                </c:pt>
              </c:numCache>
            </c:numRef>
          </c:val>
        </c:ser>
        <c:ser>
          <c:idx val="17"/>
          <c:order val="17"/>
          <c:tx>
            <c:strRef>
              <c:f>NORMAL!$BB$900</c:f>
              <c:strCache>
                <c:ptCount val="1"/>
                <c:pt idx="0">
                  <c:v>Sum&lt; 1hr</c:v>
                </c:pt>
              </c:strCache>
            </c:strRef>
          </c:tx>
          <c:spPr>
            <a:solidFill>
              <a:schemeClr val="bg1"/>
            </a:solidFill>
          </c:spPr>
          <c:cat>
            <c:strRef>
              <c:f>NORMAL!$BB$843:$BH$843</c:f>
              <c:strCache>
                <c:ptCount val="7"/>
                <c:pt idx="0">
                  <c:v>02/22/11/2 to 03/01/11/1</c:v>
                </c:pt>
                <c:pt idx="2">
                  <c:v>03/01/11/2 to 03/08/11/1</c:v>
                </c:pt>
                <c:pt idx="4">
                  <c:v>03/08/11/2 to 03/15/11/1</c:v>
                </c:pt>
                <c:pt idx="6">
                  <c:v>03/15/11/2 to 03/22/11/1</c:v>
                </c:pt>
              </c:strCache>
            </c:strRef>
          </c:cat>
          <c:val>
            <c:numRef>
              <c:f>NORMAL!$BB$901:$BH$901</c:f>
              <c:numCache>
                <c:formatCode>General</c:formatCode>
                <c:ptCount val="7"/>
                <c:pt idx="0" formatCode="0.0%">
                  <c:v>6.5870112823680415E-3</c:v>
                </c:pt>
                <c:pt idx="2" formatCode="0.0%">
                  <c:v>2.8471330817561513E-3</c:v>
                </c:pt>
                <c:pt idx="4" formatCode="0.0%">
                  <c:v>2.0509009487226517E-3</c:v>
                </c:pt>
                <c:pt idx="6" formatCode="0.0%">
                  <c:v>6.1768310926235137E-3</c:v>
                </c:pt>
              </c:numCache>
            </c:numRef>
          </c:val>
        </c:ser>
        <c:shape val="box"/>
        <c:axId val="61818368"/>
        <c:axId val="61819904"/>
        <c:axId val="66964544"/>
      </c:bar3DChart>
      <c:catAx>
        <c:axId val="61818368"/>
        <c:scaling>
          <c:orientation val="minMax"/>
        </c:scaling>
        <c:axPos val="b"/>
        <c:numFmt formatCode="General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30000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819904"/>
        <c:crosses val="autoZero"/>
        <c:auto val="1"/>
        <c:lblAlgn val="ctr"/>
        <c:lblOffset val="100"/>
        <c:tickLblSkip val="1"/>
        <c:tickMarkSkip val="1"/>
        <c:noMultiLvlLbl val="1"/>
      </c:catAx>
      <c:valAx>
        <c:axId val="61819904"/>
        <c:scaling>
          <c:orientation val="minMax"/>
        </c:scaling>
        <c:axPos val="r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.0%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818368"/>
        <c:crosses val="max"/>
        <c:crossBetween val="between"/>
      </c:valAx>
      <c:serAx>
        <c:axId val="66964544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228000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819904"/>
        <c:crosses val="autoZero"/>
        <c:tickLblSkip val="1"/>
        <c:tickMarkSkip val="1"/>
      </c:serAx>
      <c:spPr>
        <a:noFill/>
        <a:ln w="25400">
          <a:noFill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  <c:userShapes r:id="rId2"/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0.50175</cdr:x>
      <cdr:y>0.5115</cdr:y>
    </cdr:from>
    <cdr:to>
      <cdr:x>0.50076</cdr:x>
      <cdr:y>0.52433</cdr:y>
    </cdr:to>
    <cdr:sp macro="" textlink="">
      <cdr:nvSpPr>
        <cdr:cNvPr id="13313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651567" y="3715344"/>
          <a:ext cx="122482" cy="2570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">
          <a:noFill/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</cdr:x>
      <cdr:y>0</cdr:y>
    </cdr:from>
    <cdr:to>
      <cdr:x>0.24735</cdr:x>
      <cdr:y>0.62761</cdr:y>
    </cdr:to>
    <cdr:pic>
      <cdr:nvPicPr>
        <cdr:cNvPr id="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261812" cy="4304149"/>
        </a:xfrm>
        <a:prstGeom xmlns:a="http://schemas.openxmlformats.org/drawingml/2006/main" prst="rect">
          <a:avLst/>
        </a:prstGeom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D37F6D-F254-4364-8CA5-3A5D26E51AAA}" type="datetimeFigureOut">
              <a:rPr lang="en-US" smtClean="0"/>
              <a:pPr/>
              <a:t>3/22/2011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E03905-D4A9-4171-BCC8-1B594CB403E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E03905-D4A9-4171-BCC8-1B594CB403E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E03905-D4A9-4171-BCC8-1B594CB403E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3/22/2011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3/22/2011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3/22/2011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3/22/2011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3/22/2011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3/22/2011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3/22/2011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3/22/2011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3/22/2011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3/22/2011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3/22/2011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F74F02-9F19-4CD9-B6AF-4EFB121821AA}" type="datetimeFigureOut">
              <a:rPr lang="en-US" smtClean="0"/>
              <a:pPr/>
              <a:t>3/22/2011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47</Words>
  <Application>Microsoft Office PowerPoint</Application>
  <PresentationFormat>On-screen Show (4:3)</PresentationFormat>
  <Paragraphs>38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Ingrassia, Peter F</dc:creator>
  <cp:lastModifiedBy>C-AD</cp:lastModifiedBy>
  <cp:revision>11</cp:revision>
  <dcterms:created xsi:type="dcterms:W3CDTF">2011-03-02T18:37:40Z</dcterms:created>
  <dcterms:modified xsi:type="dcterms:W3CDTF">2011-03-22T16:15:00Z</dcterms:modified>
</cp:coreProperties>
</file>