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handoutMasterIdLst>
    <p:handoutMasterId r:id="rId8"/>
  </p:handoutMasterIdLst>
  <p:sldIdLst>
    <p:sldId id="389" r:id="rId2"/>
    <p:sldId id="570" r:id="rId3"/>
    <p:sldId id="572" r:id="rId4"/>
    <p:sldId id="573" r:id="rId5"/>
    <p:sldId id="575" r:id="rId6"/>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46C"/>
    <a:srgbClr val="000099"/>
    <a:srgbClr val="000066"/>
    <a:srgbClr val="042B7F"/>
    <a:srgbClr val="0000FF"/>
    <a:srgbClr val="0B6B1B"/>
    <a:srgbClr val="1E045E"/>
    <a:srgbClr val="0E8C23"/>
    <a:srgbClr val="13B9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24" autoAdjust="0"/>
    <p:restoredTop sz="85689" autoAdjust="0"/>
  </p:normalViewPr>
  <p:slideViewPr>
    <p:cSldViewPr>
      <p:cViewPr varScale="1">
        <p:scale>
          <a:sx n="60" d="100"/>
          <a:sy n="60" d="100"/>
        </p:scale>
        <p:origin x="-490" y="-8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86" y="-102"/>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3713"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16387" name="Rectangle 3"/>
          <p:cNvSpPr>
            <a:spLocks noGrp="1" noChangeArrowheads="1"/>
          </p:cNvSpPr>
          <p:nvPr>
            <p:ph type="dt" sz="quarter" idx="1"/>
          </p:nvPr>
        </p:nvSpPr>
        <p:spPr bwMode="auto">
          <a:xfrm>
            <a:off x="3963988" y="0"/>
            <a:ext cx="3033712"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endParaRPr lang="en-US" dirty="0"/>
          </a:p>
        </p:txBody>
      </p:sp>
      <p:sp>
        <p:nvSpPr>
          <p:cNvPr id="16388" name="Rectangle 4"/>
          <p:cNvSpPr>
            <a:spLocks noGrp="1" noChangeArrowheads="1"/>
          </p:cNvSpPr>
          <p:nvPr>
            <p:ph type="ftr" sz="quarter" idx="2"/>
          </p:nvPr>
        </p:nvSpPr>
        <p:spPr bwMode="auto">
          <a:xfrm>
            <a:off x="1" y="8807450"/>
            <a:ext cx="3033713"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16389" name="Rectangle 5"/>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fld id="{3A76B745-74A3-4958-A951-3571C1AD550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3713"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1" y="4403725"/>
            <a:ext cx="5130800" cy="417195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07450"/>
            <a:ext cx="3033713"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2" eaLnBrk="0" hangingPunct="0">
              <a:defRPr sz="1200">
                <a:latin typeface="Arial" charset="0"/>
                <a:ea typeface="ＭＳ Ｐゴシック" pitchFamily="-12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2" eaLnBrk="0" hangingPunct="0">
              <a:defRPr sz="1200">
                <a:latin typeface="Arial" charset="0"/>
                <a:ea typeface="ＭＳ Ｐゴシック" pitchFamily="-128" charset="-128"/>
                <a:cs typeface="+mn-cs"/>
              </a:defRPr>
            </a:lvl1pPr>
          </a:lstStyle>
          <a:p>
            <a:pPr>
              <a:defRPr/>
            </a:pPr>
            <a:fld id="{1893202F-CF91-4C53-A895-26D4194360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82688" y="695325"/>
            <a:ext cx="4635500" cy="3476625"/>
          </a:xfrm>
          <a:ln/>
        </p:spPr>
      </p:sp>
      <p:sp>
        <p:nvSpPr>
          <p:cNvPr id="11267" name="Rectangle 3"/>
          <p:cNvSpPr>
            <a:spLocks noGrp="1" noChangeArrowheads="1"/>
          </p:cNvSpPr>
          <p:nvPr>
            <p:ph type="body" idx="1"/>
          </p:nvPr>
        </p:nvSpPr>
        <p:spPr>
          <a:xfrm>
            <a:off x="933451" y="4402139"/>
            <a:ext cx="5130800" cy="4173537"/>
          </a:xfrm>
          <a:noFill/>
          <a:ln/>
        </p:spPr>
        <p:txBody>
          <a:bodyPr/>
          <a:lstStyle/>
          <a:p>
            <a:endParaRPr lang="en-US" dirty="0" smtClean="0">
              <a:latin typeface="Arial" pitchFamily="34" charset="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ppt_BG_Title_BNL_bluePassionwhit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C622C2-78B0-4AC5-8026-553F589F2AFF}" type="datetime1">
              <a:rPr lang="en-US"/>
              <a:pPr>
                <a:defRPr/>
              </a:pPr>
              <a:t>3/22/2011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0EB5B5-7891-4DDB-B7A8-EEA4748D97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1"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658289-2B87-4CCB-8195-0830F085A705}" type="datetime1">
              <a:rPr lang="en-US"/>
              <a:pPr>
                <a:defRPr/>
              </a:pPr>
              <a:t>3/22/2011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3AF0DB-2B82-414B-BC2E-FEDA41DA407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A99E20-1275-49B8-AB68-A37F8A23E803}" type="datetime1">
              <a:rPr lang="en-US"/>
              <a:pPr>
                <a:defRPr/>
              </a:pPr>
              <a:t>3/22/2011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83D56E-CF58-48DB-9859-5D577ABEE5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2996A3-CFC6-43A5-90DB-AF1141B209C6}" type="datetime1">
              <a:rPr lang="en-US"/>
              <a:pPr>
                <a:defRPr/>
              </a:pPr>
              <a:t>3/22/2011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9CF8C1-A238-4A28-B153-EC937AAD7E7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267F151-4F9A-468A-9545-56D75F1B3582}" type="datetime1">
              <a:rPr lang="en-US"/>
              <a:pPr>
                <a:defRPr/>
              </a:pPr>
              <a:t>3/22/2011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4A681D-C136-463C-817B-09C95575F0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92031A-DBBE-4E3A-8600-F2AE3EBC2EC7}" type="datetime1">
              <a:rPr lang="en-US"/>
              <a:pPr>
                <a:defRPr/>
              </a:pPr>
              <a:t>3/22/2011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46F3C6-C1CC-4413-A7F9-3A853AC92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0A21F3A-3287-4EE1-B70D-222303418C90}" type="datetime1">
              <a:rPr lang="en-US"/>
              <a:pPr>
                <a:defRPr/>
              </a:pPr>
              <a:t>3/22/2011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8F55864-09A3-41D8-B284-9EC237F8F4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5782E8-883D-43F2-B1A9-62D091797644}" type="datetime1">
              <a:rPr lang="en-US"/>
              <a:pPr>
                <a:defRPr/>
              </a:pPr>
              <a:t>3/22/2011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77528B-F4F9-4E0C-A4F0-CCD122817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C2F8D5-36AA-4B34-ABD2-6CE36B6FD22B}" type="datetime1">
              <a:rPr lang="en-US"/>
              <a:pPr>
                <a:defRPr/>
              </a:pPr>
              <a:t>3/22/2011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42BE9AC-BB94-4B35-8EF4-9705E32DB4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F01BA0-E8DE-42C4-A874-049076D8C4BA}" type="datetime1">
              <a:rPr lang="en-US"/>
              <a:pPr>
                <a:defRPr/>
              </a:pPr>
              <a:t>3/22/2011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634D01B-8AFA-4785-96C7-E8F2CA02CB7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REVBG_Slide4_Blu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chemeClr val="accent1"/>
                </a:solidFill>
                <a:latin typeface="Arial" charset="0"/>
                <a:ea typeface="ＭＳ Ｐゴシック" pitchFamily="-128" charset="-128"/>
                <a:cs typeface="+mn-cs"/>
              </a:defRPr>
            </a:lvl1pPr>
          </a:lstStyle>
          <a:p>
            <a:pPr>
              <a:defRPr/>
            </a:pPr>
            <a:fld id="{87E042C2-FACD-4A40-B75F-8A9F93EA1671}" type="datetime1">
              <a:rPr lang="en-US"/>
              <a:pPr>
                <a:defRPr/>
              </a:pPr>
              <a:t>3/22/2011</a:t>
            </a:fld>
            <a:endParaRPr lang="en-US" dirty="0"/>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Arial" charset="0"/>
                <a:ea typeface="ＭＳ Ｐゴシック" pitchFamily="-128"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rgbClr val="042B7F"/>
                </a:solidFill>
                <a:latin typeface="Arial" charset="0"/>
                <a:ea typeface="ＭＳ Ｐゴシック" pitchFamily="48" charset="-128"/>
                <a:cs typeface="+mn-cs"/>
              </a:defRPr>
            </a:lvl1pPr>
          </a:lstStyle>
          <a:p>
            <a:pPr>
              <a:defRPr/>
            </a:pPr>
            <a:fld id="{A3446682-1843-4EC0-950D-B015D47ED0E7}" type="slidenum">
              <a:rPr lang="en-US"/>
              <a:pPr>
                <a:defRPr/>
              </a:pPr>
              <a:t>‹#›</a:t>
            </a:fld>
            <a:endParaRPr lang="en-US" dirty="0"/>
          </a:p>
        </p:txBody>
      </p:sp>
      <p:sp>
        <p:nvSpPr>
          <p:cNvPr id="1031" name="Rectangle 2"/>
          <p:cNvSpPr>
            <a:spLocks noGrp="1" noChangeArrowheads="1"/>
          </p:cNvSpPr>
          <p:nvPr>
            <p:ph type="title"/>
          </p:nvPr>
        </p:nvSpPr>
        <p:spPr bwMode="auto">
          <a:xfrm>
            <a:off x="381000" y="304801"/>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lnSpc>
          <a:spcPct val="80000"/>
        </a:lnSpc>
        <a:spcBef>
          <a:spcPct val="0"/>
        </a:spcBef>
        <a:spcAft>
          <a:spcPct val="0"/>
        </a:spcAft>
        <a:defRPr sz="3600" b="1">
          <a:solidFill>
            <a:srgbClr val="042B7F"/>
          </a:solidFill>
          <a:latin typeface="+mj-lt"/>
          <a:ea typeface="+mj-ea"/>
          <a:cs typeface="ＭＳ Ｐゴシック"/>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042B7F"/>
        </a:buClr>
        <a:buSzPct val="90000"/>
        <a:buFont typeface="Symbol" pitchFamily="18" charset="2"/>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Font typeface="Arial" pitchFamily="34" charset="0"/>
        <a:buChar char="+"/>
        <a:defRPr sz="20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Font typeface="Arial" pitchFamily="34" charset="0"/>
        <a:buChar char="•"/>
        <a:defRPr sz="20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a:xfrm>
            <a:off x="381000" y="2133600"/>
            <a:ext cx="8763000" cy="3548062"/>
          </a:xfrm>
        </p:spPr>
        <p:txBody>
          <a:bodyPr/>
          <a:lstStyle/>
          <a:p>
            <a:pPr marL="0" indent="0">
              <a:lnSpc>
                <a:spcPct val="90000"/>
              </a:lnSpc>
              <a:buNone/>
            </a:pPr>
            <a:r>
              <a:rPr lang="en-US" b="1" dirty="0" smtClean="0">
                <a:solidFill>
                  <a:schemeClr val="bg1"/>
                </a:solidFill>
              </a:rPr>
              <a:t>Research Operations Coordination &amp; Oversight (ROCO) – Updating Key Plans for Hazard Identification</a:t>
            </a:r>
          </a:p>
          <a:p>
            <a:pPr marL="0" indent="0">
              <a:lnSpc>
                <a:spcPct val="90000"/>
              </a:lnSpc>
              <a:buNone/>
            </a:pPr>
            <a:r>
              <a:rPr lang="en-US" b="1" dirty="0" smtClean="0">
                <a:solidFill>
                  <a:schemeClr val="bg1"/>
                </a:solidFill>
              </a:rPr>
              <a:t> </a:t>
            </a:r>
          </a:p>
          <a:p>
            <a:pPr marL="0" indent="0">
              <a:lnSpc>
                <a:spcPct val="90000"/>
              </a:lnSpc>
              <a:buNone/>
            </a:pPr>
            <a:endParaRPr lang="en-US" sz="2800" b="1" dirty="0" smtClean="0">
              <a:solidFill>
                <a:schemeClr val="bg1"/>
              </a:solidFill>
            </a:endParaRPr>
          </a:p>
          <a:p>
            <a:pPr marL="0" indent="0">
              <a:lnSpc>
                <a:spcPct val="90000"/>
              </a:lnSpc>
              <a:buFont typeface="Wingdings" pitchFamily="2" charset="2"/>
              <a:buNone/>
            </a:pPr>
            <a:endParaRPr lang="en-US" b="1" dirty="0" smtClean="0">
              <a:solidFill>
                <a:schemeClr val="bg1"/>
              </a:solidFill>
            </a:endParaRPr>
          </a:p>
          <a:p>
            <a:pPr marL="0" indent="0">
              <a:lnSpc>
                <a:spcPct val="70000"/>
              </a:lnSpc>
              <a:buFont typeface="Wingdings" pitchFamily="2" charset="2"/>
              <a:buNone/>
            </a:pPr>
            <a:r>
              <a:rPr lang="en-US" b="1" dirty="0" smtClean="0">
                <a:solidFill>
                  <a:schemeClr val="bg1"/>
                </a:solidFill>
              </a:rPr>
              <a:t>Collider-Accelerator Department</a:t>
            </a:r>
          </a:p>
          <a:p>
            <a:pPr marL="0" indent="0">
              <a:lnSpc>
                <a:spcPct val="70000"/>
              </a:lnSpc>
              <a:buFont typeface="Wingdings" pitchFamily="2" charset="2"/>
              <a:buNone/>
            </a:pPr>
            <a:r>
              <a:rPr lang="en-US" b="1" dirty="0" smtClean="0">
                <a:solidFill>
                  <a:schemeClr val="bg1"/>
                </a:solidFill>
              </a:rPr>
              <a:t>3-22-11</a:t>
            </a:r>
          </a:p>
        </p:txBody>
      </p:sp>
      <p:sp>
        <p:nvSpPr>
          <p:cNvPr id="579587" name="Rectangle 3"/>
          <p:cNvSpPr>
            <a:spLocks noGrp="1" noChangeArrowheads="1"/>
          </p:cNvSpPr>
          <p:nvPr>
            <p:ph type="ctrTitle" idx="4294967295"/>
          </p:nvPr>
        </p:nvSpPr>
        <p:spPr>
          <a:xfrm>
            <a:off x="595313" y="361950"/>
            <a:ext cx="8153400" cy="1143000"/>
          </a:xfrm>
          <a:effectLst>
            <a:outerShdw dist="35921" dir="2700000" algn="ctr" rotWithShape="0">
              <a:schemeClr val="bg2"/>
            </a:outerShdw>
          </a:effectLst>
        </p:spPr>
        <p:txBody>
          <a:bodyPr/>
          <a:lstStyle/>
          <a:p>
            <a:pPr>
              <a:defRPr/>
            </a:pPr>
            <a:r>
              <a:rPr lang="en-US" dirty="0" smtClean="0">
                <a:solidFill>
                  <a:schemeClr val="bg1"/>
                </a:solidFill>
                <a:cs typeface="+mj-cs"/>
              </a:rPr>
              <a:t>Take 5 for Safety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Operations Coordination and Oversight  (ROCO)</a:t>
            </a:r>
            <a:endParaRPr lang="en-US" dirty="0"/>
          </a:p>
        </p:txBody>
      </p:sp>
      <p:sp>
        <p:nvSpPr>
          <p:cNvPr id="3" name="Content Placeholder 2"/>
          <p:cNvSpPr>
            <a:spLocks noGrp="1"/>
          </p:cNvSpPr>
          <p:nvPr>
            <p:ph idx="1"/>
          </p:nvPr>
        </p:nvSpPr>
        <p:spPr>
          <a:xfrm>
            <a:off x="609600" y="1371600"/>
            <a:ext cx="7924800" cy="4724400"/>
          </a:xfrm>
        </p:spPr>
        <p:txBody>
          <a:bodyPr/>
          <a:lstStyle/>
          <a:p>
            <a:r>
              <a:rPr lang="en-US" sz="2000" dirty="0" smtClean="0">
                <a:solidFill>
                  <a:srgbClr val="04246C"/>
                </a:solidFill>
              </a:rPr>
              <a:t>ROCO is part of the Laboratory’s Blueprint Plan to provide the organizational framework across BNL to increase the focus on safe and effective research operations. </a:t>
            </a:r>
          </a:p>
          <a:p>
            <a:r>
              <a:rPr lang="en-US" sz="2000" dirty="0" smtClean="0">
                <a:solidFill>
                  <a:srgbClr val="04246C"/>
                </a:solidFill>
              </a:rPr>
              <a:t>ROCO is a result of the investigation of the October 2008 well house explosion which taught the Lab that there were inconsistencies in coordination and oversight in research and operations. </a:t>
            </a:r>
          </a:p>
          <a:p>
            <a:r>
              <a:rPr lang="en-US" sz="2000" dirty="0" smtClean="0">
                <a:solidFill>
                  <a:srgbClr val="04246C"/>
                </a:solidFill>
              </a:rPr>
              <a:t>Each Directorate has a Directorate Chief Operating Officer (DCOO) to coordinate ROCO implementation efforts. Our DCOO is Ed Lessard.</a:t>
            </a:r>
          </a:p>
          <a:p>
            <a:r>
              <a:rPr lang="en-US" sz="2000" dirty="0" smtClean="0">
                <a:solidFill>
                  <a:srgbClr val="04246C"/>
                </a:solidFill>
              </a:rPr>
              <a:t>As part of the implementation of the ROCO model each Department and Division is being tasked with validating and documenting where hazards exist within each area of all of their buildings. This will be done with a Hazard Validation Tool.</a:t>
            </a:r>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Validation Tool</a:t>
            </a:r>
            <a:endParaRPr lang="en-US" dirty="0"/>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3</a:t>
            </a:fld>
            <a:endParaRPr lang="en-US" dirty="0"/>
          </a:p>
        </p:txBody>
      </p:sp>
      <p:pic>
        <p:nvPicPr>
          <p:cNvPr id="1026" name="Picture 2"/>
          <p:cNvPicPr>
            <a:picLocks noGrp="1" noChangeAspect="1" noChangeArrowheads="1"/>
          </p:cNvPicPr>
          <p:nvPr>
            <p:ph idx="1"/>
          </p:nvPr>
        </p:nvPicPr>
        <p:blipFill>
          <a:blip r:embed="rId2" cstate="print"/>
          <a:srcRect l="7500"/>
          <a:stretch>
            <a:fillRect/>
          </a:stretch>
        </p:blipFill>
        <p:spPr bwMode="auto">
          <a:xfrm>
            <a:off x="0" y="1066800"/>
            <a:ext cx="8991600" cy="5638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Validation Requirements</a:t>
            </a:r>
            <a:endParaRPr lang="en-US" dirty="0"/>
          </a:p>
        </p:txBody>
      </p:sp>
      <p:sp>
        <p:nvSpPr>
          <p:cNvPr id="3" name="Content Placeholder 2"/>
          <p:cNvSpPr>
            <a:spLocks noGrp="1"/>
          </p:cNvSpPr>
          <p:nvPr>
            <p:ph idx="1"/>
          </p:nvPr>
        </p:nvSpPr>
        <p:spPr>
          <a:xfrm>
            <a:off x="609600" y="1524000"/>
            <a:ext cx="8001000" cy="3962400"/>
          </a:xfrm>
        </p:spPr>
        <p:txBody>
          <a:bodyPr/>
          <a:lstStyle/>
          <a:p>
            <a:r>
              <a:rPr lang="en-US" sz="2000" dirty="0" smtClean="0">
                <a:solidFill>
                  <a:srgbClr val="04246C"/>
                </a:solidFill>
              </a:rPr>
              <a:t>To perform hazard evaluations an up to date Key Plan map of every floor of every C-AD building is required.</a:t>
            </a:r>
          </a:p>
          <a:p>
            <a:r>
              <a:rPr lang="en-US" sz="2000" dirty="0" smtClean="0">
                <a:solidFill>
                  <a:srgbClr val="04246C"/>
                </a:solidFill>
              </a:rPr>
              <a:t>Area uses have changed and Key Plans have not been updated.</a:t>
            </a:r>
          </a:p>
          <a:p>
            <a:r>
              <a:rPr lang="en-US" sz="2000" dirty="0" smtClean="0">
                <a:solidFill>
                  <a:srgbClr val="04246C"/>
                </a:solidFill>
              </a:rPr>
              <a:t>911 High Bay is a good example of change in use and there are many others.</a:t>
            </a:r>
          </a:p>
          <a:p>
            <a:r>
              <a:rPr lang="en-US" sz="2000" dirty="0" smtClean="0">
                <a:solidFill>
                  <a:srgbClr val="04246C"/>
                </a:solidFill>
              </a:rPr>
              <a:t>912A has a Water Systems Tech Shop that is used as an area to perform pump maintenance – on the Key Plan map that room is listed as a Hazardous Waste Collection Area.</a:t>
            </a:r>
            <a:endParaRPr lang="en-US" sz="2000" dirty="0">
              <a:solidFill>
                <a:srgbClr val="04246C"/>
              </a:solidFill>
            </a:endParaRPr>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Plan Map Updates</a:t>
            </a:r>
            <a:endParaRPr lang="en-US" dirty="0"/>
          </a:p>
        </p:txBody>
      </p:sp>
      <p:sp>
        <p:nvSpPr>
          <p:cNvPr id="3" name="Content Placeholder 2"/>
          <p:cNvSpPr>
            <a:spLocks noGrp="1"/>
          </p:cNvSpPr>
          <p:nvPr>
            <p:ph idx="1"/>
          </p:nvPr>
        </p:nvSpPr>
        <p:spPr/>
        <p:txBody>
          <a:bodyPr/>
          <a:lstStyle/>
          <a:p>
            <a:r>
              <a:rPr lang="en-US" sz="2000" dirty="0" smtClean="0">
                <a:solidFill>
                  <a:srgbClr val="04246C"/>
                </a:solidFill>
              </a:rPr>
              <a:t>To be done by C-AD Research Space Managers with the support of C-AD ESSHQ group.</a:t>
            </a:r>
          </a:p>
          <a:p>
            <a:r>
              <a:rPr lang="en-US" sz="2000" dirty="0" smtClean="0">
                <a:solidFill>
                  <a:srgbClr val="04246C"/>
                </a:solidFill>
              </a:rPr>
              <a:t>Research Space Managers will be supplied with copies of current Key Plan Maps for their buildings which they will mark up with necessary corrections.</a:t>
            </a:r>
          </a:p>
          <a:p>
            <a:r>
              <a:rPr lang="en-US" sz="2000" smtClean="0">
                <a:solidFill>
                  <a:srgbClr val="04246C"/>
                </a:solidFill>
              </a:rPr>
              <a:t>Necessary corrections </a:t>
            </a:r>
            <a:r>
              <a:rPr lang="en-US" sz="2000" dirty="0" smtClean="0">
                <a:solidFill>
                  <a:srgbClr val="04246C"/>
                </a:solidFill>
              </a:rPr>
              <a:t>will verify room numbers, change in room use, change in area configuration.</a:t>
            </a:r>
          </a:p>
          <a:p>
            <a:r>
              <a:rPr lang="en-US" sz="2000" dirty="0" smtClean="0">
                <a:solidFill>
                  <a:srgbClr val="04246C"/>
                </a:solidFill>
              </a:rPr>
              <a:t>To be accomplished within 3 weeks.</a:t>
            </a:r>
          </a:p>
        </p:txBody>
      </p:sp>
      <p:sp>
        <p:nvSpPr>
          <p:cNvPr id="4" name="Slide Number Placeholder 3"/>
          <p:cNvSpPr>
            <a:spLocks noGrp="1"/>
          </p:cNvSpPr>
          <p:nvPr>
            <p:ph type="sldNum" sz="quarter" idx="12"/>
          </p:nvPr>
        </p:nvSpPr>
        <p:spPr/>
        <p:txBody>
          <a:bodyPr/>
          <a:lstStyle/>
          <a:p>
            <a:pPr>
              <a:defRPr/>
            </a:pPr>
            <a:fld id="{A783D56E-CF58-48DB-9859-5D577ABEE5D6}" type="slidenum">
              <a:rPr lang="en-US" smtClean="0"/>
              <a:pPr>
                <a:defRPr/>
              </a:pPr>
              <a:t>5</a:t>
            </a:fld>
            <a:endParaRPr lang="en-US" dirty="0"/>
          </a:p>
        </p:txBody>
      </p:sp>
    </p:spTree>
  </p:cSld>
  <p:clrMapOvr>
    <a:masterClrMapping/>
  </p:clrMapOvr>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17512</TotalTime>
  <Words>316</Words>
  <Application>Microsoft Office PowerPoint</Application>
  <PresentationFormat>On-screen Show (4:3)</PresentationFormat>
  <Paragraphs>27</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Blank Presentation</vt:lpstr>
      <vt:lpstr>Take 5 for Safety</vt:lpstr>
      <vt:lpstr>Research Operations Coordination and Oversight  (ROCO)</vt:lpstr>
      <vt:lpstr>Hazard Validation Tool</vt:lpstr>
      <vt:lpstr>Hazard Validation Requirements</vt:lpstr>
      <vt:lpstr>Key Plan Map Updates</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Safety Software QA </dc:subject>
  <dc:creator>Ed Lessard</dc:creator>
  <cp:lastModifiedBy>C-AD</cp:lastModifiedBy>
  <cp:revision>960</cp:revision>
  <cp:lastPrinted>2007-07-02T19:06:14Z</cp:lastPrinted>
  <dcterms:created xsi:type="dcterms:W3CDTF">2007-06-28T20:22:43Z</dcterms:created>
  <dcterms:modified xsi:type="dcterms:W3CDTF">2011-03-22T16:11:26Z</dcterms:modified>
</cp:coreProperties>
</file>