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9" r:id="rId2"/>
    <p:sldId id="576" r:id="rId3"/>
    <p:sldId id="577" r:id="rId4"/>
    <p:sldId id="578" r:id="rId5"/>
    <p:sldId id="569" r:id="rId6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B7F"/>
    <a:srgbClr val="000066"/>
    <a:srgbClr val="04246C"/>
    <a:srgbClr val="000099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424" autoAdjust="0"/>
    <p:restoredTop sz="85689" autoAdjust="0"/>
  </p:normalViewPr>
  <p:slideViewPr>
    <p:cSldViewPr>
      <p:cViewPr varScale="1">
        <p:scale>
          <a:sx n="49" d="100"/>
          <a:sy n="49" d="100"/>
        </p:scale>
        <p:origin x="-13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1" y="4402139"/>
            <a:ext cx="5130800" cy="4173537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Scene is </a:t>
            </a:r>
            <a:r>
              <a:rPr lang="en-US" b="0" dirty="0" smtClean="0">
                <a:solidFill>
                  <a:schemeClr val="bg1"/>
                </a:solidFill>
              </a:rPr>
              <a:t>old England; small village; a woman is pushed onto the knight’s podium</a:t>
            </a:r>
            <a:r>
              <a:rPr lang="en-US" b="0" baseline="0" dirty="0" smtClean="0">
                <a:solidFill>
                  <a:schemeClr val="bg1"/>
                </a:solidFill>
              </a:rPr>
              <a:t> by a crowd of villagers; the villagers put a cone shaped hat on the woman’s head and attached a long carrot to the end of her nose; they demand a decision from Sir </a:t>
            </a:r>
            <a:r>
              <a:rPr lang="en-US" b="0" baseline="0" dirty="0" err="1" smtClean="0">
                <a:solidFill>
                  <a:schemeClr val="bg1"/>
                </a:solidFill>
              </a:rPr>
              <a:t>Bedemir</a:t>
            </a:r>
            <a:r>
              <a:rPr lang="en-US" b="0" baseline="0" dirty="0" smtClean="0">
                <a:solidFill>
                  <a:schemeClr val="bg1"/>
                </a:solidFill>
              </a:rPr>
              <a:t>, a Knight of the Round Table</a:t>
            </a:r>
            <a:endParaRPr lang="en-US" b="0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Related</a:t>
            </a:r>
            <a:r>
              <a:rPr lang="en-US" dirty="0" smtClean="0">
                <a:solidFill>
                  <a:schemeClr val="bg1"/>
                </a:solidFill>
              </a:rPr>
              <a:t> to management decisions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3/29/2011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3/29/2011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3/29/2011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3/29/2011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3/29/2011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3/29/2011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3/29/2011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3/29/2011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3/29/2011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3/29/2011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3/29/2011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2133600"/>
            <a:ext cx="87630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AGS Relay Fire – Lessons Learned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Quote  of the Week – “If she weighs the same as a duck, she’s made of wood.”  “And therefore…?”  “A witch!” Monty Python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3-29-11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AGS Relay Fire -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7244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4246C"/>
                </a:solidFill>
              </a:rPr>
              <a:t>Lesson Learned </a:t>
            </a:r>
            <a:endParaRPr lang="en-US" sz="2000" dirty="0" smtClean="0">
              <a:solidFill>
                <a:srgbClr val="04246C"/>
              </a:solidFill>
            </a:endParaRP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Pre-1970's wires used to power electromagnetic relays configured in stacks must be considered as flammable fuel loading near an ignition source</a:t>
            </a:r>
          </a:p>
          <a:p>
            <a:r>
              <a:rPr lang="en-US" sz="2000" b="1" dirty="0" smtClean="0">
                <a:solidFill>
                  <a:srgbClr val="04246C"/>
                </a:solidFill>
              </a:rPr>
              <a:t>Events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Fire damage to the first-floor Terminal Room near MCR; about 50 relays and associated wiring were damaged by fire; the relays and wiring were part of the AGS access controls system 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Past C-AD critiques associated with overheated relays did not recognize the use of non-flame retardant insulated wire in this older plant area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Removal of known flammables such as Plexiglas covers were the focus of  extent of condition reviews and corrective actions from these past events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An overheated relay coil never resulted in igniting wiring insulation in the past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Past fire hazards analyses and assessments by independent teams of outside fire-safety professionals did not identify wire insulation of this age as potentially flammable</a:t>
            </a:r>
            <a:endParaRPr lang="en-US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AGS Relay Fire -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42672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4246C"/>
                </a:solidFill>
              </a:rPr>
              <a:t>Analysis</a:t>
            </a:r>
            <a:endParaRPr lang="en-US" sz="2000" dirty="0" smtClean="0">
              <a:solidFill>
                <a:srgbClr val="04246C"/>
              </a:solidFill>
            </a:endParaRP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The root causal factor of this fire was the failure to identify the presence of non-flame retardant insulation on 120 V wiring connected to relays that were known to routinely operate at high temperatures and to occasionally fail and emit a flame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The root cause was a failure to "see" beyond well known rule-based flammables such as Plexiglas and plastics, which resulted in the failure to inspect relay stacks for the presence of non-flame retardant wiring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The insulation on wiring installed in the 1950s did not meet flammability standards first developed in the 1970s in the US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The presence of this type of wiring was not known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AGS Relay Fire -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42672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0066"/>
                </a:solidFill>
              </a:rPr>
              <a:t>Recommended Actions</a:t>
            </a:r>
            <a:endParaRPr lang="en-US" sz="2000" dirty="0" smtClean="0">
              <a:solidFill>
                <a:srgbClr val="000066"/>
              </a:solidFill>
            </a:endParaRP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Establish a project with milestones to remove unused cable and all wiring with potentially flammable insulation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Add questions to the configuration management systems that address the flame retardant characteristics of legacy wiring when making modifications to the accelerator or experiments; add questions that address the hazards associated with use of electromechanical relays such as the potential to be ignition sources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Evaluate the insulation on wiring in other relay rooms and replace wiring or disposition potential ignition sources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Establish a program to identify and assess fire risk of potentially flammable wiring insulation in pre-1970 facilities or in facilities constructed with excess wiring from older construction projects</a:t>
            </a:r>
          </a:p>
          <a:p>
            <a:pPr lvl="1"/>
            <a:r>
              <a:rPr lang="en-US" sz="1600" dirty="0" smtClean="0">
                <a:solidFill>
                  <a:srgbClr val="04246C"/>
                </a:solidFill>
              </a:rPr>
              <a:t>Form a Legacy Hazard Committee with personnel who have decades of experience and extensive knowledge of operations and review all accelerator facilities for other legacy hazards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395414"/>
          </a:xfrm>
        </p:spPr>
        <p:txBody>
          <a:bodyPr/>
          <a:lstStyle/>
          <a:p>
            <a:r>
              <a:rPr lang="en-US" sz="2400" dirty="0" smtClean="0"/>
              <a:t>Quote of the Week - </a:t>
            </a:r>
            <a:r>
              <a:rPr lang="en-US" sz="2000" dirty="0" smtClean="0"/>
              <a:t>Dedicated to all the continuous improvement specialists who draw incredible conclusions from amazing feats of data analysis… and then step back to let others do the implementation work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486400"/>
          </a:xfrm>
        </p:spPr>
        <p:txBody>
          <a:bodyPr/>
          <a:lstStyle/>
          <a:p>
            <a:r>
              <a:rPr lang="en-US" sz="1400" dirty="0" smtClean="0">
                <a:solidFill>
                  <a:srgbClr val="000066"/>
                </a:solidFill>
              </a:rPr>
              <a:t>CROWD: A witch! A witch! A witch! We've got a witch! A witch!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VILLAGER #1: We have found a witch, might we burn her?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SIR BEDEMIR: How do you know she is a witch?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VILLAGER #2: She looks like one.  She has got a wart.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CROWD: Burn! Burn her!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SIR BEDEMIR: Quiet. There are ways of telling if she’s a witch. Tell me, what do you do with witches?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CROWD: Burn, burn them up!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SIR BEDEMIR: And what do you burn apart from witches?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VILLAGER #2: Wood!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SIR BEDEMIR: So, why do witches burn?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VILLAGER #3: Because they're made of wood.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SIR BEDEMIR: Good!  So, how do we tell whether she is made of wood?  Does wood sink in water?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VILLAGER #1: No, no. It floats! It floats!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SIR BEDEMIR: What also floats in water?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KING ARTHUR: A duck.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SIR BEDEMIR: Exactly! So, logically...,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VILLAGER #1: If... she.. weighs the same as a duck, she's made of wood.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SIR BEDEMIR: And therefore--?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VILLAGER #1: A witch!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CROWD: A witch!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SIR BEDEMIR: We shall use my larger scales! …</a:t>
            </a:r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17222</TotalTime>
  <Words>650</Words>
  <Application>Microsoft Office PowerPoint</Application>
  <PresentationFormat>On-screen Show (4:3)</PresentationFormat>
  <Paragraphs>61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Take 5 for Safety</vt:lpstr>
      <vt:lpstr>AGS Relay Fire - Lessons Learned</vt:lpstr>
      <vt:lpstr>AGS Relay Fire - Lessons Learned</vt:lpstr>
      <vt:lpstr>AGS Relay Fire - Lessons Learned</vt:lpstr>
      <vt:lpstr>Quote of the Week - Dedicated to all the continuous improvement specialists who draw incredible conclusions from amazing feats of data analysis… and then step back to let others do the implementation work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C-AD</cp:lastModifiedBy>
  <cp:revision>955</cp:revision>
  <cp:lastPrinted>2007-07-02T19:06:14Z</cp:lastPrinted>
  <dcterms:created xsi:type="dcterms:W3CDTF">2007-06-28T20:22:43Z</dcterms:created>
  <dcterms:modified xsi:type="dcterms:W3CDTF">2011-03-29T16:59:42Z</dcterms:modified>
</cp:coreProperties>
</file>