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1" r:id="rId4"/>
    <p:sldId id="259" r:id="rId5"/>
    <p:sldId id="258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B9EE6-9545-4C03-8A0C-BA3E066C62E0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FFC8C-8F08-4723-B85B-0E7FF5322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2867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462AB85-21CA-4634-94CB-7D009C968A4D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4DBF58-3F9F-497F-80A8-562F2AD6BC05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17F8F-4D5F-4822-BA62-316CE30EDF79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DA84DE-6FA4-4979-B019-E78CA6E77A66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17302-206D-4167-867E-4A1EFCA96C1F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48018D-D27E-4D66-8C93-DD26BD05E957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50280-EE3B-463A-94AD-FC0C278F2FED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04718-EE85-45C8-B75A-BE187662226E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E4943-DBE1-43EF-A5D4-951AABFE853F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0EC7E4-CF81-4D0B-94CE-93355998C0D3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A412D-FC9B-4F23-8BB7-6F9EB745A725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702CF7-D5BE-44C2-BF46-F2FD8354A0D5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27651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2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E07C2BF-A7BB-4B3C-98F8-3E5461193451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dops.bnl.gov/AP/RHIC201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hichome.bnl.gov/AP/RHIC201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dops.bnl.gov/AGS/Operations/GardnerNotes/EbisNotes/ETBplan10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dops.bnl.gov/AP/RHIC2011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Preparations for RHIC Heavy Ion Run-11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Gregory Marr</a:t>
            </a:r>
          </a:p>
          <a:p>
            <a:endParaRPr lang="en-US" sz="2000" dirty="0" smtClean="0"/>
          </a:p>
          <a:p>
            <a:pPr algn="r"/>
            <a:r>
              <a:rPr lang="en-US" sz="2000" dirty="0" smtClean="0"/>
              <a:t>Run website: </a:t>
            </a:r>
            <a:r>
              <a:rPr lang="en-US" sz="2000" dirty="0" smtClean="0">
                <a:hlinkClick r:id="rId3"/>
              </a:rPr>
              <a:t>http://www.cadops.bnl.gov/AP/RHIC2011/</a:t>
            </a:r>
            <a:endParaRPr lang="en-US" sz="2000" dirty="0" smtClean="0"/>
          </a:p>
          <a:p>
            <a:pPr algn="r"/>
            <a:r>
              <a:rPr lang="en-US" sz="2000" dirty="0" smtClean="0">
                <a:hlinkClick r:id="rId4"/>
              </a:rPr>
              <a:t>http://www.rhichome.bnl.gov/AP/RHIC2011/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2"/>
          </p:nvPr>
        </p:nvSpPr>
        <p:spPr/>
        <p:txBody>
          <a:bodyPr/>
          <a:lstStyle/>
          <a:p>
            <a:fld id="{30576804-4673-4162-A6A1-D22B0E752584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EBIS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See C. Gardner’s commissioning plan for details on FY10 results.</a:t>
            </a:r>
          </a:p>
          <a:p>
            <a:pPr lvl="1"/>
            <a:r>
              <a:rPr lang="en-US" dirty="0" smtClean="0">
                <a:hlinkClick r:id="rId3"/>
              </a:rPr>
              <a:t>http://www.cadops.bnl.gov/AGS/Operations/GardnerNotes/EbisNotes/ETBplan10.pdf</a:t>
            </a:r>
            <a:endParaRPr lang="en-US" dirty="0" smtClean="0"/>
          </a:p>
          <a:p>
            <a:r>
              <a:rPr lang="en-US" dirty="0" smtClean="0"/>
              <a:t>Ensure Tandem beams are unaffected by large ETB bend.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Tests complete prior to Run-11</a:t>
            </a:r>
          </a:p>
          <a:p>
            <a:r>
              <a:rPr lang="en-US" dirty="0" smtClean="0"/>
              <a:t>Re-establish EBIS beam in Booster.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He, Ne, Fe, Au all accelerated in Booster.</a:t>
            </a:r>
          </a:p>
          <a:p>
            <a:pPr lvl="1"/>
            <a:r>
              <a:rPr lang="en-US" dirty="0" err="1" smtClean="0"/>
              <a:t>Ar</a:t>
            </a:r>
            <a:r>
              <a:rPr lang="en-US" dirty="0" smtClean="0"/>
              <a:t>, Ti, O development for NSRL.</a:t>
            </a:r>
          </a:p>
          <a:p>
            <a:pPr lvl="1"/>
            <a:r>
              <a:rPr lang="en-US" dirty="0" smtClean="0"/>
              <a:t>Development of U beams yet to come.</a:t>
            </a:r>
          </a:p>
          <a:p>
            <a:r>
              <a:rPr lang="en-US" dirty="0" smtClean="0"/>
              <a:t>Ensure two EBIS beams can operate concurrently.</a:t>
            </a:r>
          </a:p>
          <a:p>
            <a:pPr lvl="1"/>
            <a:r>
              <a:rPr lang="en-US" dirty="0" smtClean="0"/>
              <a:t>Multiple source development yet to come.</a:t>
            </a:r>
          </a:p>
          <a:p>
            <a:pPr lvl="1"/>
            <a:r>
              <a:rPr lang="en-US" dirty="0" smtClean="0"/>
              <a:t>May or may not be required this run.</a:t>
            </a:r>
          </a:p>
          <a:p>
            <a:r>
              <a:rPr lang="en-US" dirty="0" smtClean="0"/>
              <a:t>Establish required intensities for present &amp; future operations.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Fe:  established near present Tandem intensities for NSRL.</a:t>
            </a:r>
          </a:p>
          <a:p>
            <a:pPr lvl="2"/>
            <a:r>
              <a:rPr lang="en-US" dirty="0" smtClean="0"/>
              <a:t>Required for concurrent RHIC-Au/NSRL-Fe operations.</a:t>
            </a:r>
          </a:p>
          <a:p>
            <a:pPr lvl="1"/>
            <a:r>
              <a:rPr lang="en-US" dirty="0" smtClean="0"/>
              <a:t>Au:  at or above present Tandem intensities for RHIC.</a:t>
            </a:r>
          </a:p>
          <a:p>
            <a:pPr lvl="1"/>
            <a:r>
              <a:rPr lang="en-US" dirty="0" smtClean="0"/>
              <a:t>U:  70% of present Au intensities in AGS.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3086-9BB9-4F6B-9124-7B368E4BA088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Upgrades impacting Heavy 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197 MHz Storage cavity relocation</a:t>
            </a:r>
          </a:p>
          <a:p>
            <a:pPr lvl="1"/>
            <a:r>
              <a:rPr lang="en-US" dirty="0" smtClean="0"/>
              <a:t>Eliminating “common cavities” should improve beam loading issues associated with </a:t>
            </a:r>
            <a:r>
              <a:rPr lang="en-US" dirty="0" err="1" smtClean="0"/>
              <a:t>rebucketing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Stochastic cooling</a:t>
            </a:r>
          </a:p>
          <a:p>
            <a:pPr lvl="1"/>
            <a:r>
              <a:rPr lang="en-US" dirty="0" smtClean="0"/>
              <a:t>Vertical and longitudinal, no horizontal.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46D4-E735-43B2-A931-8B8B0B8CB563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Lattice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 </a:t>
            </a:r>
            <a:r>
              <a:rPr lang="en-US" dirty="0" err="1" smtClean="0"/>
              <a:t>GeV</a:t>
            </a:r>
            <a:r>
              <a:rPr lang="en-US" smtClean="0"/>
              <a:t>: “Au11v0”</a:t>
            </a:r>
            <a:endParaRPr lang="en-US" dirty="0" smtClean="0"/>
          </a:p>
          <a:p>
            <a:pPr lvl="1"/>
            <a:r>
              <a:rPr lang="en-US" dirty="0" smtClean="0"/>
              <a:t>2.5 m </a:t>
            </a:r>
            <a:r>
              <a:rPr lang="el-GR" dirty="0" smtClean="0"/>
              <a:t>β</a:t>
            </a:r>
            <a:r>
              <a:rPr lang="en-US" dirty="0" smtClean="0"/>
              <a:t>* at STAR</a:t>
            </a:r>
          </a:p>
          <a:p>
            <a:pPr lvl="1"/>
            <a:r>
              <a:rPr lang="en-US" dirty="0" smtClean="0"/>
              <a:t>3m </a:t>
            </a:r>
            <a:r>
              <a:rPr lang="el-GR" dirty="0" smtClean="0"/>
              <a:t>β</a:t>
            </a:r>
            <a:r>
              <a:rPr lang="en-US" dirty="0" smtClean="0"/>
              <a:t>* at PHENIX</a:t>
            </a:r>
          </a:p>
          <a:p>
            <a:pPr lvl="1"/>
            <a:r>
              <a:rPr lang="en-US" dirty="0" smtClean="0"/>
              <a:t>6m </a:t>
            </a:r>
            <a:r>
              <a:rPr lang="el-GR" dirty="0" smtClean="0"/>
              <a:t>β</a:t>
            </a:r>
            <a:r>
              <a:rPr lang="en-US" dirty="0" smtClean="0"/>
              <a:t>* at </a:t>
            </a:r>
            <a:r>
              <a:rPr lang="en-US" dirty="0" err="1" smtClean="0"/>
              <a:t>AnDY</a:t>
            </a:r>
            <a:endParaRPr lang="en-US" dirty="0" smtClean="0"/>
          </a:p>
          <a:p>
            <a:pPr lvl="1"/>
            <a:r>
              <a:rPr lang="en-US" dirty="0" smtClean="0"/>
              <a:t>10m </a:t>
            </a:r>
            <a:r>
              <a:rPr lang="el-GR" dirty="0" smtClean="0"/>
              <a:t>β</a:t>
            </a:r>
            <a:r>
              <a:rPr lang="en-US" dirty="0" smtClean="0"/>
              <a:t>* elsewhere</a:t>
            </a:r>
          </a:p>
          <a:p>
            <a:pPr lvl="1"/>
            <a:r>
              <a:rPr lang="en-US" dirty="0" smtClean="0"/>
              <a:t>Nominal injection tunes (28.22, 29.23)</a:t>
            </a:r>
          </a:p>
          <a:p>
            <a:r>
              <a:rPr lang="en-US" dirty="0" smtClean="0"/>
              <a:t>100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TBD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41F7-C373-4041-AE33-A893286E75D1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6EBA-085C-4096-AD92-934431152D81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 </a:t>
            </a:r>
            <a:r>
              <a:rPr lang="en-US" dirty="0" err="1" smtClean="0"/>
              <a:t>Gev</a:t>
            </a:r>
            <a:r>
              <a:rPr lang="en-US" dirty="0" smtClean="0"/>
              <a:t> Au</a:t>
            </a:r>
          </a:p>
          <a:p>
            <a:pPr lvl="1"/>
            <a:r>
              <a:rPr lang="en-US" dirty="0" smtClean="0"/>
              <a:t>111 bunches</a:t>
            </a:r>
          </a:p>
          <a:p>
            <a:pPr lvl="1"/>
            <a:r>
              <a:rPr lang="en-US" dirty="0" smtClean="0"/>
              <a:t>≥1e9/bunch</a:t>
            </a:r>
          </a:p>
          <a:p>
            <a:pPr lvl="1"/>
            <a:r>
              <a:rPr lang="en-US" dirty="0" smtClean="0"/>
              <a:t>≥ 20 min lifetime (</a:t>
            </a:r>
            <a:r>
              <a:rPr lang="en-US" dirty="0" err="1" smtClean="0"/>
              <a:t>Satogata</a:t>
            </a:r>
            <a:r>
              <a:rPr lang="en-US" dirty="0" smtClean="0"/>
              <a:t> C-A/AP 360), ~1 hour stores?</a:t>
            </a:r>
          </a:p>
          <a:p>
            <a:pPr lvl="1"/>
            <a:r>
              <a:rPr lang="en-US" dirty="0" smtClean="0"/>
              <a:t>Fill time ≤ 10 min</a:t>
            </a:r>
          </a:p>
          <a:p>
            <a:r>
              <a:rPr lang="en-US" dirty="0" smtClean="0"/>
              <a:t>100 </a:t>
            </a:r>
            <a:r>
              <a:rPr lang="en-US" dirty="0" err="1" smtClean="0"/>
              <a:t>GeV</a:t>
            </a:r>
            <a:r>
              <a:rPr lang="en-US" dirty="0" smtClean="0"/>
              <a:t> Au</a:t>
            </a:r>
          </a:p>
          <a:p>
            <a:pPr lvl="1"/>
            <a:r>
              <a:rPr lang="en-US" dirty="0" smtClean="0"/>
              <a:t>See plot on </a:t>
            </a:r>
            <a:r>
              <a:rPr lang="en-US" dirty="0" smtClean="0">
                <a:hlinkClick r:id="rId3"/>
              </a:rPr>
              <a:t>website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and Run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Preliminary Schedule:</a:t>
            </a:r>
          </a:p>
          <a:p>
            <a:pPr lvl="1"/>
            <a:r>
              <a:rPr lang="en-US" dirty="0" smtClean="0"/>
              <a:t>Saturday, 4/2: Injector setup begins</a:t>
            </a:r>
          </a:p>
          <a:p>
            <a:pPr lvl="1"/>
            <a:r>
              <a:rPr lang="en-US" dirty="0" smtClean="0"/>
              <a:t>Friday, 4/8: Polarized run ends</a:t>
            </a:r>
          </a:p>
          <a:p>
            <a:pPr lvl="1"/>
            <a:r>
              <a:rPr lang="en-US" dirty="0" smtClean="0"/>
              <a:t>Friday, 4/8: RHIC beam development begins</a:t>
            </a:r>
          </a:p>
          <a:p>
            <a:pPr lvl="2"/>
            <a:r>
              <a:rPr lang="en-US" dirty="0" smtClean="0"/>
              <a:t>18 </a:t>
            </a:r>
            <a:r>
              <a:rPr lang="en-US" dirty="0" err="1" smtClean="0"/>
              <a:t>GeV</a:t>
            </a:r>
            <a:r>
              <a:rPr lang="en-US" dirty="0" smtClean="0"/>
              <a:t> Au-Au</a:t>
            </a:r>
          </a:p>
          <a:p>
            <a:pPr lvl="3"/>
            <a:r>
              <a:rPr lang="en-US" dirty="0" smtClean="0"/>
              <a:t>~ 3 days Start Up mode</a:t>
            </a:r>
          </a:p>
          <a:p>
            <a:pPr lvl="3"/>
            <a:r>
              <a:rPr lang="en-US" dirty="0" smtClean="0"/>
              <a:t>~ 3 days Ramp Up mode</a:t>
            </a:r>
          </a:p>
          <a:p>
            <a:pPr lvl="1"/>
            <a:r>
              <a:rPr lang="en-US" dirty="0" smtClean="0"/>
              <a:t>Friday, 4/15: Physics begins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0299-B55A-4ED4-A50A-860EBFD7F142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and Run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Scheduling conflicts:</a:t>
            </a:r>
          </a:p>
          <a:p>
            <a:pPr lvl="1"/>
            <a:r>
              <a:rPr lang="en-US" dirty="0" smtClean="0"/>
              <a:t>APEX/MD vs. injector setup, Wed 4/6</a:t>
            </a:r>
          </a:p>
          <a:p>
            <a:pPr lvl="1"/>
            <a:r>
              <a:rPr lang="en-US" dirty="0" smtClean="0"/>
              <a:t>NSRL Ti vs. RHIC setup, Sat 4/9</a:t>
            </a:r>
          </a:p>
          <a:p>
            <a:pPr lvl="2"/>
            <a:r>
              <a:rPr lang="en-US" dirty="0" smtClean="0"/>
              <a:t>Not an issue if EBIS/Booster Titanium setup completes. </a:t>
            </a:r>
          </a:p>
          <a:p>
            <a:pPr lvl="1"/>
            <a:r>
              <a:rPr lang="en-US" dirty="0" smtClean="0"/>
              <a:t>NSRL O vs. RHIC setup, Tue 4/12</a:t>
            </a:r>
          </a:p>
          <a:p>
            <a:pPr lvl="2"/>
            <a:r>
              <a:rPr lang="en-US" dirty="0" smtClean="0"/>
              <a:t>Not an issue if EBIS/Booster Oxygen setup completes. 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009ED-53FE-4DBE-82F7-BE53482CE211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Tandem providing Au 31+ to Booster</a:t>
            </a:r>
          </a:p>
          <a:p>
            <a:r>
              <a:rPr lang="en-US" dirty="0" smtClean="0"/>
              <a:t>Beam accelerated to full energy in Booster</a:t>
            </a:r>
          </a:p>
          <a:p>
            <a:r>
              <a:rPr lang="en-US" dirty="0" smtClean="0"/>
              <a:t>Awaiting clearance for AGS, ATR, RHIC…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28E3-1D26-4EA6-9DEA-DA0CE411A47E}" type="datetime1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Heavy Ions Run-11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 greg">
  <a:themeElements>
    <a:clrScheme name="Fireball design template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reball design template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design template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Fireball greg</Template>
  <TotalTime>7606</TotalTime>
  <Words>397</Words>
  <Application>Microsoft Office PowerPoint</Application>
  <PresentationFormat>On-screen Show (4:3)</PresentationFormat>
  <Paragraphs>88</Paragraphs>
  <Slides>8</Slides>
  <Notes>8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Fireball greg</vt:lpstr>
      <vt:lpstr>Preparations for RHIC Heavy Ion Run-11</vt:lpstr>
      <vt:lpstr>EBIS milestones</vt:lpstr>
      <vt:lpstr>Upgrades impacting Heavy Ions</vt:lpstr>
      <vt:lpstr>Lattice Development</vt:lpstr>
      <vt:lpstr>Projections</vt:lpstr>
      <vt:lpstr>Schedule and Run Plan</vt:lpstr>
      <vt:lpstr>Schedule and Run Plan</vt:lpstr>
      <vt:lpstr>Present Status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Preparations for RHIC Heavy Ion Run-11</dc:title>
  <dc:creator>Gregory J. Marr</dc:creator>
  <cp:lastModifiedBy>C-AD</cp:lastModifiedBy>
  <cp:revision>13</cp:revision>
  <dcterms:created xsi:type="dcterms:W3CDTF">2010-11-02T14:45:20Z</dcterms:created>
  <dcterms:modified xsi:type="dcterms:W3CDTF">2011-04-05T16:49:52Z</dcterms:modified>
</cp:coreProperties>
</file>