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7" r:id="rId2"/>
    <p:sldMasterId id="2147483656" r:id="rId3"/>
  </p:sldMasterIdLst>
  <p:notesMasterIdLst>
    <p:notesMasterId r:id="rId9"/>
  </p:notesMasterIdLst>
  <p:handoutMasterIdLst>
    <p:handoutMasterId r:id="rId10"/>
  </p:handoutMasterIdLst>
  <p:sldIdLst>
    <p:sldId id="669" r:id="rId4"/>
    <p:sldId id="683" r:id="rId5"/>
    <p:sldId id="692" r:id="rId6"/>
    <p:sldId id="694" r:id="rId7"/>
    <p:sldId id="688" r:id="rId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99"/>
    <a:srgbClr val="000066"/>
    <a:srgbClr val="FF5050"/>
    <a:srgbClr val="FF0000"/>
    <a:srgbClr val="FF6600"/>
    <a:srgbClr val="FF33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128" autoAdjust="0"/>
    <p:restoredTop sz="94660"/>
  </p:normalViewPr>
  <p:slideViewPr>
    <p:cSldViewPr>
      <p:cViewPr varScale="1">
        <p:scale>
          <a:sx n="49" d="100"/>
          <a:sy n="49" d="100"/>
        </p:scale>
        <p:origin x="-105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124" y="-96"/>
      </p:cViewPr>
      <p:guideLst>
        <p:guide orient="horz" pos="2927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510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BA803AEE-8D0C-4B26-B265-3122F68E6B27}" type="datetime1">
              <a:rPr lang="en-US"/>
              <a:pPr/>
              <a:t>4/5/2011</a:t>
            </a:fld>
            <a:endParaRPr lang="en-US" altLang="ja-JP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Huang/BNL</a:t>
            </a: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510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0FD66E4F-9D68-45D3-9ADE-EF218E020D3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510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1766B611-9AD5-4CEB-A356-7548492B3627}" type="datetime1">
              <a:rPr lang="en-US"/>
              <a:pPr/>
              <a:t>4/5/2011</a:t>
            </a:fld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81100" y="698500"/>
            <a:ext cx="4646613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マスターテキストの書式設定</a:t>
            </a:r>
          </a:p>
          <a:p>
            <a:pPr lvl="1"/>
            <a:r>
              <a:rPr lang="ja-JP" altLang="en-US" smtClean="0"/>
              <a:t>第 2 レベル</a:t>
            </a:r>
          </a:p>
          <a:p>
            <a:pPr lvl="2"/>
            <a:r>
              <a:rPr lang="ja-JP" altLang="en-US" smtClean="0"/>
              <a:t>第 3 レベル</a:t>
            </a:r>
          </a:p>
          <a:p>
            <a:pPr lvl="3"/>
            <a:r>
              <a:rPr lang="ja-JP" altLang="en-US" smtClean="0"/>
              <a:t>第 4 レベル</a:t>
            </a:r>
          </a:p>
          <a:p>
            <a:pPr lvl="4"/>
            <a:r>
              <a:rPr lang="ja-JP" altLang="en-US" smtClean="0"/>
              <a:t>第 5 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Huang/BNL</a:t>
            </a: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510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E9A022B0-353B-4D1D-BB02-3C8B0E77516A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86000"/>
            <a:ext cx="6400800" cy="35814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Times New Roman" pitchFamily="18" charset="0"/>
              </a:defRPr>
            </a:lvl1pPr>
          </a:lstStyle>
          <a:p>
            <a:endParaRPr lang="ja-JP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09600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r>
              <a:rPr lang="en-US"/>
              <a:t>09/02/02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572000" y="609600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  <a:latin typeface="Arial" charset="0"/>
              </a:defRPr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514600" y="609600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7C1A3563-130F-4228-B6DD-279FC8A8CB2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38B97-43B3-44D7-BB00-F3A7E33DF15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91250" y="533400"/>
            <a:ext cx="19621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533400"/>
            <a:ext cx="57340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9B877-1C78-4DDB-B34E-F57B08F15E1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38100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343400" y="1295400"/>
            <a:ext cx="38100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343400" y="3771900"/>
            <a:ext cx="38100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31800" y="6324600"/>
            <a:ext cx="1397000" cy="361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2057400" y="6400800"/>
            <a:ext cx="1524000" cy="228600"/>
          </a:xfrm>
        </p:spPr>
        <p:txBody>
          <a:bodyPr/>
          <a:lstStyle>
            <a:lvl1pPr>
              <a:defRPr/>
            </a:lvl1pPr>
          </a:lstStyle>
          <a:p>
            <a:fld id="{CD2FDF84-7DD0-4DF9-9B33-54FA8B705C39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E95AF-DAFB-4BEB-9FC6-F7FDE53111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47D3A-8259-422C-874B-39ECE5469B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F0505-E8B3-40DF-A4BD-ADB9E2BFBD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68360-91DC-4C7E-AC69-1A57A07855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D1A81-2865-4AD1-BEE4-C693A7AED0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C4389-7773-450A-B00F-C295070208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EF693-1847-4D66-8339-D86D8BAE6D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74D7A-F75A-4F55-A74D-FFE29E800E0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9240B-AEE6-4300-B87D-8ED4C06918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034C4-3709-415A-B63E-8DE03812CC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EB5F6-02A7-4215-8964-67651FC2C5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EAB26-A2D3-4DB4-96F8-A8A614662B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DFC0D-F4DC-46B9-BB6A-227BB167D1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62903-A5DB-4599-ACE7-FF83163C0C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9E824-704B-4425-AB7D-AC56534780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4C11F-5AC6-4F0A-948B-1031FF1E79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B637B-0C13-4B9E-8871-E272EA708C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5F436-C8AC-480C-B896-B786D4B4BE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DBF18-83BD-4AEE-9D9D-3AFB65E82D9B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5A402-F1CE-4568-A3CC-CAC292C076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D8F44-C02F-4B40-9A5D-49B1805FA4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98F5C-E082-40B5-BB0A-19D0DF937B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D79D1-20DA-4943-B532-C12739AC9C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BC0C8-BA1F-4F12-96C4-8992F76A7A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AB0E9-50C0-471B-89C7-8902C67EDFD5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361A2-7D83-48C0-89C9-6A441600BA3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38480-FAC0-48F6-BB2F-FB299348D00B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191EF-AA4F-4F23-88B7-C2F771267CF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CF330-298B-48AC-8CDF-12C8D19B7250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56DC7-91FF-4AC8-84DA-98CE0545CAE4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533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ja-JP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324600"/>
            <a:ext cx="1397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>
                <a:solidFill>
                  <a:schemeClr val="bg2"/>
                </a:solidFill>
                <a:latin typeface="Arial" charset="0"/>
              </a:defRPr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400800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57400" y="6400800"/>
            <a:ext cx="152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>
                <a:solidFill>
                  <a:schemeClr val="bg2"/>
                </a:solidFill>
                <a:latin typeface="Arial" charset="0"/>
              </a:defRPr>
            </a:lvl1pPr>
          </a:lstStyle>
          <a:p>
            <a:fld id="{88CAA2DD-6C87-41FF-B78D-EBD576CF2EF7}" type="slidenum">
              <a:rPr lang="ja-JP" altLang="en-US"/>
              <a:pPr/>
              <a:t>‹#›</a:t>
            </a:fld>
            <a:endParaRPr lang="en-US" altLang="ja-JP"/>
          </a:p>
        </p:txBody>
      </p:sp>
      <p:pic>
        <p:nvPicPr>
          <p:cNvPr id="2058" name="Picture 10" descr="logo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629400" y="6200775"/>
            <a:ext cx="1676400" cy="6572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90" r:id="rId1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Monotype Sort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6600"/>
        </a:buClr>
        <a:buSzPct val="7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50000"/>
        <a:buFont typeface="Monotype Sort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65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5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965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965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7E93B226-A1B8-4ECE-99F3-7AFCF8F6345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41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41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841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841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81E2D08B-335C-4528-A6DC-F0ABB0136CE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76400"/>
            <a:ext cx="7721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RHIC Status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10000"/>
            <a:ext cx="4876800" cy="685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3399"/>
                </a:solidFill>
              </a:rPr>
              <a:t>Haixin Huang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5486400"/>
            <a:ext cx="1709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99"/>
                </a:solidFill>
              </a:rPr>
              <a:t>Time Meeting</a:t>
            </a:r>
          </a:p>
          <a:p>
            <a:r>
              <a:rPr lang="en-US" dirty="0" smtClean="0">
                <a:solidFill>
                  <a:srgbClr val="003399"/>
                </a:solidFill>
              </a:rPr>
              <a:t>04/05/2011</a:t>
            </a:r>
            <a:endParaRPr lang="en-US" dirty="0">
              <a:solidFill>
                <a:srgbClr val="00339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Content Placeholder 19" descr="Tue_Apr__5_11_22_26_201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17860" r="-17860"/>
          <a:stretch>
            <a:fillRect/>
          </a:stretch>
        </p:blipFill>
        <p:spPr>
          <a:xfrm>
            <a:off x="-838201" y="533400"/>
            <a:ext cx="11430001" cy="63246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5334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Last One Week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2</a:t>
            </a:fld>
            <a:endParaRPr lang="en-US" altLang="ja-JP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5346188" y="2502412"/>
            <a:ext cx="38193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Blue abort kicker smoke detector fault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1514558" y="3604012"/>
            <a:ext cx="17290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Maintenance Day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5769977" y="3069223"/>
            <a:ext cx="464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Yellow abort kicker </a:t>
            </a:r>
            <a:r>
              <a:rPr lang="en-US" sz="1600" dirty="0" err="1" smtClean="0"/>
              <a:t>prefire</a:t>
            </a:r>
            <a:r>
              <a:rPr lang="en-US" sz="1600" dirty="0" smtClean="0"/>
              <a:t>, Ground fault in P/S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3958333" y="3280669"/>
            <a:ext cx="40042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Linac</a:t>
            </a:r>
            <a:r>
              <a:rPr lang="en-US" sz="1600" dirty="0" smtClean="0"/>
              <a:t> </a:t>
            </a:r>
            <a:r>
              <a:rPr lang="en-US" sz="1600" dirty="0" err="1" smtClean="0"/>
              <a:t>p/s</a:t>
            </a:r>
            <a:r>
              <a:rPr lang="en-US" sz="1600" dirty="0" smtClean="0"/>
              <a:t> problem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3</a:t>
            </a:fld>
            <a:endParaRPr lang="en-US" altLang="ja-JP" dirty="0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10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400" b="1" dirty="0" smtClean="0">
                <a:solidFill>
                  <a:srgbClr val="FF0000"/>
                </a:solidFill>
              </a:rPr>
              <a:t>Polarization of Last Week</a:t>
            </a:r>
            <a:endParaRPr lang="en-GB" sz="3600" b="1" dirty="0">
              <a:solidFill>
                <a:srgbClr val="FF0000"/>
              </a:solidFill>
            </a:endParaRPr>
          </a:p>
        </p:txBody>
      </p:sp>
      <p:pic>
        <p:nvPicPr>
          <p:cNvPr id="8" name="Content Placeholder 7" descr="Tue_Apr__5_11_26_19_2011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-8839" r="-8839"/>
          <a:stretch>
            <a:fillRect/>
          </a:stretch>
        </p:blipFill>
        <p:spPr>
          <a:xfrm>
            <a:off x="-381001" y="762000"/>
            <a:ext cx="9622971" cy="5943600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ramp_a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12554" r="-12554"/>
          <a:stretch>
            <a:fillRect/>
          </a:stretch>
        </p:blipFill>
        <p:spPr>
          <a:xfrm>
            <a:off x="-685801" y="228600"/>
            <a:ext cx="10239829" cy="63246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5334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Ramp Measurements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4</a:t>
            </a:fld>
            <a:endParaRPr lang="en-US" altLang="ja-JP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2590800"/>
            <a:ext cx="7620000" cy="1323439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110s: 100GeV; 270s: 250GeV; 320s: done beta squeeze</a:t>
            </a:r>
          </a:p>
          <a:p>
            <a:r>
              <a:rPr lang="en-US" dirty="0" smtClean="0"/>
              <a:t>Seen flat asymmetry over the range. But if assuming analyzing power dependence on energy, polarization drop shown around 200sec.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991600" cy="6629400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339725" indent="-339725" defTabSz="457200">
              <a:lnSpc>
                <a:spcPct val="80000"/>
              </a:lnSpc>
              <a:buSzPct val="9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80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>
              <a:buClr>
                <a:srgbClr val="FF0000"/>
              </a:buClr>
              <a:buSzPct val="150000"/>
              <a:buFont typeface="Arial"/>
              <a:buChar char="•"/>
            </a:pPr>
            <a:r>
              <a:rPr lang="en-US" sz="2600" dirty="0" smtClean="0">
                <a:solidFill>
                  <a:srgbClr val="000066"/>
                </a:solidFill>
                <a:latin typeface="+mj-lt"/>
              </a:rPr>
              <a:t>Running relatively smooth last week, no major down time</a:t>
            </a:r>
          </a:p>
          <a:p>
            <a:pPr>
              <a:buClr>
                <a:srgbClr val="FF0000"/>
              </a:buClr>
              <a:buSzPct val="150000"/>
              <a:buFont typeface="Arial"/>
              <a:buChar char="•"/>
            </a:pPr>
            <a:r>
              <a:rPr lang="en-US" sz="2600" dirty="0" smtClean="0">
                <a:solidFill>
                  <a:srgbClr val="000066"/>
                </a:solidFill>
                <a:latin typeface="+mj-lt"/>
              </a:rPr>
              <a:t>Peak luminosity reached new record of 150* 10^30 cm^-2 s^-1.</a:t>
            </a:r>
          </a:p>
          <a:p>
            <a:pPr>
              <a:buClr>
                <a:srgbClr val="FF0000"/>
              </a:buClr>
              <a:buSzPct val="150000"/>
              <a:buFont typeface="Arial"/>
              <a:buChar char="•"/>
            </a:pPr>
            <a:r>
              <a:rPr lang="en-US" sz="2600" dirty="0" smtClean="0">
                <a:solidFill>
                  <a:srgbClr val="000066"/>
                </a:solidFill>
                <a:latin typeface="+mj-lt"/>
              </a:rPr>
              <a:t>Bunch intensity is typically  1.8*10^11 and as high as 1.9*10^11. We have seen no  indication of limit from 9MHz cavity.</a:t>
            </a:r>
          </a:p>
          <a:p>
            <a:pPr>
              <a:buClr>
                <a:srgbClr val="FF0000"/>
              </a:buClr>
              <a:buSzPct val="150000"/>
              <a:buFont typeface="Arial"/>
              <a:buChar char="•"/>
            </a:pPr>
            <a:r>
              <a:rPr lang="en-US" sz="2600" dirty="0" smtClean="0">
                <a:solidFill>
                  <a:srgbClr val="000066"/>
                </a:solidFill>
                <a:latin typeface="+mj-lt"/>
              </a:rPr>
              <a:t>Collimator on the ramp has been put into use since last Friday.</a:t>
            </a:r>
          </a:p>
          <a:p>
            <a:pPr>
              <a:buClr>
                <a:srgbClr val="FF0000"/>
              </a:buClr>
              <a:buSzPct val="150000"/>
              <a:buFont typeface="Arial"/>
              <a:buChar char="•"/>
            </a:pPr>
            <a:r>
              <a:rPr lang="en-US" sz="2600" dirty="0" smtClean="0">
                <a:solidFill>
                  <a:srgbClr val="000066"/>
                </a:solidFill>
                <a:latin typeface="+mj-lt"/>
              </a:rPr>
              <a:t>We will keep Booster scraping in while maintain intensity at 1.7-1.8*10^11 level. Using other means (source temperature, AGS setup, </a:t>
            </a:r>
            <a:r>
              <a:rPr lang="en-US" sz="2600" dirty="0" err="1" smtClean="0">
                <a:solidFill>
                  <a:srgbClr val="000066"/>
                </a:solidFill>
                <a:latin typeface="+mj-lt"/>
              </a:rPr>
              <a:t>AtR</a:t>
            </a:r>
            <a:r>
              <a:rPr lang="en-US" sz="2600" dirty="0" smtClean="0">
                <a:solidFill>
                  <a:srgbClr val="000066"/>
                </a:solidFill>
                <a:latin typeface="+mj-lt"/>
              </a:rPr>
              <a:t> tuning) to maintain the intensity.</a:t>
            </a:r>
          </a:p>
          <a:p>
            <a:pPr>
              <a:buClr>
                <a:srgbClr val="FF0000"/>
              </a:buClr>
              <a:buSzPct val="150000"/>
              <a:buFont typeface="Arial"/>
              <a:buChar char="•"/>
            </a:pPr>
            <a:r>
              <a:rPr lang="en-US" sz="2600" dirty="0" smtClean="0">
                <a:solidFill>
                  <a:srgbClr val="000066"/>
                </a:solidFill>
                <a:latin typeface="+mj-lt"/>
              </a:rPr>
              <a:t>Down ramp development tomorrow for 16 hours, with contingency of additional 8 hours on Friday.</a:t>
            </a:r>
          </a:p>
          <a:p>
            <a:pPr lvl="1">
              <a:buSzPct val="50000"/>
              <a:buNone/>
            </a:pPr>
            <a:endParaRPr lang="en-US" sz="26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  <a:buNone/>
            </a:pPr>
            <a:endParaRPr lang="en-US" sz="20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</a:pPr>
            <a:endParaRPr lang="en-US" sz="20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  <a:buNone/>
            </a:pPr>
            <a:endParaRPr lang="en-US" sz="1800" dirty="0" smtClean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5</a:t>
            </a:fld>
            <a:endParaRPr lang="en-US" altLang="ja-JP" dirty="0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10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400" b="1" dirty="0" smtClean="0">
                <a:solidFill>
                  <a:srgbClr val="FF0000"/>
                </a:solidFill>
              </a:rPr>
              <a:t>Status and Plan as of 4/5/2011</a:t>
            </a:r>
            <a:endParaRPr lang="en-GB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Times New Roman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292807372</TotalTime>
  <Words>198</Words>
  <Application>Microsoft Office PowerPoint</Application>
  <PresentationFormat>On-screen Show (4:3)</PresentationFormat>
  <Paragraphs>31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Contemporary Portrait</vt:lpstr>
      <vt:lpstr>1_Custom Design</vt:lpstr>
      <vt:lpstr>Custom Design</vt:lpstr>
      <vt:lpstr>RHIC Status </vt:lpstr>
      <vt:lpstr>Last One Week</vt:lpstr>
      <vt:lpstr>Polarization of Last Week</vt:lpstr>
      <vt:lpstr>Ramp Measurements</vt:lpstr>
      <vt:lpstr>Status and Plan as of 4/5/2011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AGS Intensity Scan</dc:title>
  <dc:creator>Haixin Huang</dc:creator>
  <cp:lastModifiedBy>C-AD</cp:lastModifiedBy>
  <cp:revision>555</cp:revision>
  <cp:lastPrinted>2000-11-14T18:14:29Z</cp:lastPrinted>
  <dcterms:created xsi:type="dcterms:W3CDTF">2011-04-05T15:28:44Z</dcterms:created>
  <dcterms:modified xsi:type="dcterms:W3CDTF">2011-04-05T17:09:09Z</dcterms:modified>
</cp:coreProperties>
</file>