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3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MARCH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8371985341454958"/>
          <c:y val="5.5877611018914717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434E-2"/>
          <c:y val="0.15915129669840089"/>
          <c:w val="0.8060719730988547"/>
          <c:h val="0.77851509301634292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NORMAL!$BG$703:$BK$703</c:f>
              <c:strCache>
                <c:ptCount val="5"/>
                <c:pt idx="0">
                  <c:v>FY11-week 22:</c:v>
                </c:pt>
                <c:pt idx="1">
                  <c:v>FY11-week 23:</c:v>
                </c:pt>
                <c:pt idx="2">
                  <c:v>FY11-week 24:</c:v>
                </c:pt>
                <c:pt idx="3">
                  <c:v>FY11-week 25:</c:v>
                </c:pt>
                <c:pt idx="4">
                  <c:v>FY11-week 26: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60.87</c:v>
                </c:pt>
                <c:pt idx="1">
                  <c:v>42.47</c:v>
                </c:pt>
                <c:pt idx="2">
                  <c:v>0</c:v>
                </c:pt>
                <c:pt idx="3">
                  <c:v>31.232000000000003</c:v>
                </c:pt>
                <c:pt idx="4">
                  <c:v>78.75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NORMAL!$BG$705:$BK$705</c:f>
              <c:numCache>
                <c:formatCode>0</c:formatCode>
                <c:ptCount val="5"/>
                <c:pt idx="0">
                  <c:v>12.05</c:v>
                </c:pt>
                <c:pt idx="1">
                  <c:v>4.87</c:v>
                </c:pt>
                <c:pt idx="2">
                  <c:v>0</c:v>
                </c:pt>
                <c:pt idx="3">
                  <c:v>0</c:v>
                </c:pt>
                <c:pt idx="4">
                  <c:v>3.07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NORMAL!$BG$712:$BK$712</c:f>
              <c:numCache>
                <c:formatCode>0</c:formatCode>
                <c:ptCount val="5"/>
                <c:pt idx="0">
                  <c:v>15.3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9.23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NORMAL!$BG$707:$BK$707</c:f>
              <c:numCache>
                <c:formatCode>0</c:formatCode>
                <c:ptCount val="5"/>
                <c:pt idx="0">
                  <c:v>1.25</c:v>
                </c:pt>
                <c:pt idx="1">
                  <c:v>3.5</c:v>
                </c:pt>
                <c:pt idx="2">
                  <c:v>0</c:v>
                </c:pt>
                <c:pt idx="3">
                  <c:v>3.18</c:v>
                </c:pt>
                <c:pt idx="4">
                  <c:v>3.4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NORMAL!$BG$706:$BK$706</c:f>
              <c:numCache>
                <c:formatCode>0</c:formatCode>
                <c:ptCount val="5"/>
                <c:pt idx="0">
                  <c:v>35.800000000000004</c:v>
                </c:pt>
                <c:pt idx="1">
                  <c:v>29.43</c:v>
                </c:pt>
                <c:pt idx="2">
                  <c:v>11.15</c:v>
                </c:pt>
                <c:pt idx="3">
                  <c:v>29.919999999999987</c:v>
                </c:pt>
                <c:pt idx="4">
                  <c:v>38.100000000000009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NORMAL!$BG$708:$BK$708</c:f>
              <c:numCache>
                <c:formatCode>0</c:formatCode>
                <c:ptCount val="5"/>
                <c:pt idx="0">
                  <c:v>9.07</c:v>
                </c:pt>
                <c:pt idx="1">
                  <c:v>36.730000000000011</c:v>
                </c:pt>
                <c:pt idx="2">
                  <c:v>155</c:v>
                </c:pt>
                <c:pt idx="3">
                  <c:v>55.75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NORMAL!$BG$711:$BK$711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NORMAL!$BG$709:$BK$709</c:f>
              <c:numCache>
                <c:formatCode>0</c:formatCode>
                <c:ptCount val="5"/>
                <c:pt idx="0">
                  <c:v>33.660000000000011</c:v>
                </c:pt>
                <c:pt idx="1">
                  <c:v>51</c:v>
                </c:pt>
                <c:pt idx="2">
                  <c:v>0.85000000000000064</c:v>
                </c:pt>
                <c:pt idx="3">
                  <c:v>47.920000000000009</c:v>
                </c:pt>
                <c:pt idx="4">
                  <c:v>35.449999999999996</c:v>
                </c:pt>
              </c:numCache>
            </c:numRef>
          </c:val>
        </c:ser>
        <c:overlap val="100"/>
        <c:axId val="66548864"/>
        <c:axId val="66550400"/>
      </c:barChart>
      <c:catAx>
        <c:axId val="6654886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550400"/>
        <c:crosses val="autoZero"/>
        <c:lblAlgn val="ctr"/>
        <c:lblOffset val="100"/>
        <c:tickLblSkip val="1"/>
        <c:tickMarkSkip val="1"/>
      </c:catAx>
      <c:valAx>
        <c:axId val="66550400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100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203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54886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APRIL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4853135770169324"/>
          <c:y val="9.596413180447945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3658579187769263E-2"/>
          <c:y val="0.15915129669840078"/>
          <c:w val="0.80325110440530478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FY11-week 27:</c:v>
                </c:pt>
                <c:pt idx="1">
                  <c:v>FY11-week 28:</c:v>
                </c:pt>
                <c:pt idx="2">
                  <c:v>FY11-week 29:</c:v>
                </c:pt>
                <c:pt idx="3">
                  <c:v>FY11-week 30: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84.2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NORMAL!$G$705:$J$705</c:f>
              <c:numCache>
                <c:formatCode>0</c:formatCode>
                <c:ptCount val="4"/>
                <c:pt idx="0">
                  <c:v>2.42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NORMAL!$G$707:$J$707</c:f>
              <c:numCache>
                <c:formatCode>0</c:formatCode>
                <c:ptCount val="4"/>
                <c:pt idx="0">
                  <c:v>0.53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NORMAL!$G$706:$J$706</c:f>
              <c:numCache>
                <c:formatCode>0</c:formatCode>
                <c:ptCount val="4"/>
                <c:pt idx="0">
                  <c:v>39.550000000000004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NORMAL!$G$708:$J$708</c:f>
              <c:numCache>
                <c:formatCode>0</c:formatCode>
                <c:ptCount val="4"/>
                <c:pt idx="0">
                  <c:v>8.7800000000000011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NORMAL!$G$709:$J$709</c:f>
              <c:numCache>
                <c:formatCode>0</c:formatCode>
                <c:ptCount val="4"/>
                <c:pt idx="0">
                  <c:v>32.520000000000003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66615936"/>
        <c:axId val="66642304"/>
      </c:barChart>
      <c:catAx>
        <c:axId val="66615936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42304"/>
        <c:crosses val="autoZero"/>
        <c:lblAlgn val="ctr"/>
        <c:lblOffset val="100"/>
        <c:tickLblSkip val="1"/>
        <c:tickMarkSkip val="1"/>
      </c:catAx>
      <c:valAx>
        <c:axId val="66642304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100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5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15936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00" b="1" i="0" u="none" strike="noStrike" baseline="0" dirty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400" b="1" i="0" u="none" strike="noStrike" baseline="0" dirty="0">
                <a:solidFill>
                  <a:srgbClr val="FF0000"/>
                </a:solidFill>
                <a:latin typeface="Arial"/>
                <a:cs typeface="Arial"/>
              </a:rPr>
              <a:t>BY SYSTEM --APRIL 2011</a:t>
            </a:r>
          </a:p>
        </c:rich>
      </c:tx>
      <c:layout>
        <c:manualLayout>
          <c:xMode val="edge"/>
          <c:yMode val="edge"/>
          <c:x val="0.19577134844287661"/>
          <c:y val="2.5641025641025661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275437882420991"/>
          <c:y val="8.7373319609300323E-2"/>
          <c:w val="0.77647437121312168"/>
          <c:h val="0.7784636339041664"/>
        </c:manualLayout>
      </c:layout>
      <c:bar3DChart>
        <c:barDir val="col"/>
        <c:grouping val="standard"/>
        <c:ser>
          <c:idx val="0"/>
          <c:order val="0"/>
          <c:tx>
            <c:strRef>
              <c:f>NORMAL!$B$848</c:f>
              <c:strCache>
                <c:ptCount val="1"/>
                <c:pt idx="0">
                  <c:v>LINAC_VACUUM</c:v>
                </c:pt>
              </c:strCache>
            </c:strRef>
          </c:tx>
          <c:spPr>
            <a:solidFill>
              <a:srgbClr val="FFFFCC"/>
            </a:solidFill>
          </c:spPr>
          <c:cat>
            <c:strRef>
              <c:f>NORMAL!$B$843</c:f>
              <c:strCache>
                <c:ptCount val="1"/>
                <c:pt idx="0">
                  <c:v>03/29/11/2 to 04/05/11/1</c:v>
                </c:pt>
              </c:strCache>
            </c:strRef>
          </c:cat>
          <c:val>
            <c:numRef>
              <c:f>NORMAL!$B$849</c:f>
              <c:numCache>
                <c:formatCode>0.0%</c:formatCode>
                <c:ptCount val="1"/>
                <c:pt idx="0">
                  <c:v>9.2325084788343163E-3</c:v>
                </c:pt>
              </c:numCache>
            </c:numRef>
          </c:val>
        </c:ser>
        <c:ser>
          <c:idx val="1"/>
          <c:order val="1"/>
          <c:tx>
            <c:strRef>
              <c:f>NORMAL!$B$862</c:f>
              <c:strCache>
                <c:ptCount val="1"/>
                <c:pt idx="0">
                  <c:v>PS_AGS</c:v>
                </c:pt>
              </c:strCache>
            </c:strRef>
          </c:tx>
          <c:cat>
            <c:strRef>
              <c:f>NORMAL!$B$843</c:f>
              <c:strCache>
                <c:ptCount val="1"/>
                <c:pt idx="0">
                  <c:v>03/29/11/2 to 04/05/11/1</c:v>
                </c:pt>
              </c:strCache>
            </c:strRef>
          </c:cat>
          <c:val>
            <c:numRef>
              <c:f>NORMAL!$B$863</c:f>
              <c:numCache>
                <c:formatCode>0.0%</c:formatCode>
                <c:ptCount val="1"/>
                <c:pt idx="0">
                  <c:v>1.7774148976259264E-2</c:v>
                </c:pt>
              </c:numCache>
            </c:numRef>
          </c:val>
        </c:ser>
        <c:ser>
          <c:idx val="2"/>
          <c:order val="2"/>
          <c:tx>
            <c:strRef>
              <c:f>NORMAL!$B$870</c:f>
              <c:strCache>
                <c:ptCount val="1"/>
                <c:pt idx="0">
                  <c:v>RadMonPermitPull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NORMAL!$B$843</c:f>
              <c:strCache>
                <c:ptCount val="1"/>
                <c:pt idx="0">
                  <c:v>03/29/11/2 to 04/05/11/1</c:v>
                </c:pt>
              </c:strCache>
            </c:strRef>
          </c:cat>
          <c:val>
            <c:numRef>
              <c:f>NORMAL!$B$871</c:f>
              <c:numCache>
                <c:formatCode>0.0%</c:formatCode>
                <c:ptCount val="1"/>
                <c:pt idx="0">
                  <c:v>1.65808315538249E-2</c:v>
                </c:pt>
              </c:numCache>
            </c:numRef>
          </c:val>
        </c:ser>
        <c:ser>
          <c:idx val="3"/>
          <c:order val="3"/>
          <c:tx>
            <c:strRef>
              <c:f>NORMAL!$B$872</c:f>
              <c:strCache>
                <c:ptCount val="1"/>
                <c:pt idx="0">
                  <c:v>CntrlsSftwr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NORMAL!$B$843</c:f>
              <c:strCache>
                <c:ptCount val="1"/>
                <c:pt idx="0">
                  <c:v>03/29/11/2 to 04/05/11/1</c:v>
                </c:pt>
              </c:strCache>
            </c:strRef>
          </c:cat>
          <c:val>
            <c:numRef>
              <c:f>NORMAL!$B$873</c:f>
              <c:numCache>
                <c:formatCode>0.0%</c:formatCode>
                <c:ptCount val="1"/>
                <c:pt idx="0">
                  <c:v>1.1807561864087431E-2</c:v>
                </c:pt>
              </c:numCache>
            </c:numRef>
          </c:val>
        </c:ser>
        <c:ser>
          <c:idx val="8"/>
          <c:order val="4"/>
          <c:tx>
            <c:strRef>
              <c:f>NORMAL!$B$868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NORMAL!$B$843</c:f>
              <c:strCache>
                <c:ptCount val="1"/>
                <c:pt idx="0">
                  <c:v>03/29/11/2 to 04/05/11/1</c:v>
                </c:pt>
              </c:strCache>
            </c:strRef>
          </c:cat>
          <c:val>
            <c:numRef>
              <c:f>NORMAL!$B$869</c:f>
              <c:numCache>
                <c:formatCode>0.0%</c:formatCode>
                <c:ptCount val="1"/>
                <c:pt idx="0">
                  <c:v>7.8507725160155764E-3</c:v>
                </c:pt>
              </c:numCache>
            </c:numRef>
          </c:val>
        </c:ser>
        <c:ser>
          <c:idx val="4"/>
          <c:order val="5"/>
          <c:tx>
            <c:strRef>
              <c:f>NORMAL!$B$878</c:f>
              <c:strCache>
                <c:ptCount val="1"/>
                <c:pt idx="0">
                  <c:v>QLI</c:v>
                </c:pt>
              </c:strCache>
            </c:strRef>
          </c:tx>
          <c:cat>
            <c:strRef>
              <c:f>NORMAL!$B$843</c:f>
              <c:strCache>
                <c:ptCount val="1"/>
                <c:pt idx="0">
                  <c:v>03/29/11/2 to 04/05/11/1</c:v>
                </c:pt>
              </c:strCache>
            </c:strRef>
          </c:cat>
          <c:val>
            <c:numRef>
              <c:f>NORMAL!$B$879</c:f>
              <c:numCache>
                <c:formatCode>0.0%</c:formatCode>
                <c:ptCount val="1"/>
                <c:pt idx="0">
                  <c:v>6.4690365531968365E-3</c:v>
                </c:pt>
              </c:numCache>
            </c:numRef>
          </c:val>
        </c:ser>
        <c:ser>
          <c:idx val="5"/>
          <c:order val="6"/>
          <c:tx>
            <c:strRef>
              <c:f>NORMAL!$B$880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NORMAL!$B$843</c:f>
              <c:strCache>
                <c:ptCount val="1"/>
                <c:pt idx="0">
                  <c:v>03/29/11/2 to 04/05/11/1</c:v>
                </c:pt>
              </c:strCache>
            </c:strRef>
          </c:cat>
          <c:val>
            <c:numRef>
              <c:f>NORMAL!$B$881</c:f>
              <c:numCache>
                <c:formatCode>0.0%</c:formatCode>
                <c:ptCount val="1"/>
                <c:pt idx="0">
                  <c:v>6.4690365531968365E-3</c:v>
                </c:pt>
              </c:numCache>
            </c:numRef>
          </c:val>
        </c:ser>
        <c:ser>
          <c:idx val="6"/>
          <c:order val="7"/>
          <c:tx>
            <c:strRef>
              <c:f>NORMAL!$B$882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NORMAL!$B$843</c:f>
              <c:strCache>
                <c:ptCount val="1"/>
                <c:pt idx="0">
                  <c:v>03/29/11/2 to 04/05/11/1</c:v>
                </c:pt>
              </c:strCache>
            </c:strRef>
          </c:cat>
          <c:val>
            <c:numRef>
              <c:f>NORMAL!$B$883</c:f>
              <c:numCache>
                <c:formatCode>0.0%</c:formatCode>
                <c:ptCount val="1"/>
                <c:pt idx="0">
                  <c:v>0.10878030398191185</c:v>
                </c:pt>
              </c:numCache>
            </c:numRef>
          </c:val>
        </c:ser>
        <c:ser>
          <c:idx val="9"/>
          <c:order val="8"/>
          <c:tx>
            <c:strRef>
              <c:f>NORMAL!$B$884</c:f>
              <c:strCache>
                <c:ptCount val="1"/>
                <c:pt idx="0">
                  <c:v>PPS_RHIC</c:v>
                </c:pt>
              </c:strCache>
            </c:strRef>
          </c:tx>
          <c:cat>
            <c:strRef>
              <c:f>NORMAL!$B$843</c:f>
              <c:strCache>
                <c:ptCount val="1"/>
                <c:pt idx="0">
                  <c:v>03/29/11/2 to 04/05/11/1</c:v>
                </c:pt>
              </c:strCache>
            </c:strRef>
          </c:cat>
          <c:val>
            <c:numRef>
              <c:f>NORMAL!$B$885</c:f>
              <c:numCache>
                <c:formatCode>0.0%</c:formatCode>
                <c:ptCount val="1"/>
                <c:pt idx="0">
                  <c:v>1.984675292048738E-2</c:v>
                </c:pt>
              </c:numCache>
            </c:numRef>
          </c:val>
        </c:ser>
        <c:ser>
          <c:idx val="7"/>
          <c:order val="9"/>
          <c:tx>
            <c:strRef>
              <c:f>NORMAL!$B$888</c:f>
              <c:strCache>
                <c:ptCount val="1"/>
                <c:pt idx="0">
                  <c:v>sum&lt; 1 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NORMAL!$B$843</c:f>
              <c:strCache>
                <c:ptCount val="1"/>
                <c:pt idx="0">
                  <c:v>03/29/11/2 to 04/05/11/1</c:v>
                </c:pt>
              </c:strCache>
            </c:strRef>
          </c:cat>
          <c:val>
            <c:numRef>
              <c:f>NORMAL!$B$889</c:f>
              <c:numCache>
                <c:formatCode>0.0%</c:formatCode>
                <c:ptCount val="1"/>
                <c:pt idx="0">
                  <c:v>3.5799522673031028E-3</c:v>
                </c:pt>
              </c:numCache>
            </c:numRef>
          </c:val>
        </c:ser>
        <c:shape val="box"/>
        <c:axId val="66977792"/>
        <c:axId val="66979328"/>
        <c:axId val="66708800"/>
      </c:bar3DChart>
      <c:catAx>
        <c:axId val="6697779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60000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79328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66979328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77792"/>
        <c:crosses val="max"/>
        <c:crossBetween val="between"/>
      </c:valAx>
      <c:serAx>
        <c:axId val="6670880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22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79328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2800"/>
              <a:t>Q2-11  Failure Hours by Group/System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21644849081364839"/>
          <c:y val="0.10041850399803207"/>
          <c:w val="0.73794466316710461"/>
          <c:h val="0.78757520962018246"/>
        </c:manualLayout>
      </c:layout>
      <c:barChart>
        <c:barDir val="bar"/>
        <c:grouping val="clustered"/>
        <c:ser>
          <c:idx val="0"/>
          <c:order val="0"/>
          <c:tx>
            <c:strRef>
              <c:f>'Quarterly data'!$K$122</c:f>
              <c:strCache>
                <c:ptCount val="1"/>
                <c:pt idx="0">
                  <c:v>failure hours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'Quarterly data'!$J$123:$J$132</c:f>
              <c:strCache>
                <c:ptCount val="10"/>
                <c:pt idx="0">
                  <c:v>ACG_RHIC</c:v>
                </c:pt>
                <c:pt idx="1">
                  <c:v>PS_AGS</c:v>
                </c:pt>
                <c:pt idx="2">
                  <c:v>QLI</c:v>
                </c:pt>
                <c:pt idx="3">
                  <c:v>CryoRHIC</c:v>
                </c:pt>
                <c:pt idx="4">
                  <c:v>HumanError</c:v>
                </c:pt>
                <c:pt idx="5">
                  <c:v>PPS_RHIC</c:v>
                </c:pt>
                <c:pt idx="6">
                  <c:v>RadMonIntlk</c:v>
                </c:pt>
                <c:pt idx="7">
                  <c:v>RfRHIC_Y</c:v>
                </c:pt>
                <c:pt idx="8">
                  <c:v>LinacRf</c:v>
                </c:pt>
                <c:pt idx="9">
                  <c:v>PS_RHIC</c:v>
                </c:pt>
              </c:strCache>
            </c:strRef>
          </c:cat>
          <c:val>
            <c:numRef>
              <c:f>'Quarterly data'!$K$123:$K$132</c:f>
              <c:numCache>
                <c:formatCode>0.00_)</c:formatCode>
                <c:ptCount val="10"/>
                <c:pt idx="0">
                  <c:v>10.15</c:v>
                </c:pt>
                <c:pt idx="1">
                  <c:v>16.610000000000007</c:v>
                </c:pt>
                <c:pt idx="2">
                  <c:v>18.019999999999996</c:v>
                </c:pt>
                <c:pt idx="3">
                  <c:v>18.110000000000007</c:v>
                </c:pt>
                <c:pt idx="4">
                  <c:v>21.55</c:v>
                </c:pt>
                <c:pt idx="5">
                  <c:v>24.909999999999989</c:v>
                </c:pt>
                <c:pt idx="6">
                  <c:v>32.07</c:v>
                </c:pt>
                <c:pt idx="7">
                  <c:v>36.33</c:v>
                </c:pt>
                <c:pt idx="8">
                  <c:v>39.980000000000004</c:v>
                </c:pt>
                <c:pt idx="9">
                  <c:v>68.52000000000001</c:v>
                </c:pt>
              </c:numCache>
            </c:numRef>
          </c:val>
        </c:ser>
        <c:axId val="67029248"/>
        <c:axId val="67018752"/>
      </c:barChart>
      <c:catAx>
        <c:axId val="67029248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7018752"/>
        <c:crosses val="autoZero"/>
        <c:auto val="1"/>
        <c:lblAlgn val="ctr"/>
        <c:lblOffset val="100"/>
      </c:catAx>
      <c:valAx>
        <c:axId val="67018752"/>
        <c:scaling>
          <c:orientation val="minMax"/>
          <c:max val="70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b="1" dirty="0" smtClean="0"/>
                  <a:t>Hours</a:t>
                </a:r>
              </a:p>
            </c:rich>
          </c:tx>
          <c:layout/>
        </c:title>
        <c:numFmt formatCode="0" sourceLinked="0"/>
        <c:tickLblPos val="nextTo"/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7029248"/>
        <c:crosses val="autoZero"/>
        <c:crossBetween val="between"/>
        <c:majorUnit val="10"/>
      </c:valAx>
      <c:spPr>
        <a:solidFill>
          <a:schemeClr val="bg1"/>
        </a:solidFill>
      </c:spPr>
    </c:plotArea>
    <c:plotVisOnly val="1"/>
    <c:dispBlanksAs val="gap"/>
  </c:chart>
  <c:spPr>
    <a:solidFill>
      <a:sysClr val="window" lastClr="FFFFFF">
        <a:lumMod val="75000"/>
      </a:sys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0.02264</cdr:x>
      <cdr:y>0.05991</cdr:y>
    </cdr:from>
    <cdr:to>
      <cdr:x>0.27493</cdr:x>
      <cdr:y>0.71332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6298" y="409589"/>
          <a:ext cx="2298892" cy="4467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rgbClr val="7030A0"/>
              </a:solidFill>
            </a:rPr>
            <a:t>LINAC VACUUM</a:t>
          </a:r>
        </a:p>
        <a:p xmlns:a="http://schemas.openxmlformats.org/drawingml/2006/main">
          <a:r>
            <a:rPr lang="en-US" sz="1200" b="1" dirty="0"/>
            <a:t>pump in Mod 1</a:t>
          </a:r>
        </a:p>
        <a:p xmlns:a="http://schemas.openxmlformats.org/drawingml/2006/main">
          <a:r>
            <a:rPr lang="en-US" sz="1200" b="1" dirty="0">
              <a:solidFill>
                <a:srgbClr val="7030A0"/>
              </a:solidFill>
            </a:rPr>
            <a:t>PS_AGS</a:t>
          </a:r>
        </a:p>
        <a:p xmlns:a="http://schemas.openxmlformats.org/drawingml/2006/main">
          <a:r>
            <a:rPr lang="en-US" sz="1200" b="1" dirty="0"/>
            <a:t>battery for UPS</a:t>
          </a:r>
          <a:r>
            <a:rPr lang="en-US" sz="1200" b="1" baseline="0" dirty="0"/>
            <a:t> in alcove 7a</a:t>
          </a:r>
        </a:p>
        <a:p xmlns:a="http://schemas.openxmlformats.org/drawingml/2006/main">
          <a:r>
            <a:rPr lang="en-US" sz="1200" b="1" baseline="0" dirty="0" err="1">
              <a:solidFill>
                <a:srgbClr val="7030A0"/>
              </a:solidFill>
            </a:rPr>
            <a:t>RADMON_pulls</a:t>
          </a:r>
          <a:r>
            <a:rPr lang="en-US" sz="1200" b="1" baseline="0" dirty="0">
              <a:solidFill>
                <a:srgbClr val="7030A0"/>
              </a:solidFill>
            </a:rPr>
            <a:t> Permit link</a:t>
          </a:r>
        </a:p>
        <a:p xmlns:a="http://schemas.openxmlformats.org/drawingml/2006/main">
          <a:r>
            <a:rPr lang="en-US" sz="1200" b="1" baseline="0" dirty="0"/>
            <a:t>7X</a:t>
          </a:r>
        </a:p>
        <a:p xmlns:a="http://schemas.openxmlformats.org/drawingml/2006/main">
          <a:r>
            <a:rPr lang="en-US" sz="1200" b="1" baseline="0" dirty="0" err="1">
              <a:solidFill>
                <a:srgbClr val="7030A0"/>
              </a:solidFill>
            </a:rPr>
            <a:t>ControlsSftwr</a:t>
          </a:r>
          <a:endParaRPr lang="en-US" sz="12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 err="1"/>
            <a:t>OptiCalc</a:t>
          </a:r>
          <a:r>
            <a:rPr lang="en-US" sz="1200" b="1" baseline="0" dirty="0"/>
            <a:t> Manager crashed</a:t>
          </a:r>
        </a:p>
        <a:p xmlns:a="http://schemas.openxmlformats.org/drawingml/2006/main">
          <a:r>
            <a:rPr lang="en-US" sz="1200" b="1" baseline="0" dirty="0"/>
            <a:t>Sequence (required TAPE restart)</a:t>
          </a:r>
        </a:p>
        <a:p xmlns:a="http://schemas.openxmlformats.org/drawingml/2006/main">
          <a:r>
            <a:rPr lang="en-US" sz="1200" b="1" baseline="0" dirty="0" err="1">
              <a:solidFill>
                <a:srgbClr val="7030A0"/>
              </a:solidFill>
            </a:rPr>
            <a:t>HumanError</a:t>
          </a:r>
          <a:endParaRPr lang="en-US" sz="12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/>
            <a:t>wrong </a:t>
          </a:r>
          <a:r>
            <a:rPr lang="en-US" sz="1200" b="1" baseline="0" dirty="0" err="1"/>
            <a:t>setpoint</a:t>
          </a:r>
          <a:r>
            <a:rPr lang="en-US" sz="1200" b="1" baseline="0" dirty="0"/>
            <a:t> </a:t>
          </a:r>
          <a:r>
            <a:rPr lang="en-US" sz="1200" b="1" baseline="0" dirty="0" err="1"/>
            <a:t>InjKicker</a:t>
          </a:r>
          <a:r>
            <a:rPr lang="en-US" sz="1200" b="1" baseline="0" dirty="0"/>
            <a:t> Timing</a:t>
          </a:r>
        </a:p>
        <a:p xmlns:a="http://schemas.openxmlformats.org/drawingml/2006/main">
          <a:r>
            <a:rPr lang="en-US" sz="1200" b="1" baseline="0" dirty="0"/>
            <a:t>ran "</a:t>
          </a:r>
          <a:r>
            <a:rPr lang="en-US" sz="1200" b="1" baseline="0" dirty="0" err="1"/>
            <a:t>unprep</a:t>
          </a:r>
          <a:r>
            <a:rPr lang="en-US" sz="1200" b="1" baseline="0" dirty="0"/>
            <a:t>" sequence with beam in the machine</a:t>
          </a:r>
        </a:p>
        <a:p xmlns:a="http://schemas.openxmlformats.org/drawingml/2006/main">
          <a:r>
            <a:rPr lang="en-US" sz="1200" b="1" baseline="0" dirty="0">
              <a:solidFill>
                <a:srgbClr val="7030A0"/>
              </a:solidFill>
            </a:rPr>
            <a:t>QLI</a:t>
          </a:r>
        </a:p>
        <a:p xmlns:a="http://schemas.openxmlformats.org/drawingml/2006/main">
          <a:r>
            <a:rPr lang="en-US" sz="1200" b="1" baseline="0" dirty="0"/>
            <a:t>Blue </a:t>
          </a:r>
          <a:r>
            <a:rPr lang="en-US" sz="1200" b="1" baseline="0" dirty="0" err="1"/>
            <a:t>Qli</a:t>
          </a:r>
          <a:r>
            <a:rPr lang="en-US" sz="1200" b="1" baseline="0" dirty="0"/>
            <a:t> while injecting into Y</a:t>
          </a:r>
        </a:p>
        <a:p xmlns:a="http://schemas.openxmlformats.org/drawingml/2006/main">
          <a:r>
            <a:rPr lang="en-US" sz="1200" b="1" baseline="0" dirty="0" err="1">
              <a:solidFill>
                <a:srgbClr val="7030A0"/>
              </a:solidFill>
            </a:rPr>
            <a:t>Rf_RHIC</a:t>
          </a:r>
          <a:endParaRPr lang="en-US" sz="12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/>
            <a:t>timing distribution chassis</a:t>
          </a:r>
        </a:p>
        <a:p xmlns:a="http://schemas.openxmlformats.org/drawingml/2006/main">
          <a:r>
            <a:rPr lang="en-US" sz="1200" b="1" baseline="0" dirty="0">
              <a:solidFill>
                <a:srgbClr val="7030A0"/>
              </a:solidFill>
            </a:rPr>
            <a:t>PS_RHIC</a:t>
          </a:r>
        </a:p>
        <a:p xmlns:a="http://schemas.openxmlformats.org/drawingml/2006/main">
          <a:r>
            <a:rPr lang="en-US" sz="1200" b="1" baseline="0" dirty="0"/>
            <a:t>bi6-tq5, y6-q89</a:t>
          </a:r>
        </a:p>
        <a:p xmlns:a="http://schemas.openxmlformats.org/drawingml/2006/main">
          <a:r>
            <a:rPr lang="en-US" sz="1200" b="1" baseline="0" dirty="0"/>
            <a:t>b4-q89, b2-dhx, bo6-tq4</a:t>
          </a:r>
        </a:p>
        <a:p xmlns:a="http://schemas.openxmlformats.org/drawingml/2006/main">
          <a:r>
            <a:rPr lang="en-US" sz="1200" b="1" baseline="0" dirty="0">
              <a:solidFill>
                <a:srgbClr val="7030A0"/>
              </a:solidFill>
            </a:rPr>
            <a:t>PPS_RHIC</a:t>
          </a:r>
        </a:p>
        <a:p xmlns:a="http://schemas.openxmlformats.org/drawingml/2006/main">
          <a:r>
            <a:rPr lang="en-US" sz="1200" b="1" baseline="0" dirty="0" err="1"/>
            <a:t>B_abortKicker</a:t>
          </a:r>
          <a:r>
            <a:rPr lang="en-US" sz="1200" b="1" baseline="0" dirty="0"/>
            <a:t> - smoke detector</a:t>
          </a:r>
        </a:p>
        <a:p xmlns:a="http://schemas.openxmlformats.org/drawingml/2006/main">
          <a:r>
            <a:rPr lang="en-US" sz="1200" b="1" baseline="0" dirty="0" err="1"/>
            <a:t>Y_abort</a:t>
          </a:r>
          <a:r>
            <a:rPr lang="en-US" sz="1200" b="1" baseline="0" dirty="0"/>
            <a:t> - left in local</a:t>
          </a:r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066800"/>
          <a:ext cx="4038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648200" y="1066800"/>
          <a:ext cx="4038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12102" cy="6836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125</Words>
  <Application>Microsoft Office PowerPoint</Application>
  <PresentationFormat>On-screen Show (4:3)</PresentationFormat>
  <Paragraphs>66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16</cp:revision>
  <dcterms:created xsi:type="dcterms:W3CDTF">2011-03-02T18:37:40Z</dcterms:created>
  <dcterms:modified xsi:type="dcterms:W3CDTF">2011-04-05T16:19:55Z</dcterms:modified>
</cp:coreProperties>
</file>