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12"/>
  </p:notesMasterIdLst>
  <p:handoutMasterIdLst>
    <p:handoutMasterId r:id="rId13"/>
  </p:handoutMasterIdLst>
  <p:sldIdLst>
    <p:sldId id="669" r:id="rId4"/>
    <p:sldId id="683" r:id="rId5"/>
    <p:sldId id="692" r:id="rId6"/>
    <p:sldId id="701" r:id="rId7"/>
    <p:sldId id="702" r:id="rId8"/>
    <p:sldId id="697" r:id="rId9"/>
    <p:sldId id="699" r:id="rId10"/>
    <p:sldId id="688" r:id="rId11"/>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99"/>
    <a:srgbClr val="000066"/>
    <a:srgbClr val="FF5050"/>
    <a:srgbClr val="FF0000"/>
    <a:srgbClr val="FF6600"/>
    <a:srgbClr val="FF33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128" autoAdjust="0"/>
    <p:restoredTop sz="94660"/>
  </p:normalViewPr>
  <p:slideViewPr>
    <p:cSldViewPr>
      <p:cViewPr varScale="1">
        <p:scale>
          <a:sx n="49" d="100"/>
          <a:sy n="49" d="100"/>
        </p:scale>
        <p:origin x="-936"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24"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BA803AEE-8D0C-4B26-B265-3122F68E6B27}" type="datetime1">
              <a:rPr lang="en-US"/>
              <a:pPr/>
              <a:t>4/12/2011</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0FD66E4F-9D68-45D3-9ADE-EF218E020D3F}" type="slidenum">
              <a:rPr lang="ja-JP" altLang="en-US"/>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1766B611-9AD5-4CEB-A356-7548492B3627}" type="datetime1">
              <a:rPr lang="en-US"/>
              <a:pPr/>
              <a:t>4/12/2011</a:t>
            </a:fld>
            <a:endParaRPr lang="en-US" altLang="ja-JP"/>
          </a:p>
        </p:txBody>
      </p:sp>
      <p:sp>
        <p:nvSpPr>
          <p:cNvPr id="6148"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smtClean="0"/>
              <a:t>マスターテキストの書式設定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E9A022B0-353B-4D1D-BB02-3C8B0E77516A}"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3076" name="Rectangle 4"/>
          <p:cNvSpPr>
            <a:spLocks noGrp="1" noChangeArrowheads="1"/>
          </p:cNvSpPr>
          <p:nvPr>
            <p:ph type="dt" sz="half" idx="2"/>
          </p:nvPr>
        </p:nvSpPr>
        <p:spPr>
          <a:xfrm>
            <a:off x="304800" y="6096000"/>
            <a:ext cx="1930400" cy="514350"/>
          </a:xfrm>
        </p:spPr>
        <p:txBody>
          <a:bodyPr/>
          <a:lstStyle>
            <a:lvl1pPr>
              <a:defRPr>
                <a:solidFill>
                  <a:srgbClr val="5E574E"/>
                </a:solidFill>
              </a:defRPr>
            </a:lvl1pPr>
          </a:lstStyle>
          <a:p>
            <a:r>
              <a:rPr lang="en-US"/>
              <a:t>09/02/02</a:t>
            </a:r>
            <a:endParaRPr lang="en-US" altLang="ja-JP"/>
          </a:p>
        </p:txBody>
      </p:sp>
      <p:sp>
        <p:nvSpPr>
          <p:cNvPr id="3077" name="Rectangle 5"/>
          <p:cNvSpPr>
            <a:spLocks noGrp="1" noChangeArrowheads="1"/>
          </p:cNvSpPr>
          <p:nvPr>
            <p:ph type="ftr" sz="quarter" idx="3"/>
          </p:nvPr>
        </p:nvSpPr>
        <p:spPr>
          <a:xfrm>
            <a:off x="4572000" y="6096000"/>
            <a:ext cx="2844800" cy="514350"/>
          </a:xfrm>
        </p:spPr>
        <p:txBody>
          <a:bodyPr/>
          <a:lstStyle>
            <a:lvl1pPr>
              <a:defRPr>
                <a:solidFill>
                  <a:srgbClr val="5E574E"/>
                </a:solidFill>
                <a:latin typeface="Arial" charset="0"/>
              </a:defRPr>
            </a:lvl1pPr>
          </a:lstStyle>
          <a:p>
            <a:r>
              <a:rPr lang="ja-JP" altLang="en-US"/>
              <a:t>Haixin Huang</a:t>
            </a:r>
            <a:endParaRPr lang="en-US" altLang="ja-JP"/>
          </a:p>
        </p:txBody>
      </p:sp>
      <p:sp>
        <p:nvSpPr>
          <p:cNvPr id="3078" name="Rectangle 6"/>
          <p:cNvSpPr>
            <a:spLocks noGrp="1" noChangeArrowheads="1"/>
          </p:cNvSpPr>
          <p:nvPr>
            <p:ph type="sldNum" sz="quarter" idx="4"/>
          </p:nvPr>
        </p:nvSpPr>
        <p:spPr>
          <a:xfrm>
            <a:off x="2514600" y="6096000"/>
            <a:ext cx="1828800" cy="514350"/>
          </a:xfrm>
        </p:spPr>
        <p:txBody>
          <a:bodyPr/>
          <a:lstStyle>
            <a:lvl1pPr>
              <a:defRPr>
                <a:solidFill>
                  <a:srgbClr val="5E574E"/>
                </a:solidFill>
              </a:defRPr>
            </a:lvl1pPr>
          </a:lstStyle>
          <a:p>
            <a:fld id="{7C1A3563-130F-4228-B6DD-279FC8A8CB2F}"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9738B97-43B3-44D7-BB00-F3A7E33DF157}"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549B877-1C78-4DDB-B34E-F57B08F15E17}" type="slidenum">
              <a:rPr lang="ja-JP" altLang="en-US"/>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7724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343400" y="12954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343400" y="37719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31800" y="6324600"/>
            <a:ext cx="1397000" cy="361950"/>
          </a:xfrm>
        </p:spPr>
        <p:txBody>
          <a:bodyPr/>
          <a:lstStyle>
            <a:lvl1pPr>
              <a:defRPr/>
            </a:lvl1pPr>
          </a:lstStyle>
          <a:p>
            <a:r>
              <a:rPr lang="en-US"/>
              <a:t>09/02/02</a:t>
            </a:r>
            <a:endParaRPr lang="en-US" altLang="ja-JP"/>
          </a:p>
          <a:p>
            <a:endParaRPr lang="en-US" altLang="ja-JP"/>
          </a:p>
        </p:txBody>
      </p:sp>
      <p:sp>
        <p:nvSpPr>
          <p:cNvPr id="7" name="Footer Placeholder 6"/>
          <p:cNvSpPr>
            <a:spLocks noGrp="1"/>
          </p:cNvSpPr>
          <p:nvPr>
            <p:ph type="ftr" sz="quarter" idx="11"/>
          </p:nvPr>
        </p:nvSpPr>
        <p:spPr>
          <a:xfrm>
            <a:off x="3886200" y="6400800"/>
            <a:ext cx="2514600" cy="228600"/>
          </a:xfrm>
        </p:spPr>
        <p:txBody>
          <a:bodyPr/>
          <a:lstStyle>
            <a:lvl1pPr>
              <a:defRPr/>
            </a:lvl1pPr>
          </a:lstStyle>
          <a:p>
            <a:r>
              <a:rPr lang="ja-JP" altLang="en-US"/>
              <a:t>Haixin Huang</a:t>
            </a:r>
            <a:endParaRPr lang="en-US" altLang="ja-JP"/>
          </a:p>
        </p:txBody>
      </p:sp>
      <p:sp>
        <p:nvSpPr>
          <p:cNvPr id="8" name="Slide Number Placeholder 7"/>
          <p:cNvSpPr>
            <a:spLocks noGrp="1"/>
          </p:cNvSpPr>
          <p:nvPr>
            <p:ph type="sldNum" sz="quarter" idx="12"/>
          </p:nvPr>
        </p:nvSpPr>
        <p:spPr>
          <a:xfrm>
            <a:off x="2057400" y="6400800"/>
            <a:ext cx="1524000" cy="228600"/>
          </a:xfrm>
        </p:spPr>
        <p:txBody>
          <a:bodyPr/>
          <a:lstStyle>
            <a:lvl1pPr>
              <a:defRPr/>
            </a:lvl1pPr>
          </a:lstStyle>
          <a:p>
            <a:fld id="{CD2FDF84-7DD0-4DF9-9B33-54FA8B705C39}" type="slidenum">
              <a:rPr lang="ja-JP" altLang="en-US"/>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00E95AF-DAFB-4BEB-9FC6-F7FDE53111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8947D3A-8259-422C-874B-39ECE5469B5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80CF0505-E8B3-40DF-A4BD-ADB9E2BFBD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D0B68360-91DC-4C7E-AC69-1A57A078555E}"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63ED1A81-2865-4AD1-BEE4-C693A7AED0B3}"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1C4389-7773-450A-B00F-C295070208A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CFBEF693-1847-4D66-8339-D86D8BAE6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F1074D7A-F75A-4F55-A74D-FFE29E800E03}" type="slidenum">
              <a:rPr lang="ja-JP" altLang="en-US"/>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C709240B-AEE6-4300-B87D-8ED4C06918A0}"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7DB034C4-3709-415A-B63E-8DE03812CCC2}"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E11EB5F6-02A7-4215-8964-67651FC2C50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6F4EAB26-A2D3-4DB4-96F8-A8A614662B7E}"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0D8DFC0D-F4DC-46B9-BB6A-227BB167D102}"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B9662903-A5DB-4599-ACE7-FF83163C0C6B}"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769E824-704B-4425-AB7D-AC56534780CC}"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85E4C11F-5AC6-4F0A-948B-1031FF1E7969}"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B47B637B-0C13-4B9E-8871-E272EA708C32}"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D5F436-C8AC-480C-B896-B786D4B4BE1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430DBF18-83BD-4AEE-9D9D-3AFB65E82D9B}" type="slidenum">
              <a:rPr lang="ja-JP" altLang="en-US"/>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1B15A402-F1CE-4568-A3CC-CAC292C0760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F65D8F44-C02F-4B40-9A5D-49B1805FA486}"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16898F5C-E082-40B5-BB0A-19D0DF937B01}"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6AD79D1-20DA-4943-B532-C12739AC9C4A}"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1E4BC0C8-BA1F-4F12-96C4-8992F76A7A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9A2AB0E9-50C0-471B-89C7-8902C67EDFD5}"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8" name="Footer Placeholder 7"/>
          <p:cNvSpPr>
            <a:spLocks noGrp="1"/>
          </p:cNvSpPr>
          <p:nvPr>
            <p:ph type="ftr" sz="quarter" idx="11"/>
          </p:nvPr>
        </p:nvSpPr>
        <p:spPr/>
        <p:txBody>
          <a:bodyPr/>
          <a:lstStyle>
            <a:lvl1pPr>
              <a:defRPr/>
            </a:lvl1pPr>
          </a:lstStyle>
          <a:p>
            <a:r>
              <a:rPr lang="ja-JP" altLang="en-US"/>
              <a:t>Haixin Huang</a:t>
            </a:r>
            <a:endParaRPr lang="en-US" altLang="ja-JP"/>
          </a:p>
        </p:txBody>
      </p:sp>
      <p:sp>
        <p:nvSpPr>
          <p:cNvPr id="9" name="Slide Number Placeholder 8"/>
          <p:cNvSpPr>
            <a:spLocks noGrp="1"/>
          </p:cNvSpPr>
          <p:nvPr>
            <p:ph type="sldNum" sz="quarter" idx="12"/>
          </p:nvPr>
        </p:nvSpPr>
        <p:spPr/>
        <p:txBody>
          <a:bodyPr/>
          <a:lstStyle>
            <a:lvl1pPr>
              <a:defRPr/>
            </a:lvl1pPr>
          </a:lstStyle>
          <a:p>
            <a:fld id="{34D361A2-7D83-48C0-89C9-6A441600BA3F}"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4" name="Footer Placeholder 3"/>
          <p:cNvSpPr>
            <a:spLocks noGrp="1"/>
          </p:cNvSpPr>
          <p:nvPr>
            <p:ph type="ftr" sz="quarter" idx="11"/>
          </p:nvPr>
        </p:nvSpPr>
        <p:spPr/>
        <p:txBody>
          <a:bodyPr/>
          <a:lstStyle>
            <a:lvl1pPr>
              <a:defRPr/>
            </a:lvl1pPr>
          </a:lstStyle>
          <a:p>
            <a:r>
              <a:rPr lang="ja-JP" altLang="en-US"/>
              <a:t>Haixin Huang</a:t>
            </a:r>
            <a:endParaRPr lang="en-US" altLang="ja-JP"/>
          </a:p>
        </p:txBody>
      </p:sp>
      <p:sp>
        <p:nvSpPr>
          <p:cNvPr id="5" name="Slide Number Placeholder 4"/>
          <p:cNvSpPr>
            <a:spLocks noGrp="1"/>
          </p:cNvSpPr>
          <p:nvPr>
            <p:ph type="sldNum" sz="quarter" idx="12"/>
          </p:nvPr>
        </p:nvSpPr>
        <p:spPr/>
        <p:txBody>
          <a:bodyPr/>
          <a:lstStyle>
            <a:lvl1pPr>
              <a:defRPr/>
            </a:lvl1pPr>
          </a:lstStyle>
          <a:p>
            <a:fld id="{64E38480-FAC0-48F6-BB2F-FB299348D00B}"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3" name="Footer Placeholder 2"/>
          <p:cNvSpPr>
            <a:spLocks noGrp="1"/>
          </p:cNvSpPr>
          <p:nvPr>
            <p:ph type="ftr" sz="quarter" idx="11"/>
          </p:nvPr>
        </p:nvSpPr>
        <p:spPr/>
        <p:txBody>
          <a:bodyPr/>
          <a:lstStyle>
            <a:lvl1pPr>
              <a:defRPr/>
            </a:lvl1pPr>
          </a:lstStyle>
          <a:p>
            <a:r>
              <a:rPr lang="ja-JP" altLang="en-US"/>
              <a:t>Haixin Huang</a:t>
            </a:r>
            <a:endParaRPr lang="en-US" altLang="ja-JP"/>
          </a:p>
        </p:txBody>
      </p:sp>
      <p:sp>
        <p:nvSpPr>
          <p:cNvPr id="4" name="Slide Number Placeholder 3"/>
          <p:cNvSpPr>
            <a:spLocks noGrp="1"/>
          </p:cNvSpPr>
          <p:nvPr>
            <p:ph type="sldNum" sz="quarter" idx="12"/>
          </p:nvPr>
        </p:nvSpPr>
        <p:spPr/>
        <p:txBody>
          <a:bodyPr/>
          <a:lstStyle>
            <a:lvl1pPr>
              <a:defRPr/>
            </a:lvl1pPr>
          </a:lstStyle>
          <a:p>
            <a:fld id="{C31191EF-AA4F-4F23-88B7-C2F771267CF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892CF330-298B-48AC-8CDF-12C8D19B7250}"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3B556DC7-91FF-4AC8-84DA-98CE0545CAE4}"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2051"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a:solidFill>
                  <a:schemeClr val="bg2"/>
                </a:solidFill>
                <a:latin typeface="Arial" charset="0"/>
              </a:defRPr>
            </a:lvl1pPr>
          </a:lstStyle>
          <a:p>
            <a:r>
              <a:rPr lang="en-US"/>
              <a:t>09/02/02</a:t>
            </a:r>
            <a:endParaRPr lang="en-US" altLang="ja-JP"/>
          </a:p>
          <a:p>
            <a:endParaRPr lang="en-US" altLang="ja-JP"/>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a:solidFill>
                  <a:schemeClr val="tx1"/>
                </a:solidFill>
              </a:defRPr>
            </a:lvl1pPr>
          </a:lstStyle>
          <a:p>
            <a:r>
              <a:rPr lang="ja-JP" altLang="en-US"/>
              <a:t>Haixin Huang</a:t>
            </a: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a:solidFill>
                  <a:schemeClr val="bg2"/>
                </a:solidFill>
                <a:latin typeface="Arial" charset="0"/>
              </a:defRPr>
            </a:lvl1pPr>
          </a:lstStyle>
          <a:p>
            <a:fld id="{88CAA2DD-6C87-41FF-B78D-EBD576CF2EF7}" type="slidenum">
              <a:rPr lang="ja-JP" altLang="en-US"/>
              <a:pPr/>
              <a:t>‹#›</a:t>
            </a:fld>
            <a:endParaRPr lang="en-US" altLang="ja-JP"/>
          </a:p>
        </p:txBody>
      </p:sp>
      <p:pic>
        <p:nvPicPr>
          <p:cNvPr id="2058" name="Picture 10" descr="logo2"/>
          <p:cNvPicPr>
            <a:picLocks noChangeAspect="1" noChangeArrowheads="1"/>
          </p:cNvPicPr>
          <p:nvPr/>
        </p:nvPicPr>
        <p:blipFill>
          <a:blip r:embed="rId14" cstate="print"/>
          <a:srcRect/>
          <a:stretch>
            <a:fillRect/>
          </a:stretch>
        </p:blipFill>
        <p:spPr bwMode="auto">
          <a:xfrm>
            <a:off x="6629400" y="6200775"/>
            <a:ext cx="1676400" cy="657225"/>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90" r:id="rId12"/>
  </p:sldLayoutIdLst>
  <p:hf hdr="0" dt="0"/>
  <p:txStyles>
    <p:titleStyle>
      <a:lvl1pPr algn="l" rtl="0" fontAlgn="base">
        <a:spcBef>
          <a:spcPct val="0"/>
        </a:spcBef>
        <a:spcAft>
          <a:spcPct val="0"/>
        </a:spcAft>
        <a:defRPr kumimoji="1" sz="40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Times New Roman" pitchFamily="18" charset="0"/>
          <a:ea typeface="ＭＳ Ｐゴシック" pitchFamily="50" charset="-128"/>
        </a:defRPr>
      </a:lvl2pPr>
      <a:lvl3pPr algn="l" rtl="0" fontAlgn="base">
        <a:spcBef>
          <a:spcPct val="0"/>
        </a:spcBef>
        <a:spcAft>
          <a:spcPct val="0"/>
        </a:spcAft>
        <a:defRPr kumimoji="1" sz="4000">
          <a:solidFill>
            <a:schemeClr val="tx2"/>
          </a:solidFill>
          <a:latin typeface="Times New Roman" pitchFamily="18" charset="0"/>
          <a:ea typeface="ＭＳ Ｐゴシック" pitchFamily="50" charset="-128"/>
        </a:defRPr>
      </a:lvl3pPr>
      <a:lvl4pPr algn="l" rtl="0" fontAlgn="base">
        <a:spcBef>
          <a:spcPct val="0"/>
        </a:spcBef>
        <a:spcAft>
          <a:spcPct val="0"/>
        </a:spcAft>
        <a:defRPr kumimoji="1" sz="4000">
          <a:solidFill>
            <a:schemeClr val="tx2"/>
          </a:solidFill>
          <a:latin typeface="Times New Roman" pitchFamily="18" charset="0"/>
          <a:ea typeface="ＭＳ Ｐゴシック" pitchFamily="50" charset="-128"/>
        </a:defRPr>
      </a:lvl4pPr>
      <a:lvl5pPr algn="l" rtl="0" fontAlgn="base">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fontAlgn="base">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fontAlgn="base">
        <a:spcBef>
          <a:spcPct val="20000"/>
        </a:spcBef>
        <a:spcAft>
          <a:spcPct val="0"/>
        </a:spcAft>
        <a:buClr>
          <a:srgbClr val="FF6600"/>
        </a:buClr>
        <a:buChar char="•"/>
        <a:defRPr kumimoji="1" sz="2000">
          <a:solidFill>
            <a:schemeClr val="tx1"/>
          </a:solidFill>
          <a:latin typeface="+mn-lt"/>
          <a:ea typeface="+mn-ea"/>
        </a:defRPr>
      </a:lvl4pPr>
      <a:lvl5pPr marL="20574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6563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7E93B226-A1B8-4ECE-99F3-7AFCF8F634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417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81E2D08B-335C-4528-A6DC-F0ABB0136CE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76400"/>
            <a:ext cx="7721600" cy="1143000"/>
          </a:xfrm>
        </p:spPr>
        <p:txBody>
          <a:bodyPr/>
          <a:lstStyle/>
          <a:p>
            <a:pPr algn="ctr"/>
            <a:r>
              <a:rPr lang="en-US" b="1" dirty="0" smtClean="0">
                <a:solidFill>
                  <a:srgbClr val="FF0000"/>
                </a:solidFill>
              </a:rPr>
              <a:t>RHIC Status</a:t>
            </a:r>
            <a:r>
              <a:rPr lang="en-US" dirty="0" smtClean="0"/>
              <a:t>	</a:t>
            </a:r>
            <a:endParaRPr lang="en-US" dirty="0"/>
          </a:p>
        </p:txBody>
      </p:sp>
      <p:sp>
        <p:nvSpPr>
          <p:cNvPr id="3" name="Subtitle 2"/>
          <p:cNvSpPr>
            <a:spLocks noGrp="1"/>
          </p:cNvSpPr>
          <p:nvPr>
            <p:ph type="subTitle" idx="1"/>
          </p:nvPr>
        </p:nvSpPr>
        <p:spPr>
          <a:xfrm>
            <a:off x="1828800" y="3810000"/>
            <a:ext cx="4876800" cy="685800"/>
          </a:xfrm>
        </p:spPr>
        <p:txBody>
          <a:bodyPr/>
          <a:lstStyle/>
          <a:p>
            <a:pPr algn="ctr"/>
            <a:r>
              <a:rPr lang="en-US" dirty="0" smtClean="0">
                <a:solidFill>
                  <a:srgbClr val="003399"/>
                </a:solidFill>
              </a:rPr>
              <a:t>Haixin Huang</a:t>
            </a:r>
            <a:endParaRPr lang="en-US" dirty="0">
              <a:solidFill>
                <a:srgbClr val="003399"/>
              </a:solidFill>
            </a:endParaRPr>
          </a:p>
        </p:txBody>
      </p:sp>
      <p:sp>
        <p:nvSpPr>
          <p:cNvPr id="4" name="TextBox 3"/>
          <p:cNvSpPr txBox="1"/>
          <p:nvPr/>
        </p:nvSpPr>
        <p:spPr>
          <a:xfrm>
            <a:off x="762000" y="5486400"/>
            <a:ext cx="1709314" cy="707886"/>
          </a:xfrm>
          <a:prstGeom prst="rect">
            <a:avLst/>
          </a:prstGeom>
          <a:noFill/>
        </p:spPr>
        <p:txBody>
          <a:bodyPr wrap="none" rtlCol="0">
            <a:spAutoFit/>
          </a:bodyPr>
          <a:lstStyle/>
          <a:p>
            <a:r>
              <a:rPr lang="en-US" dirty="0" smtClean="0">
                <a:solidFill>
                  <a:srgbClr val="003399"/>
                </a:solidFill>
              </a:rPr>
              <a:t>Time Meeting</a:t>
            </a:r>
          </a:p>
          <a:p>
            <a:r>
              <a:rPr lang="en-US" dirty="0" smtClean="0">
                <a:solidFill>
                  <a:srgbClr val="003399"/>
                </a:solidFill>
              </a:rPr>
              <a:t>04/12/2011</a:t>
            </a:r>
            <a:endParaRPr lang="en-US" dirty="0">
              <a:solidFill>
                <a:srgbClr val="0033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Tue_Apr_12_11_27_09_2011.gif"/>
          <p:cNvPicPr>
            <a:picLocks noGrp="1" noChangeAspect="1"/>
          </p:cNvPicPr>
          <p:nvPr>
            <p:ph idx="1"/>
          </p:nvPr>
        </p:nvPicPr>
        <p:blipFill>
          <a:blip r:embed="rId2" cstate="print"/>
          <a:srcRect l="-17860" r="-17860"/>
          <a:stretch>
            <a:fillRect/>
          </a:stretch>
        </p:blipFill>
        <p:spPr>
          <a:xfrm>
            <a:off x="-1219200" y="598394"/>
            <a:ext cx="11963400" cy="6259606"/>
          </a:xfrm>
        </p:spPr>
      </p:pic>
      <p:sp>
        <p:nvSpPr>
          <p:cNvPr id="2" name="Title 1"/>
          <p:cNvSpPr>
            <a:spLocks noGrp="1"/>
          </p:cNvSpPr>
          <p:nvPr>
            <p:ph type="title"/>
          </p:nvPr>
        </p:nvSpPr>
        <p:spPr>
          <a:xfrm>
            <a:off x="152400" y="0"/>
            <a:ext cx="8763000" cy="533400"/>
          </a:xfrm>
        </p:spPr>
        <p:txBody>
          <a:bodyPr/>
          <a:lstStyle/>
          <a:p>
            <a:r>
              <a:rPr lang="en-US" sz="2800" b="1" dirty="0" smtClean="0">
                <a:solidFill>
                  <a:srgbClr val="FF0000"/>
                </a:solidFill>
              </a:rPr>
              <a:t>Last One Week</a:t>
            </a:r>
            <a:endParaRPr lang="en-US" sz="28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2</a:t>
            </a:fld>
            <a:endParaRPr lang="en-US" altLang="ja-JP"/>
          </a:p>
        </p:txBody>
      </p:sp>
      <p:sp>
        <p:nvSpPr>
          <p:cNvPr id="11" name="TextBox 10"/>
          <p:cNvSpPr txBox="1"/>
          <p:nvPr/>
        </p:nvSpPr>
        <p:spPr>
          <a:xfrm rot="16200000">
            <a:off x="4584188" y="3112012"/>
            <a:ext cx="3819378" cy="338554"/>
          </a:xfrm>
          <a:prstGeom prst="rect">
            <a:avLst/>
          </a:prstGeom>
          <a:noFill/>
        </p:spPr>
        <p:txBody>
          <a:bodyPr wrap="square" rtlCol="0">
            <a:spAutoFit/>
          </a:bodyPr>
          <a:lstStyle/>
          <a:p>
            <a:r>
              <a:rPr lang="en-US" sz="1600" dirty="0" smtClean="0"/>
              <a:t>Yellow abort kicker </a:t>
            </a:r>
            <a:r>
              <a:rPr lang="en-US" sz="1600" dirty="0" err="1" smtClean="0"/>
              <a:t>prefire</a:t>
            </a:r>
            <a:endParaRPr lang="en-US" sz="1600" dirty="0"/>
          </a:p>
        </p:txBody>
      </p:sp>
      <p:sp>
        <p:nvSpPr>
          <p:cNvPr id="13" name="TextBox 12"/>
          <p:cNvSpPr txBox="1"/>
          <p:nvPr/>
        </p:nvSpPr>
        <p:spPr>
          <a:xfrm rot="16200000">
            <a:off x="1690815" y="3795585"/>
            <a:ext cx="3205325" cy="338554"/>
          </a:xfrm>
          <a:prstGeom prst="rect">
            <a:avLst/>
          </a:prstGeom>
          <a:noFill/>
        </p:spPr>
        <p:txBody>
          <a:bodyPr wrap="none" rtlCol="0">
            <a:spAutoFit/>
          </a:bodyPr>
          <a:lstStyle/>
          <a:p>
            <a:r>
              <a:rPr lang="en-US" sz="1600" dirty="0" smtClean="0"/>
              <a:t>Down ramp development (2 shifts)</a:t>
            </a:r>
            <a:endParaRPr lang="en-US" sz="1600" dirty="0"/>
          </a:p>
        </p:txBody>
      </p:sp>
      <p:sp>
        <p:nvSpPr>
          <p:cNvPr id="14" name="TextBox 13"/>
          <p:cNvSpPr txBox="1"/>
          <p:nvPr/>
        </p:nvSpPr>
        <p:spPr>
          <a:xfrm rot="16200000">
            <a:off x="5655677" y="3259723"/>
            <a:ext cx="4419600" cy="338554"/>
          </a:xfrm>
          <a:prstGeom prst="rect">
            <a:avLst/>
          </a:prstGeom>
          <a:noFill/>
        </p:spPr>
        <p:txBody>
          <a:bodyPr wrap="square" rtlCol="0">
            <a:spAutoFit/>
          </a:bodyPr>
          <a:lstStyle/>
          <a:p>
            <a:r>
              <a:rPr lang="en-US" sz="1600" dirty="0" smtClean="0"/>
              <a:t>Yellow QLI, </a:t>
            </a:r>
            <a:r>
              <a:rPr lang="en-US" sz="1600" dirty="0" err="1" smtClean="0"/>
              <a:t>Qunech</a:t>
            </a:r>
            <a:r>
              <a:rPr lang="en-US" sz="1600" dirty="0" smtClean="0"/>
              <a:t> Protection system failure</a:t>
            </a:r>
            <a:endParaRPr lang="en-US" sz="1600" dirty="0"/>
          </a:p>
        </p:txBody>
      </p:sp>
      <p:sp>
        <p:nvSpPr>
          <p:cNvPr id="15" name="TextBox 14"/>
          <p:cNvSpPr txBox="1"/>
          <p:nvPr/>
        </p:nvSpPr>
        <p:spPr>
          <a:xfrm rot="16200000">
            <a:off x="6320533" y="3356870"/>
            <a:ext cx="4004291" cy="338554"/>
          </a:xfrm>
          <a:prstGeom prst="rect">
            <a:avLst/>
          </a:prstGeom>
          <a:noFill/>
        </p:spPr>
        <p:txBody>
          <a:bodyPr wrap="square" rtlCol="0">
            <a:spAutoFit/>
          </a:bodyPr>
          <a:lstStyle/>
          <a:p>
            <a:r>
              <a:rPr lang="en-US" sz="1600" dirty="0" smtClean="0"/>
              <a:t>PHENIX access (2 hors)</a:t>
            </a:r>
            <a:endParaRPr lang="en-US" sz="1600" dirty="0"/>
          </a:p>
        </p:txBody>
      </p:sp>
      <p:sp>
        <p:nvSpPr>
          <p:cNvPr id="16" name="TextBox 15"/>
          <p:cNvSpPr txBox="1"/>
          <p:nvPr/>
        </p:nvSpPr>
        <p:spPr>
          <a:xfrm rot="16200000">
            <a:off x="2281933" y="3356868"/>
            <a:ext cx="4004291" cy="338554"/>
          </a:xfrm>
          <a:prstGeom prst="rect">
            <a:avLst/>
          </a:prstGeom>
          <a:noFill/>
        </p:spPr>
        <p:txBody>
          <a:bodyPr wrap="square" rtlCol="0">
            <a:spAutoFit/>
          </a:bodyPr>
          <a:lstStyle/>
          <a:p>
            <a:r>
              <a:rPr lang="en-US" sz="1600" dirty="0" smtClean="0"/>
              <a:t>STAR rotator setup</a:t>
            </a:r>
            <a:endParaRPr lang="en-US" sz="1600" dirty="0"/>
          </a:p>
        </p:txBody>
      </p:sp>
      <p:sp>
        <p:nvSpPr>
          <p:cNvPr id="17" name="TextBox 16"/>
          <p:cNvSpPr txBox="1"/>
          <p:nvPr/>
        </p:nvSpPr>
        <p:spPr>
          <a:xfrm rot="16200000">
            <a:off x="2967733" y="3280668"/>
            <a:ext cx="4004291" cy="338554"/>
          </a:xfrm>
          <a:prstGeom prst="rect">
            <a:avLst/>
          </a:prstGeom>
          <a:noFill/>
        </p:spPr>
        <p:txBody>
          <a:bodyPr wrap="square" rtlCol="0">
            <a:spAutoFit/>
          </a:bodyPr>
          <a:lstStyle/>
          <a:p>
            <a:r>
              <a:rPr lang="en-US" sz="1600" dirty="0" smtClean="0"/>
              <a:t>9MHz bouncer cavity problem</a:t>
            </a:r>
            <a:endParaRPr lang="en-US" sz="1600" dirty="0"/>
          </a:p>
        </p:txBody>
      </p:sp>
      <p:sp>
        <p:nvSpPr>
          <p:cNvPr id="18" name="TextBox 17"/>
          <p:cNvSpPr txBox="1"/>
          <p:nvPr/>
        </p:nvSpPr>
        <p:spPr>
          <a:xfrm rot="16200000">
            <a:off x="4110733" y="3433069"/>
            <a:ext cx="4004291" cy="338554"/>
          </a:xfrm>
          <a:prstGeom prst="rect">
            <a:avLst/>
          </a:prstGeom>
          <a:noFill/>
        </p:spPr>
        <p:txBody>
          <a:bodyPr wrap="square" rtlCol="0">
            <a:spAutoFit/>
          </a:bodyPr>
          <a:lstStyle/>
          <a:p>
            <a:r>
              <a:rPr lang="en-US" sz="1600" dirty="0" smtClean="0"/>
              <a:t>AGS H10 septum problem</a:t>
            </a: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3</a:t>
            </a:fld>
            <a:endParaRPr lang="en-US" altLang="ja-JP" dirty="0"/>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Polarization of Last Week</a:t>
            </a:r>
            <a:endParaRPr lang="en-GB" sz="3600" b="1" dirty="0">
              <a:solidFill>
                <a:srgbClr val="FF0000"/>
              </a:solidFill>
            </a:endParaRPr>
          </a:p>
        </p:txBody>
      </p:sp>
      <p:pic>
        <p:nvPicPr>
          <p:cNvPr id="7" name="Content Placeholder 6" descr="Tue_Apr_12_11_43_33_2011.gif"/>
          <p:cNvPicPr>
            <a:picLocks noGrp="1" noChangeAspect="1"/>
          </p:cNvPicPr>
          <p:nvPr>
            <p:ph idx="1"/>
          </p:nvPr>
        </p:nvPicPr>
        <p:blipFill>
          <a:blip r:embed="rId3" cstate="print"/>
          <a:srcRect l="-7120" r="-7120"/>
          <a:stretch>
            <a:fillRect/>
          </a:stretch>
        </p:blipFill>
        <p:spPr>
          <a:xfrm>
            <a:off x="-381000" y="762000"/>
            <a:ext cx="10134600" cy="6024282"/>
          </a:xfrm>
        </p:spPr>
      </p:pic>
      <p:sp>
        <p:nvSpPr>
          <p:cNvPr id="9" name="TextBox 8"/>
          <p:cNvSpPr txBox="1"/>
          <p:nvPr/>
        </p:nvSpPr>
        <p:spPr>
          <a:xfrm>
            <a:off x="3810000" y="2667000"/>
            <a:ext cx="4467890" cy="400110"/>
          </a:xfrm>
          <a:prstGeom prst="rect">
            <a:avLst/>
          </a:prstGeom>
          <a:noFill/>
        </p:spPr>
        <p:txBody>
          <a:bodyPr wrap="none" rtlCol="0">
            <a:spAutoFit/>
          </a:bodyPr>
          <a:lstStyle/>
          <a:p>
            <a:r>
              <a:rPr lang="en-US" b="0" dirty="0" smtClean="0"/>
              <a:t>Only one yellow </a:t>
            </a:r>
            <a:r>
              <a:rPr lang="en-US" b="0" dirty="0" err="1" smtClean="0"/>
              <a:t>polarimeter</a:t>
            </a:r>
            <a:r>
              <a:rPr lang="en-US" b="0" dirty="0" smtClean="0"/>
              <a:t> since Friday</a:t>
            </a:r>
            <a:endParaRPr lang="en-US" b="0"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Ramp Efficiency in Yellow</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4</a:t>
            </a:fld>
            <a:endParaRPr lang="en-US" altLang="ja-JP" dirty="0"/>
          </a:p>
        </p:txBody>
      </p:sp>
      <p:pic>
        <p:nvPicPr>
          <p:cNvPr id="8" name="Content Placeholder 7" descr="Tue_Apr_12_12_58_38_2011.gif"/>
          <p:cNvPicPr>
            <a:picLocks noGrp="1" noChangeAspect="1"/>
          </p:cNvPicPr>
          <p:nvPr>
            <p:ph idx="1"/>
          </p:nvPr>
        </p:nvPicPr>
        <p:blipFill>
          <a:blip r:embed="rId2" cstate="print"/>
          <a:srcRect l="-15326" r="-15326"/>
          <a:stretch>
            <a:fillRect/>
          </a:stretch>
        </p:blipFill>
        <p:spPr>
          <a:xfrm>
            <a:off x="-685800" y="838200"/>
            <a:ext cx="10287000" cy="5836024"/>
          </a:xfrm>
        </p:spPr>
      </p:pic>
      <p:sp>
        <p:nvSpPr>
          <p:cNvPr id="9" name="TextBox 8"/>
          <p:cNvSpPr txBox="1"/>
          <p:nvPr/>
        </p:nvSpPr>
        <p:spPr>
          <a:xfrm>
            <a:off x="2743200" y="3276600"/>
            <a:ext cx="4572000" cy="707886"/>
          </a:xfrm>
          <a:prstGeom prst="rect">
            <a:avLst/>
          </a:prstGeom>
          <a:noFill/>
        </p:spPr>
        <p:txBody>
          <a:bodyPr wrap="square" rtlCol="0">
            <a:spAutoFit/>
          </a:bodyPr>
          <a:lstStyle/>
          <a:p>
            <a:r>
              <a:rPr lang="en-US" dirty="0" smtClean="0"/>
              <a:t>Better efficiency benefited from 9MHz cavity and excellent tune/orbit control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Ramp Efficiency in Blue</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5</a:t>
            </a:fld>
            <a:endParaRPr lang="en-US" altLang="ja-JP" dirty="0"/>
          </a:p>
        </p:txBody>
      </p:sp>
      <p:pic>
        <p:nvPicPr>
          <p:cNvPr id="7" name="Content Placeholder 6" descr="Tue_Apr_12_12_58_01_2011.gif"/>
          <p:cNvPicPr>
            <a:picLocks noGrp="1" noChangeAspect="1"/>
          </p:cNvPicPr>
          <p:nvPr>
            <p:ph idx="1"/>
          </p:nvPr>
        </p:nvPicPr>
        <p:blipFill>
          <a:blip r:embed="rId2" cstate="print"/>
          <a:srcRect l="-17340" r="-17340"/>
          <a:stretch>
            <a:fillRect/>
          </a:stretch>
        </p:blipFill>
        <p:spPr>
          <a:xfrm>
            <a:off x="-838200" y="838200"/>
            <a:ext cx="10972800" cy="597721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6</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Ramp Measurements</a:t>
            </a:r>
            <a:endParaRPr lang="en-GB" sz="3200" b="1" dirty="0">
              <a:solidFill>
                <a:srgbClr val="FF0000"/>
              </a:solidFill>
            </a:endParaRPr>
          </a:p>
        </p:txBody>
      </p:sp>
      <p:pic>
        <p:nvPicPr>
          <p:cNvPr id="8" name="Content Placeholder 7" descr="Fri_Apr__8_12:17:49_2011.gif"/>
          <p:cNvPicPr>
            <a:picLocks noGrp="1" noChangeAspect="1"/>
          </p:cNvPicPr>
          <p:nvPr>
            <p:ph idx="1"/>
          </p:nvPr>
        </p:nvPicPr>
        <p:blipFill>
          <a:blip r:embed="rId3" cstate="print"/>
          <a:srcRect l="-17860" r="-17860"/>
          <a:stretch>
            <a:fillRect/>
          </a:stretch>
        </p:blipFill>
        <p:spPr>
          <a:xfrm>
            <a:off x="-1143000" y="609600"/>
            <a:ext cx="11125200" cy="6096001"/>
          </a:xfrm>
        </p:spPr>
      </p:pic>
      <p:sp>
        <p:nvSpPr>
          <p:cNvPr id="9" name="TextBox 8"/>
          <p:cNvSpPr txBox="1"/>
          <p:nvPr/>
        </p:nvSpPr>
        <p:spPr>
          <a:xfrm>
            <a:off x="228600" y="5105400"/>
            <a:ext cx="7696200" cy="1015663"/>
          </a:xfrm>
          <a:prstGeom prst="rect">
            <a:avLst/>
          </a:prstGeom>
          <a:solidFill>
            <a:schemeClr val="accent3"/>
          </a:solidFill>
        </p:spPr>
        <p:txBody>
          <a:bodyPr wrap="square" rtlCol="0">
            <a:spAutoFit/>
          </a:bodyPr>
          <a:lstStyle/>
          <a:p>
            <a:r>
              <a:rPr lang="en-US" dirty="0" smtClean="0"/>
              <a:t>Preliminary average ratios of polarization of three ramps:</a:t>
            </a:r>
          </a:p>
          <a:p>
            <a:r>
              <a:rPr lang="en-US" dirty="0" smtClean="0"/>
              <a:t>100GeV-&gt;100GeV:0.777+-0.025</a:t>
            </a:r>
          </a:p>
          <a:p>
            <a:r>
              <a:rPr lang="en-US" dirty="0" smtClean="0"/>
              <a:t>100GeV-&gt;250GeV:0.727+-0.016</a:t>
            </a:r>
            <a:endParaRPr lang="en-US"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457200"/>
            <a:ext cx="8991600" cy="6172200"/>
          </a:xfrm>
          <a:solidFill>
            <a:schemeClr val="bg1"/>
          </a:solidFill>
          <a:ln/>
        </p:spPr>
        <p:txBody>
          <a:bodyPr lIns="90000" tIns="46800" rIns="90000" bIns="46800"/>
          <a:lstStyle/>
          <a:p>
            <a:pPr marL="339725" indent="-339725" defTabSz="457200">
              <a:lnSpc>
                <a:spcPct val="80000"/>
              </a:lnSpc>
              <a:buSzPct val="50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dirty="0" smtClean="0">
              <a:solidFill>
                <a:srgbClr val="003399"/>
              </a:solidFill>
              <a:latin typeface="+mj-lt"/>
            </a:endParaRPr>
          </a:p>
          <a:p>
            <a:pPr lvl="0">
              <a:buSzPct val="50000"/>
            </a:pPr>
            <a:r>
              <a:rPr lang="en-US" sz="2000" dirty="0" smtClean="0">
                <a:solidFill>
                  <a:srgbClr val="003399"/>
                </a:solidFill>
                <a:latin typeface="+mj-lt"/>
              </a:rPr>
              <a:t>Ramps with vertical tune at 0.71 and 0.72. Bunch intensity of 1.3-1.4*10^11. Two ramps. The purpose is to see if higher polarization can be reached this year after all the effort to reduce orbit errors. We measured close to zero polarization at 0.72 last run.  </a:t>
            </a:r>
            <a:r>
              <a:rPr lang="en-US" sz="2000" dirty="0" smtClean="0">
                <a:solidFill>
                  <a:srgbClr val="FF3300"/>
                </a:solidFill>
                <a:latin typeface="+mj-lt"/>
              </a:rPr>
              <a:t>3-4 hours</a:t>
            </a:r>
            <a:r>
              <a:rPr lang="en-US" sz="2000" dirty="0" smtClean="0">
                <a:solidFill>
                  <a:srgbClr val="003399"/>
                </a:solidFill>
                <a:latin typeface="+mj-lt"/>
              </a:rPr>
              <a:t>.</a:t>
            </a:r>
          </a:p>
          <a:p>
            <a:pPr lvl="0">
              <a:buSzPct val="50000"/>
            </a:pPr>
            <a:r>
              <a:rPr lang="en-US" sz="2000" dirty="0" smtClean="0">
                <a:solidFill>
                  <a:srgbClr val="003399"/>
                </a:solidFill>
                <a:latin typeface="+mj-lt"/>
              </a:rPr>
              <a:t>Ramp with vertical tune at 0.671 to see if we indeed reach transmission efficiency plateau at this end. May need two ramps. </a:t>
            </a:r>
            <a:r>
              <a:rPr lang="en-US" sz="2000" dirty="0" smtClean="0">
                <a:solidFill>
                  <a:srgbClr val="FF3300"/>
                </a:solidFill>
                <a:latin typeface="+mj-lt"/>
              </a:rPr>
              <a:t>3 hours.</a:t>
            </a:r>
          </a:p>
          <a:p>
            <a:pPr lvl="0">
              <a:buSzPct val="50000"/>
            </a:pPr>
            <a:r>
              <a:rPr lang="en-US" sz="2000" dirty="0" smtClean="0">
                <a:solidFill>
                  <a:srgbClr val="003399"/>
                </a:solidFill>
                <a:latin typeface="+mj-lt"/>
              </a:rPr>
              <a:t>12 bunch ramp and stay at store for half hour to check </a:t>
            </a:r>
            <a:r>
              <a:rPr lang="en-US" sz="2000" dirty="0" err="1" smtClean="0">
                <a:solidFill>
                  <a:srgbClr val="003399"/>
                </a:solidFill>
                <a:latin typeface="+mj-lt"/>
              </a:rPr>
              <a:t>e</a:t>
            </a:r>
            <a:r>
              <a:rPr lang="en-US" sz="2000" dirty="0" smtClean="0">
                <a:solidFill>
                  <a:srgbClr val="003399"/>
                </a:solidFill>
                <a:latin typeface="+mj-lt"/>
              </a:rPr>
              <a:t>-cloud effect on </a:t>
            </a:r>
            <a:r>
              <a:rPr lang="en-US" sz="2000" dirty="0" err="1" smtClean="0">
                <a:solidFill>
                  <a:srgbClr val="003399"/>
                </a:solidFill>
                <a:latin typeface="+mj-lt"/>
              </a:rPr>
              <a:t>emittance</a:t>
            </a:r>
            <a:r>
              <a:rPr lang="en-US" sz="2000" dirty="0" smtClean="0">
                <a:solidFill>
                  <a:srgbClr val="003399"/>
                </a:solidFill>
                <a:latin typeface="+mj-lt"/>
              </a:rPr>
              <a:t> growth. </a:t>
            </a:r>
            <a:r>
              <a:rPr lang="en-US" sz="2000" dirty="0" smtClean="0">
                <a:solidFill>
                  <a:srgbClr val="FF3300"/>
                </a:solidFill>
                <a:latin typeface="+mj-lt"/>
              </a:rPr>
              <a:t>1hr</a:t>
            </a:r>
            <a:r>
              <a:rPr lang="en-US" sz="2000" dirty="0" smtClean="0">
                <a:solidFill>
                  <a:srgbClr val="003399"/>
                </a:solidFill>
                <a:latin typeface="+mj-lt"/>
              </a:rPr>
              <a:t>.</a:t>
            </a:r>
          </a:p>
          <a:p>
            <a:pPr lvl="0">
              <a:buSzPct val="50000"/>
            </a:pPr>
            <a:r>
              <a:rPr lang="en-US" sz="2000" dirty="0" err="1" smtClean="0">
                <a:solidFill>
                  <a:srgbClr val="003399"/>
                </a:solidFill>
                <a:latin typeface="+mj-lt"/>
              </a:rPr>
              <a:t>Emittance</a:t>
            </a:r>
            <a:r>
              <a:rPr lang="en-US" sz="2000" dirty="0" smtClean="0">
                <a:solidFill>
                  <a:srgbClr val="003399"/>
                </a:solidFill>
                <a:latin typeface="+mj-lt"/>
              </a:rPr>
              <a:t> growth at store without collision (expect to see no </a:t>
            </a:r>
            <a:r>
              <a:rPr lang="en-US" sz="2000" dirty="0" err="1" smtClean="0">
                <a:solidFill>
                  <a:srgbClr val="003399"/>
                </a:solidFill>
                <a:latin typeface="+mj-lt"/>
              </a:rPr>
              <a:t>emittance</a:t>
            </a:r>
            <a:r>
              <a:rPr lang="en-US" sz="2000" dirty="0" smtClean="0">
                <a:solidFill>
                  <a:srgbClr val="003399"/>
                </a:solidFill>
                <a:latin typeface="+mj-lt"/>
              </a:rPr>
              <a:t> growth in store). </a:t>
            </a:r>
            <a:r>
              <a:rPr lang="en-US" sz="2000" dirty="0" smtClean="0">
                <a:solidFill>
                  <a:srgbClr val="FF3300"/>
                </a:solidFill>
                <a:latin typeface="+mj-lt"/>
              </a:rPr>
              <a:t>1hr at store +1 hr setup</a:t>
            </a:r>
            <a:r>
              <a:rPr lang="en-US" sz="2000" dirty="0" smtClean="0">
                <a:solidFill>
                  <a:srgbClr val="003399"/>
                </a:solidFill>
                <a:latin typeface="+mj-lt"/>
              </a:rPr>
              <a:t>.</a:t>
            </a:r>
          </a:p>
          <a:p>
            <a:pPr lvl="0">
              <a:buSzPct val="50000"/>
            </a:pPr>
            <a:r>
              <a:rPr lang="en-US" sz="2000" dirty="0" smtClean="0">
                <a:solidFill>
                  <a:srgbClr val="003399"/>
                </a:solidFill>
                <a:latin typeface="+mj-lt"/>
              </a:rPr>
              <a:t>Test of the new configuration of the </a:t>
            </a:r>
            <a:r>
              <a:rPr lang="en-US" sz="2000" dirty="0" err="1" smtClean="0">
                <a:solidFill>
                  <a:srgbClr val="003399"/>
                </a:solidFill>
                <a:latin typeface="+mj-lt"/>
              </a:rPr>
              <a:t>llrf</a:t>
            </a:r>
            <a:r>
              <a:rPr lang="en-US" sz="2000" dirty="0" smtClean="0">
                <a:solidFill>
                  <a:srgbClr val="003399"/>
                </a:solidFill>
                <a:latin typeface="+mj-lt"/>
              </a:rPr>
              <a:t> loops for the 9 MHz mode. The goal of the new loops is to achieve lower longitudinal </a:t>
            </a:r>
            <a:r>
              <a:rPr lang="en-US" sz="2000" dirty="0" err="1" smtClean="0">
                <a:solidFill>
                  <a:srgbClr val="003399"/>
                </a:solidFill>
                <a:latin typeface="+mj-lt"/>
              </a:rPr>
              <a:t>emittance</a:t>
            </a:r>
            <a:r>
              <a:rPr lang="en-US" sz="2000" dirty="0" smtClean="0">
                <a:solidFill>
                  <a:srgbClr val="003399"/>
                </a:solidFill>
                <a:latin typeface="+mj-lt"/>
              </a:rPr>
              <a:t> and shorter bunches at store. </a:t>
            </a:r>
            <a:r>
              <a:rPr lang="en-US" sz="2000" dirty="0" smtClean="0">
                <a:solidFill>
                  <a:srgbClr val="FF3300"/>
                </a:solidFill>
                <a:latin typeface="+mj-lt"/>
              </a:rPr>
              <a:t>2 hours </a:t>
            </a:r>
            <a:r>
              <a:rPr lang="en-US" sz="2000" dirty="0" smtClean="0">
                <a:solidFill>
                  <a:srgbClr val="003399"/>
                </a:solidFill>
                <a:latin typeface="+mj-lt"/>
              </a:rPr>
              <a:t>at injection and possible  6-bunch ramp.</a:t>
            </a:r>
          </a:p>
          <a:p>
            <a:pPr lvl="0">
              <a:buSzPct val="50000"/>
            </a:pPr>
            <a:endParaRPr lang="en-US" sz="2000" dirty="0" smtClean="0">
              <a:solidFill>
                <a:srgbClr val="003399"/>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7</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Machine Development List (12hrs)</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a:buClr>
                <a:srgbClr val="FF0000"/>
              </a:buClr>
              <a:buSzPct val="150000"/>
              <a:buFont typeface="Arial"/>
              <a:buChar char="•"/>
            </a:pPr>
            <a:r>
              <a:rPr lang="en-US" sz="2200" dirty="0" smtClean="0">
                <a:solidFill>
                  <a:srgbClr val="000066"/>
                </a:solidFill>
                <a:latin typeface="+mj-lt"/>
              </a:rPr>
              <a:t>Total of 13 stores in last one week, six of them ended unintentionally. </a:t>
            </a:r>
          </a:p>
          <a:p>
            <a:pPr>
              <a:buClr>
                <a:srgbClr val="FF0000"/>
              </a:buClr>
              <a:buSzPct val="150000"/>
              <a:buFont typeface="Arial"/>
              <a:buChar char="•"/>
            </a:pPr>
            <a:r>
              <a:rPr lang="en-US" sz="2200" dirty="0" smtClean="0">
                <a:solidFill>
                  <a:srgbClr val="000066"/>
                </a:solidFill>
                <a:latin typeface="+mj-lt"/>
              </a:rPr>
              <a:t>Vertical tune at store has been raised to improve beam life time. The blue and yellow life time can be similar now.</a:t>
            </a:r>
          </a:p>
          <a:p>
            <a:pPr>
              <a:buClr>
                <a:srgbClr val="FF0000"/>
              </a:buClr>
              <a:buSzPct val="150000"/>
              <a:buFont typeface="Arial"/>
              <a:buChar char="•"/>
            </a:pPr>
            <a:r>
              <a:rPr lang="en-US" sz="2200" dirty="0" smtClean="0">
                <a:solidFill>
                  <a:srgbClr val="000066"/>
                </a:solidFill>
                <a:latin typeface="+mj-lt"/>
              </a:rPr>
              <a:t>Horizontal tune on the ramp (tune swing part) has been lowered by 0.005; the blue horizontal  chromaticity was also lowered by one unit,  no effect seen on polarization.</a:t>
            </a:r>
          </a:p>
          <a:p>
            <a:pPr>
              <a:buClr>
                <a:srgbClr val="FF0000"/>
              </a:buClr>
              <a:buSzPct val="150000"/>
              <a:buFont typeface="Arial"/>
              <a:buChar char="•"/>
            </a:pPr>
            <a:r>
              <a:rPr lang="en-US" sz="2200" dirty="0" smtClean="0">
                <a:solidFill>
                  <a:srgbClr val="000066"/>
                </a:solidFill>
                <a:latin typeface="+mj-lt"/>
              </a:rPr>
              <a:t>Down ramp development was very successful with the four feedback (tune/orbit/coupling/chromaticity) on for proton beam when we needed them the most.</a:t>
            </a:r>
          </a:p>
          <a:p>
            <a:pPr>
              <a:buClr>
                <a:srgbClr val="FF0000"/>
              </a:buClr>
              <a:buSzPct val="150000"/>
              <a:buFont typeface="Arial"/>
              <a:buChar char="•"/>
            </a:pPr>
            <a:r>
              <a:rPr lang="en-US" sz="2200" dirty="0" smtClean="0">
                <a:solidFill>
                  <a:srgbClr val="000066"/>
                </a:solidFill>
                <a:latin typeface="+mj-lt"/>
              </a:rPr>
              <a:t>STAR rotator has been turned on since Friday. The residual transverse polarization components are small.</a:t>
            </a:r>
          </a:p>
          <a:p>
            <a:pPr>
              <a:buClr>
                <a:srgbClr val="FF0000"/>
              </a:buClr>
              <a:buSzPct val="150000"/>
              <a:buFont typeface="Arial"/>
              <a:buChar char="•"/>
            </a:pPr>
            <a:r>
              <a:rPr lang="en-US" sz="2200" dirty="0" smtClean="0">
                <a:solidFill>
                  <a:srgbClr val="000066"/>
                </a:solidFill>
                <a:latin typeface="+mj-lt"/>
              </a:rPr>
              <a:t>Machine development tomorrow (8 hrs) and possible on Friday(4 hrs).</a:t>
            </a:r>
          </a:p>
          <a:p>
            <a:pPr>
              <a:buClr>
                <a:srgbClr val="FF0000"/>
              </a:buClr>
              <a:buSzPct val="150000"/>
              <a:buFont typeface="Arial"/>
              <a:buChar char="•"/>
            </a:pPr>
            <a:r>
              <a:rPr lang="en-US" sz="2200" dirty="0" smtClean="0">
                <a:solidFill>
                  <a:srgbClr val="000066"/>
                </a:solidFill>
                <a:latin typeface="+mj-lt"/>
              </a:rPr>
              <a:t>Focus of remaining operation will be on intensity and polarization life time at store. </a:t>
            </a:r>
          </a:p>
          <a:p>
            <a:pPr>
              <a:buClr>
                <a:srgbClr val="FF0000"/>
              </a:buClr>
              <a:buSzPct val="150000"/>
              <a:buFont typeface="Arial"/>
              <a:buChar char="•"/>
            </a:pPr>
            <a:r>
              <a:rPr lang="en-US" sz="2200" dirty="0" smtClean="0">
                <a:solidFill>
                  <a:srgbClr val="000066"/>
                </a:solidFill>
                <a:latin typeface="+mj-lt"/>
              </a:rPr>
              <a:t>Physics stores for the rest of week.</a:t>
            </a:r>
          </a:p>
          <a:p>
            <a:pPr lvl="1">
              <a:buSzPct val="50000"/>
              <a:buNone/>
            </a:pPr>
            <a:endParaRPr lang="en-US" sz="26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a:p>
            <a:pPr lvl="1">
              <a:buSzPct val="50000"/>
              <a:buNone/>
            </a:pPr>
            <a:endParaRPr lang="en-US" sz="18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8</a:t>
            </a:fld>
            <a:endParaRPr lang="en-US" altLang="ja-JP" dirty="0"/>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Status and Plan as of 4/12/2011</a:t>
            </a:r>
            <a:endParaRPr lang="en-GB" sz="3600" b="1" dirty="0">
              <a:solidFill>
                <a:srgbClr val="FF0000"/>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292807453</TotalTime>
  <Words>388</Words>
  <Application>Microsoft Office PowerPoint</Application>
  <PresentationFormat>On-screen Show (4:3)</PresentationFormat>
  <Paragraphs>54</Paragraphs>
  <Slides>8</Slides>
  <Notes>4</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Contemporary Portrait</vt:lpstr>
      <vt:lpstr>1_Custom Design</vt:lpstr>
      <vt:lpstr>Custom Design</vt:lpstr>
      <vt:lpstr>RHIC Status </vt:lpstr>
      <vt:lpstr>Last One Week</vt:lpstr>
      <vt:lpstr>Polarization of Last Week</vt:lpstr>
      <vt:lpstr>Ramp Efficiency in Yellow</vt:lpstr>
      <vt:lpstr>Ramp Efficiency in Blue</vt:lpstr>
      <vt:lpstr>Ramp Measurements</vt:lpstr>
      <vt:lpstr>Machine Development List (12hrs)</vt:lpstr>
      <vt:lpstr>Status and Plan as of 4/12/2011</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Intensity Scan</dc:title>
  <dc:creator>Haixin Huang</dc:creator>
  <cp:lastModifiedBy>C-AD</cp:lastModifiedBy>
  <cp:revision>559</cp:revision>
  <cp:lastPrinted>2000-11-14T18:14:29Z</cp:lastPrinted>
  <dcterms:created xsi:type="dcterms:W3CDTF">2011-04-12T15:39:42Z</dcterms:created>
  <dcterms:modified xsi:type="dcterms:W3CDTF">2011-04-12T17:06:19Z</dcterms:modified>
</cp:coreProperties>
</file>