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3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1\fy11q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/>
              <a:t>
</a:t>
            </a:r>
            <a:r>
              <a:rPr lang="en-US" dirty="0" smtClean="0"/>
              <a:t>MARCH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28371985341454958"/>
          <c:y val="5.5877611018914761E-4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5702965868636475E-2"/>
          <c:y val="0.15915129669840095"/>
          <c:w val="0.80607197309885492"/>
          <c:h val="0.7785150930163427"/>
        </c:manualLayout>
      </c:layout>
      <c:barChart>
        <c:barDir val="col"/>
        <c:grouping val="stacked"/>
        <c:ser>
          <c:idx val="0"/>
          <c:order val="0"/>
          <c:tx>
            <c:strRef>
              <c:f>NORMAL!$BC$704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cat>
            <c:strRef>
              <c:f>NORMAL!$BG$703:$BK$703</c:f>
              <c:strCache>
                <c:ptCount val="5"/>
                <c:pt idx="0">
                  <c:v>FY11-week 22:</c:v>
                </c:pt>
                <c:pt idx="1">
                  <c:v>FY11-week 23:</c:v>
                </c:pt>
                <c:pt idx="2">
                  <c:v>FY11-week 24:</c:v>
                </c:pt>
                <c:pt idx="3">
                  <c:v>FY11-week 25:</c:v>
                </c:pt>
                <c:pt idx="4">
                  <c:v>FY11-week 26:</c:v>
                </c:pt>
              </c:strCache>
            </c:strRef>
          </c:cat>
          <c:val>
            <c:numRef>
              <c:f>NORMAL!$BG$704:$BK$704</c:f>
              <c:numCache>
                <c:formatCode>0</c:formatCode>
                <c:ptCount val="5"/>
                <c:pt idx="0">
                  <c:v>60.87</c:v>
                </c:pt>
                <c:pt idx="1">
                  <c:v>42.47</c:v>
                </c:pt>
                <c:pt idx="2">
                  <c:v>0</c:v>
                </c:pt>
                <c:pt idx="3">
                  <c:v>31.232000000000003</c:v>
                </c:pt>
                <c:pt idx="4">
                  <c:v>78.75</c:v>
                </c:pt>
              </c:numCache>
            </c:numRef>
          </c:val>
        </c:ser>
        <c:ser>
          <c:idx val="1"/>
          <c:order val="1"/>
          <c:tx>
            <c:strRef>
              <c:f>NORMAL!$BC$705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NORMAL!$BG$705:$BK$705</c:f>
              <c:numCache>
                <c:formatCode>0</c:formatCode>
                <c:ptCount val="5"/>
                <c:pt idx="0">
                  <c:v>12.05</c:v>
                </c:pt>
                <c:pt idx="1">
                  <c:v>4.87</c:v>
                </c:pt>
                <c:pt idx="2">
                  <c:v>0</c:v>
                </c:pt>
                <c:pt idx="3">
                  <c:v>0</c:v>
                </c:pt>
                <c:pt idx="4">
                  <c:v>3.07</c:v>
                </c:pt>
              </c:numCache>
            </c:numRef>
          </c:val>
        </c:ser>
        <c:ser>
          <c:idx val="2"/>
          <c:order val="2"/>
          <c:tx>
            <c:strRef>
              <c:f>NORMAL!$BC$712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NORMAL!$BG$712:$BK$712</c:f>
              <c:numCache>
                <c:formatCode>0</c:formatCode>
                <c:ptCount val="5"/>
                <c:pt idx="0">
                  <c:v>15.3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9.23</c:v>
                </c:pt>
              </c:numCache>
            </c:numRef>
          </c:val>
        </c:ser>
        <c:ser>
          <c:idx val="4"/>
          <c:order val="3"/>
          <c:tx>
            <c:strRef>
              <c:f>NORMAL!$BC$707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NORMAL!$BG$707:$BK$707</c:f>
              <c:numCache>
                <c:formatCode>0</c:formatCode>
                <c:ptCount val="5"/>
                <c:pt idx="0">
                  <c:v>1.25</c:v>
                </c:pt>
                <c:pt idx="1">
                  <c:v>3.5</c:v>
                </c:pt>
                <c:pt idx="2">
                  <c:v>0</c:v>
                </c:pt>
                <c:pt idx="3">
                  <c:v>3.18</c:v>
                </c:pt>
                <c:pt idx="4">
                  <c:v>3.4</c:v>
                </c:pt>
              </c:numCache>
            </c:numRef>
          </c:val>
        </c:ser>
        <c:ser>
          <c:idx val="5"/>
          <c:order val="4"/>
          <c:tx>
            <c:strRef>
              <c:f>NORMAL!$BC$706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NORMAL!$BG$706:$BK$706</c:f>
              <c:numCache>
                <c:formatCode>0</c:formatCode>
                <c:ptCount val="5"/>
                <c:pt idx="0">
                  <c:v>35.800000000000004</c:v>
                </c:pt>
                <c:pt idx="1">
                  <c:v>29.43</c:v>
                </c:pt>
                <c:pt idx="2">
                  <c:v>11.15</c:v>
                </c:pt>
                <c:pt idx="3">
                  <c:v>29.919999999999987</c:v>
                </c:pt>
                <c:pt idx="4">
                  <c:v>38.100000000000009</c:v>
                </c:pt>
              </c:numCache>
            </c:numRef>
          </c:val>
        </c:ser>
        <c:ser>
          <c:idx val="6"/>
          <c:order val="5"/>
          <c:tx>
            <c:strRef>
              <c:f>NORMAL!$BC$708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NORMAL!$BG$708:$BK$708</c:f>
              <c:numCache>
                <c:formatCode>0</c:formatCode>
                <c:ptCount val="5"/>
                <c:pt idx="0">
                  <c:v>9.07</c:v>
                </c:pt>
                <c:pt idx="1">
                  <c:v>36.730000000000011</c:v>
                </c:pt>
                <c:pt idx="2">
                  <c:v>155</c:v>
                </c:pt>
                <c:pt idx="3">
                  <c:v>55.75</c:v>
                </c:pt>
                <c:pt idx="4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NORMAL!$BC$711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NORMAL!$BG$711:$BK$711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NORMAL!$BC$710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NORMAL!$BG$710:$BK$710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NORMAL!$BC$709</c:f>
              <c:strCache>
                <c:ptCount val="1"/>
                <c:pt idx="0">
                  <c:v>Machine 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NORMAL!$BG$709:$BK$709</c:f>
              <c:numCache>
                <c:formatCode>0</c:formatCode>
                <c:ptCount val="5"/>
                <c:pt idx="0">
                  <c:v>33.660000000000011</c:v>
                </c:pt>
                <c:pt idx="1">
                  <c:v>51</c:v>
                </c:pt>
                <c:pt idx="2">
                  <c:v>0.85000000000000064</c:v>
                </c:pt>
                <c:pt idx="3">
                  <c:v>47.920000000000009</c:v>
                </c:pt>
                <c:pt idx="4">
                  <c:v>35.449999999999996</c:v>
                </c:pt>
              </c:numCache>
            </c:numRef>
          </c:val>
        </c:ser>
        <c:overlap val="100"/>
        <c:axId val="59909248"/>
        <c:axId val="59910784"/>
      </c:barChart>
      <c:catAx>
        <c:axId val="59909248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910784"/>
        <c:crosses val="autoZero"/>
        <c:lblAlgn val="ctr"/>
        <c:lblOffset val="100"/>
        <c:tickLblSkip val="1"/>
        <c:tickMarkSkip val="1"/>
      </c:catAx>
      <c:valAx>
        <c:axId val="59910784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100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238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909248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/>
              <a:t>
</a:t>
            </a:r>
            <a:r>
              <a:rPr lang="en-US" dirty="0" smtClean="0"/>
              <a:t>APRIL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24853135770169324"/>
          <c:y val="9.596413180447945E-4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3658579187769263E-2"/>
          <c:y val="0.15915129669840078"/>
          <c:w val="0.80325110440530478"/>
          <c:h val="0.77851509301634314"/>
        </c:manualLayout>
      </c:layout>
      <c:barChart>
        <c:barDir val="col"/>
        <c:grouping val="stacked"/>
        <c:ser>
          <c:idx val="0"/>
          <c:order val="0"/>
          <c:tx>
            <c:strRef>
              <c:f>NORMAL!$C$704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NORMAL!$G$703:$J$703</c:f>
              <c:strCache>
                <c:ptCount val="4"/>
                <c:pt idx="0">
                  <c:v>FY11-week 27:</c:v>
                </c:pt>
                <c:pt idx="1">
                  <c:v>FY11-week 28:</c:v>
                </c:pt>
                <c:pt idx="2">
                  <c:v>FY11-week 29:</c:v>
                </c:pt>
                <c:pt idx="3">
                  <c:v>FY11-week 30:</c:v>
                </c:pt>
              </c:strCache>
            </c:strRef>
          </c:cat>
          <c:val>
            <c:numRef>
              <c:f>NORMAL!$G$704:$J$704</c:f>
              <c:numCache>
                <c:formatCode>0</c:formatCode>
                <c:ptCount val="4"/>
                <c:pt idx="0">
                  <c:v>84.2</c:v>
                </c:pt>
                <c:pt idx="1">
                  <c:v>76.84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2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val>
            <c:numRef>
              <c:f>NORMAL!$G$705:$J$705</c:f>
              <c:numCache>
                <c:formatCode>0</c:formatCode>
                <c:ptCount val="4"/>
                <c:pt idx="0">
                  <c:v>2.42</c:v>
                </c:pt>
                <c:pt idx="1">
                  <c:v>21.18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NORMAL!$G$712:$J$712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NORMAL!$C$707</c:f>
              <c:strCache>
                <c:ptCount val="1"/>
                <c:pt idx="0">
                  <c:v>Experimenter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NORMAL!$G$707:$J$707</c:f>
              <c:numCache>
                <c:formatCode>0</c:formatCode>
                <c:ptCount val="4"/>
                <c:pt idx="0">
                  <c:v>0.53</c:v>
                </c:pt>
                <c:pt idx="1">
                  <c:v>0.95000000000000018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NORMAL!$G$706:$J$706</c:f>
              <c:numCache>
                <c:formatCode>0</c:formatCode>
                <c:ptCount val="4"/>
                <c:pt idx="0">
                  <c:v>39.550000000000004</c:v>
                </c:pt>
                <c:pt idx="1">
                  <c:v>32.93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6"/>
          <c:order val="5"/>
          <c:tx>
            <c:strRef>
              <c:f>NORMAL!$C$708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6.6037735849056631E-2"/>
                  <c:y val="5.0203948599853365E-3"/>
                </c:manualLayout>
              </c:layout>
              <c:showVal val="1"/>
            </c:dLbl>
            <c:dLbl>
              <c:idx val="1"/>
              <c:layout>
                <c:manualLayout>
                  <c:x val="-5.4415831722085924E-2"/>
                  <c:y val="0"/>
                </c:manualLayout>
              </c:layout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NORMAL!$G$708:$J$708</c:f>
              <c:numCache>
                <c:formatCode>0</c:formatCode>
                <c:ptCount val="4"/>
                <c:pt idx="0">
                  <c:v>8.7800000000000011</c:v>
                </c:pt>
                <c:pt idx="1">
                  <c:v>2.67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NORMAL!$G$711:$J$711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NORMAL!$G$710:$J$710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NORMAL!$C$709</c:f>
              <c:strCache>
                <c:ptCount val="1"/>
                <c:pt idx="0">
                  <c:v>Machine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NORMAL!$G$709:$J$709</c:f>
              <c:numCache>
                <c:formatCode>0</c:formatCode>
                <c:ptCount val="4"/>
                <c:pt idx="0">
                  <c:v>32.520000000000003</c:v>
                </c:pt>
                <c:pt idx="1">
                  <c:v>33.43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59980416"/>
        <c:axId val="60006784"/>
      </c:barChart>
      <c:catAx>
        <c:axId val="59980416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006784"/>
        <c:crosses val="autoZero"/>
        <c:lblAlgn val="ctr"/>
        <c:lblOffset val="100"/>
        <c:tickLblSkip val="1"/>
        <c:tickMarkSkip val="1"/>
      </c:catAx>
      <c:valAx>
        <c:axId val="60006784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0650549671706355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980416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75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475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475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(GREATER THAN ONE HOUR) </a:t>
            </a:r>
            <a:r>
              <a:rPr lang="en-US" sz="1475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--APRIL 2011</a:t>
            </a:r>
          </a:p>
        </c:rich>
      </c:tx>
      <c:layout>
        <c:manualLayout>
          <c:xMode val="edge"/>
          <c:yMode val="edge"/>
          <c:x val="0.19577134844287661"/>
          <c:y val="2.5641025641025661E-2"/>
        </c:manualLayout>
      </c:layout>
      <c:spPr>
        <a:noFill/>
        <a:ln w="25400">
          <a:noFill/>
        </a:ln>
      </c:spPr>
    </c:title>
    <c:view3D>
      <c:rotX val="10"/>
      <c:hPercent val="100"/>
      <c:rotY val="60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069864030702701"/>
          <c:y val="8.0791173912727998E-2"/>
          <c:w val="0.77647437121312168"/>
          <c:h val="0.7784636339041664"/>
        </c:manualLayout>
      </c:layout>
      <c:bar3DChart>
        <c:barDir val="col"/>
        <c:grouping val="standard"/>
        <c:ser>
          <c:idx val="0"/>
          <c:order val="0"/>
          <c:tx>
            <c:strRef>
              <c:f>NORMAL!$B$848</c:f>
              <c:strCache>
                <c:ptCount val="1"/>
                <c:pt idx="0">
                  <c:v>LINAC_VACUUM</c:v>
                </c:pt>
              </c:strCache>
            </c:strRef>
          </c:tx>
          <c:spPr>
            <a:solidFill>
              <a:srgbClr val="FFFFCC"/>
            </a:solidFill>
          </c:spPr>
          <c:cat>
            <c:strRef>
              <c:f>NORMAL!$B$843:$D$843</c:f>
              <c:strCache>
                <c:ptCount val="3"/>
                <c:pt idx="0">
                  <c:v>03/29/11/2 to 04/05/11/1</c:v>
                </c:pt>
                <c:pt idx="2">
                  <c:v>04/05/11/2 to 04/12/11/1</c:v>
                </c:pt>
              </c:strCache>
            </c:strRef>
          </c:cat>
          <c:val>
            <c:numRef>
              <c:f>NORMAL!$B$849:$D$849</c:f>
              <c:numCache>
                <c:formatCode>General</c:formatCode>
                <c:ptCount val="3"/>
                <c:pt idx="0" formatCode="0.0%">
                  <c:v>4.5293483284547841E-3</c:v>
                </c:pt>
              </c:numCache>
            </c:numRef>
          </c:val>
        </c:ser>
        <c:ser>
          <c:idx val="1"/>
          <c:order val="1"/>
          <c:tx>
            <c:strRef>
              <c:f>NORMAL!$B$862</c:f>
              <c:strCache>
                <c:ptCount val="1"/>
                <c:pt idx="0">
                  <c:v>PS_AGS</c:v>
                </c:pt>
              </c:strCache>
            </c:strRef>
          </c:tx>
          <c:cat>
            <c:strRef>
              <c:f>NORMAL!$B$843:$D$843</c:f>
              <c:strCache>
                <c:ptCount val="3"/>
                <c:pt idx="0">
                  <c:v>03/29/11/2 to 04/05/11/1</c:v>
                </c:pt>
                <c:pt idx="2">
                  <c:v>04/05/11/2 to 04/12/11/1</c:v>
                </c:pt>
              </c:strCache>
            </c:strRef>
          </c:cat>
          <c:val>
            <c:numRef>
              <c:f>NORMAL!$B$863:$D$863</c:f>
              <c:numCache>
                <c:formatCode>General</c:formatCode>
                <c:ptCount val="3"/>
                <c:pt idx="0" formatCode="0.0%">
                  <c:v>8.7197658296102321E-3</c:v>
                </c:pt>
              </c:numCache>
            </c:numRef>
          </c:val>
        </c:ser>
        <c:ser>
          <c:idx val="10"/>
          <c:order val="2"/>
          <c:tx>
            <c:strRef>
              <c:f>NORMAL!$D$864</c:f>
              <c:strCache>
                <c:ptCount val="1"/>
                <c:pt idx="0">
                  <c:v>PPS_AGS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NORMAL!$B$843:$D$843</c:f>
              <c:strCache>
                <c:ptCount val="3"/>
                <c:pt idx="0">
                  <c:v>03/29/11/2 to 04/05/11/1</c:v>
                </c:pt>
                <c:pt idx="2">
                  <c:v>04/05/11/2 to 04/12/11/1</c:v>
                </c:pt>
              </c:strCache>
            </c:strRef>
          </c:cat>
          <c:val>
            <c:numRef>
              <c:f>NORMAL!$B$865:$D$865</c:f>
              <c:numCache>
                <c:formatCode>General</c:formatCode>
                <c:ptCount val="3"/>
                <c:pt idx="2" formatCode="0.0%">
                  <c:v>1.3618856878755201E-2</c:v>
                </c:pt>
              </c:numCache>
            </c:numRef>
          </c:val>
        </c:ser>
        <c:ser>
          <c:idx val="2"/>
          <c:order val="3"/>
          <c:tx>
            <c:strRef>
              <c:f>NORMAL!$B$870</c:f>
              <c:strCache>
                <c:ptCount val="1"/>
                <c:pt idx="0">
                  <c:v>RadMonPermitPull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NORMAL!$B$843:$D$843</c:f>
              <c:strCache>
                <c:ptCount val="3"/>
                <c:pt idx="0">
                  <c:v>03/29/11/2 to 04/05/11/1</c:v>
                </c:pt>
                <c:pt idx="2">
                  <c:v>04/05/11/2 to 04/12/11/1</c:v>
                </c:pt>
              </c:strCache>
            </c:strRef>
          </c:cat>
          <c:val>
            <c:numRef>
              <c:f>NORMAL!$B$871:$D$871</c:f>
              <c:numCache>
                <c:formatCode>General</c:formatCode>
                <c:ptCount val="3"/>
                <c:pt idx="0" formatCode="0.0%">
                  <c:v>8.1343398551841032E-3</c:v>
                </c:pt>
                <c:pt idx="2" formatCode="0.0%">
                  <c:v>4.5909721152364814E-3</c:v>
                </c:pt>
              </c:numCache>
            </c:numRef>
          </c:val>
        </c:ser>
        <c:ser>
          <c:idx val="3"/>
          <c:order val="4"/>
          <c:tx>
            <c:strRef>
              <c:f>NORMAL!$B$872</c:f>
              <c:strCache>
                <c:ptCount val="1"/>
                <c:pt idx="0">
                  <c:v>CntrlsSftwr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strRef>
              <c:f>NORMAL!$B$843:$D$843</c:f>
              <c:strCache>
                <c:ptCount val="3"/>
                <c:pt idx="0">
                  <c:v>03/29/11/2 to 04/05/11/1</c:v>
                </c:pt>
                <c:pt idx="2">
                  <c:v>04/05/11/2 to 04/12/11/1</c:v>
                </c:pt>
              </c:strCache>
            </c:strRef>
          </c:cat>
          <c:val>
            <c:numRef>
              <c:f>NORMAL!$B$873:$D$873</c:f>
              <c:numCache>
                <c:formatCode>General</c:formatCode>
                <c:ptCount val="3"/>
                <c:pt idx="0" formatCode="0.0%">
                  <c:v>5.7926359574795869E-3</c:v>
                </c:pt>
              </c:numCache>
            </c:numRef>
          </c:val>
        </c:ser>
        <c:ser>
          <c:idx val="11"/>
          <c:order val="5"/>
          <c:tx>
            <c:strRef>
              <c:f>NORMAL!$D$874</c:f>
              <c:strCache>
                <c:ptCount val="1"/>
                <c:pt idx="0">
                  <c:v>CntrlsHdRHIC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cat>
            <c:strRef>
              <c:f>NORMAL!$B$843:$D$843</c:f>
              <c:strCache>
                <c:ptCount val="3"/>
                <c:pt idx="0">
                  <c:v>03/29/11/2 to 04/05/11/1</c:v>
                </c:pt>
                <c:pt idx="2">
                  <c:v>04/05/11/2 to 04/12/11/1</c:v>
                </c:pt>
              </c:strCache>
            </c:strRef>
          </c:cat>
          <c:val>
            <c:numRef>
              <c:f>NORMAL!$B$875:$D$875</c:f>
              <c:numCache>
                <c:formatCode>General</c:formatCode>
                <c:ptCount val="3"/>
                <c:pt idx="2" formatCode="0.0%">
                  <c:v>4.0055461408103534E-3</c:v>
                </c:pt>
              </c:numCache>
            </c:numRef>
          </c:val>
        </c:ser>
        <c:ser>
          <c:idx val="12"/>
          <c:order val="6"/>
          <c:tx>
            <c:strRef>
              <c:f>NORMAL!$D$876</c:f>
              <c:strCache>
                <c:ptCount val="1"/>
                <c:pt idx="0">
                  <c:v>Water_RHIC</c:v>
                </c:pt>
              </c:strCache>
            </c:strRef>
          </c:tx>
          <c:dPt>
            <c:idx val="2"/>
            <c:spPr>
              <a:solidFill>
                <a:srgbClr val="0070C0"/>
              </a:solidFill>
            </c:spPr>
          </c:dPt>
          <c:cat>
            <c:strRef>
              <c:f>NORMAL!$B$843:$D$843</c:f>
              <c:strCache>
                <c:ptCount val="3"/>
                <c:pt idx="0">
                  <c:v>03/29/11/2 to 04/05/11/1</c:v>
                </c:pt>
                <c:pt idx="2">
                  <c:v>04/05/11/2 to 04/12/11/1</c:v>
                </c:pt>
              </c:strCache>
            </c:strRef>
          </c:cat>
          <c:val>
            <c:numRef>
              <c:f>NORMAL!$B$877:$D$877</c:f>
              <c:numCache>
                <c:formatCode>General</c:formatCode>
                <c:ptCount val="3"/>
                <c:pt idx="2" formatCode="0.0%">
                  <c:v>4.4061007548913894E-3</c:v>
                </c:pt>
              </c:numCache>
            </c:numRef>
          </c:val>
        </c:ser>
        <c:ser>
          <c:idx val="8"/>
          <c:order val="7"/>
          <c:tx>
            <c:strRef>
              <c:f>NORMAL!$B$868</c:f>
              <c:strCache>
                <c:ptCount val="1"/>
                <c:pt idx="0">
                  <c:v>HumanError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NORMAL!$B$843:$D$843</c:f>
              <c:strCache>
                <c:ptCount val="3"/>
                <c:pt idx="0">
                  <c:v>03/29/11/2 to 04/05/11/1</c:v>
                </c:pt>
                <c:pt idx="2">
                  <c:v>04/05/11/2 to 04/12/11/1</c:v>
                </c:pt>
              </c:strCache>
            </c:strRef>
          </c:cat>
          <c:val>
            <c:numRef>
              <c:f>NORMAL!$B$869:$D$869</c:f>
              <c:numCache>
                <c:formatCode>General</c:formatCode>
                <c:ptCount val="3"/>
                <c:pt idx="0" formatCode="0.0%">
                  <c:v>3.8514866738561084E-3</c:v>
                </c:pt>
              </c:numCache>
            </c:numRef>
          </c:val>
        </c:ser>
        <c:ser>
          <c:idx val="4"/>
          <c:order val="8"/>
          <c:tx>
            <c:strRef>
              <c:f>NORMAL!$B$878</c:f>
              <c:strCache>
                <c:ptCount val="1"/>
                <c:pt idx="0">
                  <c:v>QLI</c:v>
                </c:pt>
              </c:strCache>
            </c:strRef>
          </c:tx>
          <c:cat>
            <c:strRef>
              <c:f>NORMAL!$B$843:$D$843</c:f>
              <c:strCache>
                <c:ptCount val="3"/>
                <c:pt idx="0">
                  <c:v>03/29/11/2 to 04/05/11/1</c:v>
                </c:pt>
                <c:pt idx="2">
                  <c:v>04/05/11/2 to 04/12/11/1</c:v>
                </c:pt>
              </c:strCache>
            </c:strRef>
          </c:cat>
          <c:val>
            <c:numRef>
              <c:f>NORMAL!$B$879:$D$879</c:f>
              <c:numCache>
                <c:formatCode>General</c:formatCode>
                <c:ptCount val="3"/>
                <c:pt idx="0" formatCode="0.0%">
                  <c:v>3.1736250192574344E-3</c:v>
                </c:pt>
              </c:numCache>
            </c:numRef>
          </c:val>
        </c:ser>
        <c:ser>
          <c:idx val="13"/>
          <c:order val="9"/>
          <c:tx>
            <c:strRef>
              <c:f>NORMAL!$D$886</c:f>
              <c:strCache>
                <c:ptCount val="1"/>
                <c:pt idx="0">
                  <c:v>QuenchProtect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cat>
            <c:strRef>
              <c:f>NORMAL!$B$843:$D$843</c:f>
              <c:strCache>
                <c:ptCount val="3"/>
                <c:pt idx="0">
                  <c:v>03/29/11/2 to 04/05/11/1</c:v>
                </c:pt>
                <c:pt idx="2">
                  <c:v>04/05/11/2 to 04/12/11/1</c:v>
                </c:pt>
              </c:strCache>
            </c:strRef>
          </c:cat>
          <c:val>
            <c:numRef>
              <c:f>NORMAL!$B$887:$D$887</c:f>
              <c:numCache>
                <c:formatCode>General</c:formatCode>
                <c:ptCount val="3"/>
                <c:pt idx="2" formatCode="0.0%">
                  <c:v>3.4386073024187336E-2</c:v>
                </c:pt>
              </c:numCache>
            </c:numRef>
          </c:val>
        </c:ser>
        <c:ser>
          <c:idx val="5"/>
          <c:order val="10"/>
          <c:tx>
            <c:strRef>
              <c:f>NORMAL!$B$880</c:f>
              <c:strCache>
                <c:ptCount val="1"/>
                <c:pt idx="0">
                  <c:v>Rf_RHIC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NORMAL!$B$843:$D$843</c:f>
              <c:strCache>
                <c:ptCount val="3"/>
                <c:pt idx="0">
                  <c:v>03/29/11/2 to 04/05/11/1</c:v>
                </c:pt>
                <c:pt idx="2">
                  <c:v>04/05/11/2 to 04/12/11/1</c:v>
                </c:pt>
              </c:strCache>
            </c:strRef>
          </c:cat>
          <c:val>
            <c:numRef>
              <c:f>NORMAL!$B$881:$D$881</c:f>
              <c:numCache>
                <c:formatCode>General</c:formatCode>
                <c:ptCount val="3"/>
                <c:pt idx="0" formatCode="0.0%">
                  <c:v>3.1736250192574344E-3</c:v>
                </c:pt>
                <c:pt idx="2" formatCode="0.0%">
                  <c:v>1.072253890001541E-2</c:v>
                </c:pt>
              </c:numCache>
            </c:numRef>
          </c:val>
        </c:ser>
        <c:ser>
          <c:idx val="6"/>
          <c:order val="11"/>
          <c:tx>
            <c:strRef>
              <c:f>NORMAL!$B$882</c:f>
              <c:strCache>
                <c:ptCount val="1"/>
                <c:pt idx="0">
                  <c:v>PS_RHIC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cat>
            <c:strRef>
              <c:f>NORMAL!$B$843:$D$843</c:f>
              <c:strCache>
                <c:ptCount val="3"/>
                <c:pt idx="0">
                  <c:v>03/29/11/2 to 04/05/11/1</c:v>
                </c:pt>
                <c:pt idx="2">
                  <c:v>04/05/11/2 to 04/12/11/1</c:v>
                </c:pt>
              </c:strCache>
            </c:strRef>
          </c:cat>
          <c:val>
            <c:numRef>
              <c:f>NORMAL!$B$883:$D$883</c:f>
              <c:numCache>
                <c:formatCode>General</c:formatCode>
                <c:ptCount val="3"/>
                <c:pt idx="0" formatCode="0.0%">
                  <c:v>5.3366199352950248E-2</c:v>
                </c:pt>
                <c:pt idx="2" formatCode="0.0%">
                  <c:v>2.4248960098598057E-2</c:v>
                </c:pt>
              </c:numCache>
            </c:numRef>
          </c:val>
        </c:ser>
        <c:ser>
          <c:idx val="9"/>
          <c:order val="12"/>
          <c:tx>
            <c:strRef>
              <c:f>NORMAL!$B$884</c:f>
              <c:strCache>
                <c:ptCount val="1"/>
                <c:pt idx="0">
                  <c:v>PPS_RHIC</c:v>
                </c:pt>
              </c:strCache>
            </c:strRef>
          </c:tx>
          <c:cat>
            <c:strRef>
              <c:f>NORMAL!$B$843:$D$843</c:f>
              <c:strCache>
                <c:ptCount val="3"/>
                <c:pt idx="0">
                  <c:v>03/29/11/2 to 04/05/11/1</c:v>
                </c:pt>
                <c:pt idx="2">
                  <c:v>04/05/11/2 to 04/12/11/1</c:v>
                </c:pt>
              </c:strCache>
            </c:strRef>
          </c:cat>
          <c:val>
            <c:numRef>
              <c:f>NORMAL!$B$885:$D$885</c:f>
              <c:numCache>
                <c:formatCode>General</c:formatCode>
                <c:ptCount val="3"/>
                <c:pt idx="0" formatCode="0.0%">
                  <c:v>9.7365583115082456E-3</c:v>
                </c:pt>
                <c:pt idx="2" formatCode="0.0%">
                  <c:v>5.3920813433985517E-3</c:v>
                </c:pt>
              </c:numCache>
            </c:numRef>
          </c:val>
        </c:ser>
        <c:ser>
          <c:idx val="7"/>
          <c:order val="13"/>
          <c:tx>
            <c:strRef>
              <c:f>NORMAL!$B$888</c:f>
              <c:strCache>
                <c:ptCount val="1"/>
                <c:pt idx="0">
                  <c:v>sum&lt; 1 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NORMAL!$B$843:$D$843</c:f>
              <c:strCache>
                <c:ptCount val="3"/>
                <c:pt idx="0">
                  <c:v>03/29/11/2 to 04/05/11/1</c:v>
                </c:pt>
                <c:pt idx="2">
                  <c:v>04/05/11/2 to 04/12/11/1</c:v>
                </c:pt>
              </c:strCache>
            </c:strRef>
          </c:cat>
          <c:val>
            <c:numRef>
              <c:f>NORMAL!$B$889:$D$889</c:f>
              <c:numCache>
                <c:formatCode>General</c:formatCode>
                <c:ptCount val="3"/>
                <c:pt idx="0" formatCode="0.0%">
                  <c:v>1.7562779232783859E-3</c:v>
                </c:pt>
                <c:pt idx="2" formatCode="0.0%">
                  <c:v>7.0867354798952393E-4</c:v>
                </c:pt>
              </c:numCache>
            </c:numRef>
          </c:val>
        </c:ser>
        <c:shape val="box"/>
        <c:axId val="61410688"/>
        <c:axId val="61424768"/>
        <c:axId val="61402176"/>
      </c:bar3DChart>
      <c:catAx>
        <c:axId val="61410688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480000" vert="horz"/>
          <a:lstStyle/>
          <a:p>
            <a:pPr>
              <a:defRPr sz="11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424768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61424768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410688"/>
        <c:crosses val="max"/>
        <c:crossBetween val="between"/>
      </c:valAx>
      <c:serAx>
        <c:axId val="61402176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222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424768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0.02264</cdr:x>
      <cdr:y>0.05991</cdr:y>
    </cdr:from>
    <cdr:to>
      <cdr:x>0.36667</cdr:x>
      <cdr:y>0.66667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7020" y="410863"/>
          <a:ext cx="3145780" cy="41611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>
              <a:solidFill>
                <a:srgbClr val="7030A0"/>
              </a:solidFill>
            </a:rPr>
            <a:t>PPS_AGS</a:t>
          </a:r>
        </a:p>
        <a:p xmlns:a="http://schemas.openxmlformats.org/drawingml/2006/main">
          <a:r>
            <a:rPr lang="en-US" sz="1400" b="1" dirty="0"/>
            <a:t>H10 EJ </a:t>
          </a:r>
          <a:r>
            <a:rPr lang="en-US" sz="1400" b="1" dirty="0" smtClean="0"/>
            <a:t>  I </a:t>
          </a:r>
          <a:r>
            <a:rPr lang="en-US" sz="1400" b="1" dirty="0"/>
            <a:t>regulation -- 5VDC supply</a:t>
          </a:r>
          <a:endParaRPr lang="en-US" sz="1400" b="1" baseline="0" dirty="0"/>
        </a:p>
        <a:p xmlns:a="http://schemas.openxmlformats.org/drawingml/2006/main">
          <a:r>
            <a:rPr lang="en-US" sz="1400" b="1" baseline="0" dirty="0" err="1">
              <a:solidFill>
                <a:srgbClr val="7030A0"/>
              </a:solidFill>
            </a:rPr>
            <a:t>RADMON_pulls</a:t>
          </a:r>
          <a:r>
            <a:rPr lang="en-US" sz="1400" b="1" baseline="0" dirty="0">
              <a:solidFill>
                <a:srgbClr val="7030A0"/>
              </a:solidFill>
            </a:rPr>
            <a:t> Permit link</a:t>
          </a:r>
        </a:p>
        <a:p xmlns:a="http://schemas.openxmlformats.org/drawingml/2006/main">
          <a:r>
            <a:rPr lang="en-US" sz="1400" b="1" baseline="0" dirty="0"/>
            <a:t>6X</a:t>
          </a:r>
        </a:p>
        <a:p xmlns:a="http://schemas.openxmlformats.org/drawingml/2006/main">
          <a:r>
            <a:rPr lang="en-US" sz="1400" b="1" baseline="0" dirty="0" err="1">
              <a:solidFill>
                <a:srgbClr val="7030A0"/>
              </a:solidFill>
            </a:rPr>
            <a:t>ControlsHdwrRHIC</a:t>
          </a:r>
          <a:endParaRPr lang="en-US" sz="1400" b="1" baseline="0" dirty="0">
            <a:solidFill>
              <a:srgbClr val="7030A0"/>
            </a:solidFill>
          </a:endParaRPr>
        </a:p>
        <a:p xmlns:a="http://schemas.openxmlformats.org/drawingml/2006/main">
          <a:r>
            <a:rPr lang="en-US" sz="1400" b="1" baseline="0" dirty="0"/>
            <a:t>cfe-3a-ps1 &amp; cfe-3a-ps2</a:t>
          </a:r>
        </a:p>
        <a:p xmlns:a="http://schemas.openxmlformats.org/drawingml/2006/main">
          <a:r>
            <a:rPr lang="en-US" sz="1400" b="1" baseline="0" dirty="0" err="1">
              <a:solidFill>
                <a:srgbClr val="7030A0"/>
              </a:solidFill>
            </a:rPr>
            <a:t>WaterRHIC</a:t>
          </a:r>
          <a:endParaRPr lang="en-US" sz="1400" b="1" baseline="0" dirty="0">
            <a:solidFill>
              <a:srgbClr val="7030A0"/>
            </a:solidFill>
          </a:endParaRPr>
        </a:p>
        <a:p xmlns:a="http://schemas.openxmlformats.org/drawingml/2006/main">
          <a:r>
            <a:rPr lang="en-US" sz="1400" b="1" baseline="0" dirty="0"/>
            <a:t>water flow 9 MHz </a:t>
          </a:r>
          <a:r>
            <a:rPr lang="en-US" sz="1400" b="1" baseline="0" dirty="0" smtClean="0"/>
            <a:t>cavity</a:t>
          </a:r>
        </a:p>
        <a:p xmlns:a="http://schemas.openxmlformats.org/drawingml/2006/main">
          <a:r>
            <a:rPr lang="en-US" sz="1400" b="1" baseline="0" dirty="0" err="1" smtClean="0">
              <a:solidFill>
                <a:srgbClr val="7030A0"/>
              </a:solidFill>
              <a:latin typeface="+mn-lt"/>
              <a:ea typeface="+mn-ea"/>
              <a:cs typeface="+mn-cs"/>
            </a:rPr>
            <a:t>QuenchProtect</a:t>
          </a:r>
          <a:endParaRPr lang="en-US" sz="14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sz="1400" b="1" baseline="0" dirty="0" smtClean="0">
              <a:latin typeface="+mn-lt"/>
              <a:ea typeface="+mn-ea"/>
              <a:cs typeface="+mn-cs"/>
            </a:rPr>
            <a:t>y9dqpsw,   y09-qf6-qp</a:t>
          </a:r>
          <a:endParaRPr lang="en-US" sz="1400" b="1" dirty="0" smtClean="0"/>
        </a:p>
        <a:p xmlns:a="http://schemas.openxmlformats.org/drawingml/2006/main">
          <a:r>
            <a:rPr lang="en-US" sz="1400" b="1" baseline="0" dirty="0" err="1" smtClean="0">
              <a:solidFill>
                <a:srgbClr val="7030A0"/>
              </a:solidFill>
            </a:rPr>
            <a:t>Rf_RHIC</a:t>
          </a:r>
          <a:endParaRPr lang="en-US" sz="1400" b="1" baseline="0" dirty="0">
            <a:solidFill>
              <a:srgbClr val="7030A0"/>
            </a:solidFill>
          </a:endParaRPr>
        </a:p>
        <a:p xmlns:a="http://schemas.openxmlformats.org/drawingml/2006/main">
          <a:r>
            <a:rPr lang="en-US" sz="1400" b="1" baseline="0" dirty="0"/>
            <a:t>9 MHz Bouncer </a:t>
          </a:r>
          <a:r>
            <a:rPr lang="en-US" sz="1400" b="1" baseline="0" dirty="0" smtClean="0"/>
            <a:t> -- Amplifier </a:t>
          </a:r>
          <a:r>
            <a:rPr lang="en-US" sz="1400" b="1" baseline="0" dirty="0"/>
            <a:t>Tube</a:t>
          </a:r>
        </a:p>
        <a:p xmlns:a="http://schemas.openxmlformats.org/drawingml/2006/main">
          <a:r>
            <a:rPr lang="en-US" sz="1400" b="1" baseline="0" dirty="0">
              <a:solidFill>
                <a:srgbClr val="7030A0"/>
              </a:solidFill>
            </a:rPr>
            <a:t>PS_RHIC</a:t>
          </a:r>
        </a:p>
        <a:p xmlns:a="http://schemas.openxmlformats.org/drawingml/2006/main">
          <a:r>
            <a:rPr lang="en-US" sz="1400" b="1" baseline="0" dirty="0"/>
            <a:t>bo11-tq6,  b4-q89, yo8-tq4</a:t>
          </a:r>
        </a:p>
        <a:p xmlns:a="http://schemas.openxmlformats.org/drawingml/2006/main">
          <a:r>
            <a:rPr lang="en-US" sz="1400" b="1" baseline="0" dirty="0">
              <a:solidFill>
                <a:srgbClr val="7030A0"/>
              </a:solidFill>
            </a:rPr>
            <a:t>PPS_RHIC</a:t>
          </a:r>
        </a:p>
        <a:p xmlns:a="http://schemas.openxmlformats.org/drawingml/2006/main">
          <a:r>
            <a:rPr lang="en-US" sz="1400" b="1" baseline="0" dirty="0" err="1"/>
            <a:t>Y_abort</a:t>
          </a:r>
          <a:r>
            <a:rPr lang="en-US" sz="1400" b="1" baseline="0" dirty="0"/>
            <a:t> - </a:t>
          </a:r>
          <a:r>
            <a:rPr lang="en-US" sz="1400" b="1" baseline="0" dirty="0" err="1"/>
            <a:t>prefire</a:t>
          </a:r>
          <a:endParaRPr lang="en-US" sz="1400" b="1" baseline="0" dirty="0"/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37F6D-F254-4364-8CA5-3A5D26E51AAA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03905-D4A9-4171-BCC8-1B594CB40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4F02-9F19-4CD9-B6AF-4EFB121821AA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457200" y="1066800"/>
          <a:ext cx="4038600" cy="5059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648200" y="1066800"/>
          <a:ext cx="4038600" cy="5059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93</Words>
  <Application>Microsoft Office PowerPoint</Application>
  <PresentationFormat>On-screen Show (4:3)</PresentationFormat>
  <Paragraphs>62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C-AD</cp:lastModifiedBy>
  <cp:revision>18</cp:revision>
  <dcterms:created xsi:type="dcterms:W3CDTF">2011-03-02T18:37:40Z</dcterms:created>
  <dcterms:modified xsi:type="dcterms:W3CDTF">2011-04-12T14:54:44Z</dcterms:modified>
</cp:coreProperties>
</file>