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7" r:id="rId2"/>
    <p:sldMasterId id="2147483656" r:id="rId3"/>
  </p:sldMasterIdLst>
  <p:notesMasterIdLst>
    <p:notesMasterId r:id="rId10"/>
  </p:notesMasterIdLst>
  <p:handoutMasterIdLst>
    <p:handoutMasterId r:id="rId11"/>
  </p:handoutMasterIdLst>
  <p:sldIdLst>
    <p:sldId id="669" r:id="rId4"/>
    <p:sldId id="683" r:id="rId5"/>
    <p:sldId id="692" r:id="rId6"/>
    <p:sldId id="701" r:id="rId7"/>
    <p:sldId id="704" r:id="rId8"/>
    <p:sldId id="703" r:id="rId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99"/>
    <a:srgbClr val="000066"/>
    <a:srgbClr val="FF5050"/>
    <a:srgbClr val="FF0000"/>
    <a:srgbClr val="FF6600"/>
    <a:srgbClr val="FF33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128" autoAdjust="0"/>
    <p:restoredTop sz="94660"/>
  </p:normalViewPr>
  <p:slideViewPr>
    <p:cSldViewPr>
      <p:cViewPr varScale="1">
        <p:scale>
          <a:sx n="46" d="100"/>
          <a:sy n="46" d="100"/>
        </p:scale>
        <p:origin x="-103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124" y="-96"/>
      </p:cViewPr>
      <p:guideLst>
        <p:guide orient="horz" pos="2927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510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BA803AEE-8D0C-4B26-B265-3122F68E6B27}" type="datetime1">
              <a:rPr lang="en-US"/>
              <a:pPr/>
              <a:t>4/19/2011</a:t>
            </a:fld>
            <a:endParaRPr lang="en-US" altLang="ja-JP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Huang/BNL</a:t>
            </a: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510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0FD66E4F-9D68-45D3-9ADE-EF218E020D3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510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1766B611-9AD5-4CEB-A356-7548492B3627}" type="datetime1">
              <a:rPr lang="en-US"/>
              <a:pPr/>
              <a:t>4/19/2011</a:t>
            </a:fld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81100" y="698500"/>
            <a:ext cx="4646613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マスターテキストの書式設定</a:t>
            </a:r>
          </a:p>
          <a:p>
            <a:pPr lvl="1"/>
            <a:r>
              <a:rPr lang="ja-JP" altLang="en-US" smtClean="0"/>
              <a:t>第 2 レベル</a:t>
            </a:r>
          </a:p>
          <a:p>
            <a:pPr lvl="2"/>
            <a:r>
              <a:rPr lang="ja-JP" altLang="en-US" smtClean="0"/>
              <a:t>第 3 レベル</a:t>
            </a:r>
          </a:p>
          <a:p>
            <a:pPr lvl="3"/>
            <a:r>
              <a:rPr lang="ja-JP" altLang="en-US" smtClean="0"/>
              <a:t>第 4 レベル</a:t>
            </a:r>
          </a:p>
          <a:p>
            <a:pPr lvl="4"/>
            <a:r>
              <a:rPr lang="ja-JP" altLang="en-US" smtClean="0"/>
              <a:t>第 5 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Huang/BNL</a:t>
            </a: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510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E9A022B0-353B-4D1D-BB02-3C8B0E77516A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86000"/>
            <a:ext cx="6400800" cy="35814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Times New Roman" pitchFamily="18" charset="0"/>
              </a:defRPr>
            </a:lvl1pPr>
          </a:lstStyle>
          <a:p>
            <a:endParaRPr lang="ja-JP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09600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r>
              <a:rPr lang="en-US"/>
              <a:t>09/02/02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572000" y="609600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  <a:latin typeface="Arial" charset="0"/>
              </a:defRPr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514600" y="609600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7C1A3563-130F-4228-B6DD-279FC8A8CB2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38B97-43B3-44D7-BB00-F3A7E33DF15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91250" y="533400"/>
            <a:ext cx="19621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533400"/>
            <a:ext cx="57340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9B877-1C78-4DDB-B34E-F57B08F15E1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38100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343400" y="1295400"/>
            <a:ext cx="38100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343400" y="3771900"/>
            <a:ext cx="38100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31800" y="6324600"/>
            <a:ext cx="1397000" cy="361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2057400" y="6400800"/>
            <a:ext cx="1524000" cy="228600"/>
          </a:xfrm>
        </p:spPr>
        <p:txBody>
          <a:bodyPr/>
          <a:lstStyle>
            <a:lvl1pPr>
              <a:defRPr/>
            </a:lvl1pPr>
          </a:lstStyle>
          <a:p>
            <a:fld id="{CD2FDF84-7DD0-4DF9-9B33-54FA8B705C39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E95AF-DAFB-4BEB-9FC6-F7FDE53111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47D3A-8259-422C-874B-39ECE5469B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F0505-E8B3-40DF-A4BD-ADB9E2BFBD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68360-91DC-4C7E-AC69-1A57A07855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D1A81-2865-4AD1-BEE4-C693A7AED0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C4389-7773-450A-B00F-C295070208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EF693-1847-4D66-8339-D86D8BAE6D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74D7A-F75A-4F55-A74D-FFE29E800E0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9240B-AEE6-4300-B87D-8ED4C06918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034C4-3709-415A-B63E-8DE03812CC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EB5F6-02A7-4215-8964-67651FC2C5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EAB26-A2D3-4DB4-96F8-A8A614662B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DFC0D-F4DC-46B9-BB6A-227BB167D1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62903-A5DB-4599-ACE7-FF83163C0C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9E824-704B-4425-AB7D-AC56534780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4C11F-5AC6-4F0A-948B-1031FF1E79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B637B-0C13-4B9E-8871-E272EA708C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5F436-C8AC-480C-B896-B786D4B4BE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DBF18-83BD-4AEE-9D9D-3AFB65E82D9B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5A402-F1CE-4568-A3CC-CAC292C076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D8F44-C02F-4B40-9A5D-49B1805FA4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98F5C-E082-40B5-BB0A-19D0DF937B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D79D1-20DA-4943-B532-C12739AC9C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BC0C8-BA1F-4F12-96C4-8992F76A7A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AB0E9-50C0-471B-89C7-8902C67EDFD5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361A2-7D83-48C0-89C9-6A441600BA3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38480-FAC0-48F6-BB2F-FB299348D00B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191EF-AA4F-4F23-88B7-C2F771267CF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CF330-298B-48AC-8CDF-12C8D19B7250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56DC7-91FF-4AC8-84DA-98CE0545CAE4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533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ja-JP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324600"/>
            <a:ext cx="1397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>
                <a:solidFill>
                  <a:schemeClr val="bg2"/>
                </a:solidFill>
                <a:latin typeface="Arial" charset="0"/>
              </a:defRPr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6400800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57400" y="6400800"/>
            <a:ext cx="152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>
                <a:solidFill>
                  <a:schemeClr val="bg2"/>
                </a:solidFill>
                <a:latin typeface="Arial" charset="0"/>
              </a:defRPr>
            </a:lvl1pPr>
          </a:lstStyle>
          <a:p>
            <a:fld id="{88CAA2DD-6C87-41FF-B78D-EBD576CF2EF7}" type="slidenum">
              <a:rPr lang="ja-JP" altLang="en-US"/>
              <a:pPr/>
              <a:t>‹#›</a:t>
            </a:fld>
            <a:endParaRPr lang="en-US" altLang="ja-JP"/>
          </a:p>
        </p:txBody>
      </p:sp>
      <p:pic>
        <p:nvPicPr>
          <p:cNvPr id="2058" name="Picture 10" descr="logo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629400" y="6200775"/>
            <a:ext cx="1676400" cy="6572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90" r:id="rId1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Monotype Sort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6600"/>
        </a:buClr>
        <a:buSzPct val="7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50000"/>
        <a:buFont typeface="Monotype Sorts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65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5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965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965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7E93B226-A1B8-4ECE-99F3-7AFCF8F6345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41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41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841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841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81E2D08B-335C-4528-A6DC-F0ABB0136CE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76400"/>
            <a:ext cx="7721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RHIC pp Status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10000"/>
            <a:ext cx="4876800" cy="685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3399"/>
                </a:solidFill>
              </a:rPr>
              <a:t>Haixin Huang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5486400"/>
            <a:ext cx="1709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99"/>
                </a:solidFill>
              </a:rPr>
              <a:t>Time Meeting</a:t>
            </a:r>
          </a:p>
          <a:p>
            <a:r>
              <a:rPr lang="en-US" dirty="0" smtClean="0">
                <a:solidFill>
                  <a:srgbClr val="003399"/>
                </a:solidFill>
              </a:rPr>
              <a:t>04/19/2011</a:t>
            </a:r>
            <a:endParaRPr lang="en-US" dirty="0">
              <a:solidFill>
                <a:srgbClr val="00339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Content Placeholder 19" descr="Tue_Apr_19_10_56_43_201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14401" r="-14401"/>
          <a:stretch>
            <a:fillRect/>
          </a:stretch>
        </p:blipFill>
        <p:spPr>
          <a:xfrm>
            <a:off x="-762000" y="533400"/>
            <a:ext cx="10591800" cy="63246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5334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Last One Week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2</a:t>
            </a:fld>
            <a:endParaRPr lang="en-US" altLang="ja-JP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620051" y="3795585"/>
            <a:ext cx="29084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Maintenance, lost 9MHz cavity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 rot="17927552">
            <a:off x="6434832" y="2937769"/>
            <a:ext cx="17944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Jet injection run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2281933" y="3356868"/>
            <a:ext cx="40042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RHIC P/S problem and control issue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945447" y="2732758"/>
            <a:ext cx="40864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Jet injection measurement, </a:t>
            </a:r>
            <a:r>
              <a:rPr lang="en-US" sz="1600" dirty="0" err="1" smtClean="0"/>
              <a:t>AtR</a:t>
            </a:r>
            <a:r>
              <a:rPr lang="en-US" sz="1600" dirty="0" smtClean="0"/>
              <a:t> P/S problem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1900933" y="2594868"/>
            <a:ext cx="40042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Machine development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Tue_Apr_19_10_59_43_2011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-14401" r="-14401"/>
          <a:stretch>
            <a:fillRect/>
          </a:stretch>
        </p:blipFill>
        <p:spPr>
          <a:xfrm>
            <a:off x="-838200" y="685800"/>
            <a:ext cx="10287000" cy="5943600"/>
          </a:xfrm>
        </p:spPr>
      </p:pic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3</a:t>
            </a:fld>
            <a:endParaRPr lang="en-US" altLang="ja-JP" dirty="0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10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400" b="1" dirty="0" smtClean="0">
                <a:solidFill>
                  <a:srgbClr val="FF0000"/>
                </a:solidFill>
              </a:rPr>
              <a:t>Polarization of Last Week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1800" y="990600"/>
            <a:ext cx="5113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Polarization is lower in last a few stores in blue.</a:t>
            </a:r>
            <a:endParaRPr lang="en-US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tunescan_run9-1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12554" r="-12554"/>
          <a:stretch>
            <a:fillRect/>
          </a:stretch>
        </p:blipFill>
        <p:spPr>
          <a:xfrm>
            <a:off x="-1219200" y="228600"/>
            <a:ext cx="9869715" cy="6096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5334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Polarization vs. Vertical Tune on the Ramp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4</a:t>
            </a:fld>
            <a:endParaRPr lang="en-US" altLang="ja-JP" dirty="0"/>
          </a:p>
        </p:txBody>
      </p:sp>
      <p:sp>
        <p:nvSpPr>
          <p:cNvPr id="9" name="TextBox 8"/>
          <p:cNvSpPr txBox="1"/>
          <p:nvPr/>
        </p:nvSpPr>
        <p:spPr>
          <a:xfrm>
            <a:off x="6858000" y="838200"/>
            <a:ext cx="2286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Better efficiency at higher tune (0.71 and 0.72) shows that we have better </a:t>
            </a:r>
            <a:r>
              <a:rPr lang="en-US" dirty="0" err="1" smtClean="0"/>
              <a:t>rms</a:t>
            </a:r>
            <a:r>
              <a:rPr lang="en-US" dirty="0" smtClean="0"/>
              <a:t> orbit this run. The impact on the polarization at current working point is small, though.</a:t>
            </a:r>
            <a:endParaRPr lang="en-US" dirty="0"/>
          </a:p>
        </p:txBody>
      </p:sp>
      <p:sp>
        <p:nvSpPr>
          <p:cNvPr id="11" name="TextBox 9"/>
          <p:cNvSpPr txBox="1">
            <a:spLocks noChangeArrowheads="1"/>
          </p:cNvSpPr>
          <p:nvPr/>
        </p:nvSpPr>
        <p:spPr bwMode="auto">
          <a:xfrm rot="16200000">
            <a:off x="5679282" y="2855118"/>
            <a:ext cx="1838325" cy="3952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3/4 resonance</a:t>
            </a:r>
          </a:p>
        </p:txBody>
      </p:sp>
      <p:cxnSp>
        <p:nvCxnSpPr>
          <p:cNvPr id="12" name="Straight Arrow Connector 9"/>
          <p:cNvCxnSpPr>
            <a:cxnSpLocks noChangeShapeType="1"/>
          </p:cNvCxnSpPr>
          <p:nvPr/>
        </p:nvCxnSpPr>
        <p:spPr bwMode="auto">
          <a:xfrm>
            <a:off x="6629400" y="3962400"/>
            <a:ext cx="1905000" cy="15240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4" name="TextBox 3"/>
          <p:cNvSpPr txBox="1">
            <a:spLocks noChangeArrowheads="1"/>
          </p:cNvSpPr>
          <p:nvPr/>
        </p:nvSpPr>
        <p:spPr bwMode="auto">
          <a:xfrm rot="16200000">
            <a:off x="2869922" y="3226078"/>
            <a:ext cx="1639888" cy="36933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7/10 resonance</a:t>
            </a:r>
          </a:p>
        </p:txBody>
      </p:sp>
      <p:cxnSp>
        <p:nvCxnSpPr>
          <p:cNvPr id="15" name="Straight Arrow Connector 9"/>
          <p:cNvCxnSpPr>
            <a:cxnSpLocks noChangeShapeType="1"/>
          </p:cNvCxnSpPr>
          <p:nvPr/>
        </p:nvCxnSpPr>
        <p:spPr bwMode="auto">
          <a:xfrm rot="5400000">
            <a:off x="3275806" y="4724400"/>
            <a:ext cx="915194" cy="794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yellow1547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12554" r="-12554"/>
          <a:stretch>
            <a:fillRect/>
          </a:stretch>
        </p:blipFill>
        <p:spPr>
          <a:xfrm>
            <a:off x="-1143000" y="381000"/>
            <a:ext cx="9622971" cy="59436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5334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Asymmetry in Yellow on the Whole Ramp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5</a:t>
            </a:fld>
            <a:endParaRPr lang="en-US" altLang="ja-JP" dirty="0"/>
          </a:p>
        </p:txBody>
      </p:sp>
      <p:cxnSp>
        <p:nvCxnSpPr>
          <p:cNvPr id="11" name="Straight Arrow Connector 9"/>
          <p:cNvCxnSpPr>
            <a:cxnSpLocks noChangeShapeType="1"/>
          </p:cNvCxnSpPr>
          <p:nvPr/>
        </p:nvCxnSpPr>
        <p:spPr bwMode="auto">
          <a:xfrm rot="5400000" flipH="1" flipV="1">
            <a:off x="1981200" y="2743200"/>
            <a:ext cx="762000" cy="1588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4" name="Straight Arrow Connector 9"/>
          <p:cNvCxnSpPr>
            <a:cxnSpLocks noChangeShapeType="1"/>
          </p:cNvCxnSpPr>
          <p:nvPr/>
        </p:nvCxnSpPr>
        <p:spPr bwMode="auto">
          <a:xfrm rot="5400000" flipH="1" flipV="1">
            <a:off x="4420394" y="2742406"/>
            <a:ext cx="762000" cy="1588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15" name="Straight Arrow Connector 9"/>
          <p:cNvCxnSpPr>
            <a:cxnSpLocks noChangeShapeType="1"/>
          </p:cNvCxnSpPr>
          <p:nvPr/>
        </p:nvCxnSpPr>
        <p:spPr bwMode="auto">
          <a:xfrm rot="5400000" flipH="1" flipV="1">
            <a:off x="3277394" y="2742406"/>
            <a:ext cx="762000" cy="1588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16" name="TextBox 15"/>
          <p:cNvSpPr txBox="1"/>
          <p:nvPr/>
        </p:nvSpPr>
        <p:spPr>
          <a:xfrm>
            <a:off x="1828800" y="3276600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100GeV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124200" y="3276600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200GeV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419600" y="3276600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250GeV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991600" cy="6629400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339725" indent="-339725" defTabSz="457200">
              <a:lnSpc>
                <a:spcPct val="80000"/>
              </a:lnSpc>
              <a:buSzPct val="95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80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Higher polarization out of AGS (jump quads).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Higher polarization at RHIC store (tune and orbit on the ramp).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Highest peak luminosity in RHIC so far (9MHz, orbit</a:t>
            </a:r>
            <a:r>
              <a:rPr lang="en-US" sz="2400" smtClean="0">
                <a:solidFill>
                  <a:srgbClr val="000066"/>
                </a:solidFill>
                <a:latin typeface="+mj-lt"/>
              </a:rPr>
              <a:t>/tune).</a:t>
            </a:r>
            <a:endParaRPr lang="en-US" sz="24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Orbit feedback works. We have excellent orbit control on the ramp.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9MHz cavity is operational. We may benefited from less </a:t>
            </a:r>
            <a:r>
              <a:rPr lang="en-US" sz="2400" dirty="0" err="1" smtClean="0">
                <a:solidFill>
                  <a:srgbClr val="000066"/>
                </a:solidFill>
                <a:latin typeface="+mj-lt"/>
              </a:rPr>
              <a:t>e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-cloud effect already. So far no indication of intensity issue.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10Hz orbit feedback works. Beneficial to luminosity. 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Up/Down ramp from 100GeV to 250GeV to compare polarization levels at the two energies. 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Chromaticity feedback works for these ramps. Essential for the down ramp development.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Injection jet polarization measurement with a short notice.</a:t>
            </a:r>
          </a:p>
          <a:p>
            <a:pPr lvl="1">
              <a:buSzPct val="50000"/>
            </a:pPr>
            <a:endParaRPr lang="en-US" sz="24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</a:pPr>
            <a:endParaRPr lang="en-US" sz="2400" dirty="0" smtClean="0">
              <a:solidFill>
                <a:srgbClr val="000066"/>
              </a:solidFill>
            </a:endParaRPr>
          </a:p>
          <a:p>
            <a:pPr lvl="1">
              <a:buSzPct val="50000"/>
            </a:pPr>
            <a:endParaRPr lang="en-US" sz="24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  <a:buNone/>
            </a:pPr>
            <a:endParaRPr lang="en-US" sz="20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</a:pPr>
            <a:endParaRPr lang="en-US" sz="2000" dirty="0" smtClean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6</a:t>
            </a:fld>
            <a:endParaRPr lang="en-US" altLang="ja-JP" dirty="0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b="1" dirty="0" smtClean="0">
                <a:solidFill>
                  <a:srgbClr val="FF0000"/>
                </a:solidFill>
              </a:rPr>
              <a:t>What Have Been Achieved This  pp Run</a:t>
            </a:r>
            <a:endParaRPr lang="en-GB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Times New Roman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292807520</TotalTime>
  <Words>244</Words>
  <Application>Microsoft Office PowerPoint</Application>
  <PresentationFormat>On-screen Show (4:3)</PresentationFormat>
  <Paragraphs>44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Contemporary Portrait</vt:lpstr>
      <vt:lpstr>1_Custom Design</vt:lpstr>
      <vt:lpstr>Custom Design</vt:lpstr>
      <vt:lpstr>RHIC pp Status </vt:lpstr>
      <vt:lpstr>Last One Week</vt:lpstr>
      <vt:lpstr>Polarization of Last Week</vt:lpstr>
      <vt:lpstr>Polarization vs. Vertical Tune on the Ramp</vt:lpstr>
      <vt:lpstr>Asymmetry in Yellow on the Whole Ramp</vt:lpstr>
      <vt:lpstr>What Have Been Achieved This  pp Run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AGS Intensity Scan</dc:title>
  <dc:creator>Haixin Huang</dc:creator>
  <cp:lastModifiedBy>C-AD</cp:lastModifiedBy>
  <cp:revision>561</cp:revision>
  <cp:lastPrinted>2000-11-14T18:14:29Z</cp:lastPrinted>
  <dcterms:created xsi:type="dcterms:W3CDTF">2011-04-19T15:14:38Z</dcterms:created>
  <dcterms:modified xsi:type="dcterms:W3CDTF">2011-04-19T16:50:17Z</dcterms:modified>
</cp:coreProperties>
</file>