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
</a:t>
            </a:r>
            <a:r>
              <a:rPr lang="en-US" dirty="0" smtClean="0"/>
              <a:t>MARCH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28371985341454958"/>
          <c:y val="5.5877611018914815E-4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517E-2"/>
          <c:y val="0.159151296698401"/>
          <c:w val="0.80607197309885514"/>
          <c:h val="0.77851509301634259"/>
        </c:manualLayout>
      </c:layout>
      <c:barChart>
        <c:barDir val="col"/>
        <c:grouping val="stacked"/>
        <c:ser>
          <c:idx val="0"/>
          <c:order val="0"/>
          <c:tx>
            <c:strRef>
              <c:f>NORMAL!$BC$704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cat>
            <c:strRef>
              <c:f>NORMAL!$BG$703:$BK$703</c:f>
              <c:strCache>
                <c:ptCount val="5"/>
                <c:pt idx="0">
                  <c:v>FY11-week 22:</c:v>
                </c:pt>
                <c:pt idx="1">
                  <c:v>FY11-week 23:</c:v>
                </c:pt>
                <c:pt idx="2">
                  <c:v>FY11-week 24:</c:v>
                </c:pt>
                <c:pt idx="3">
                  <c:v>FY11-week 25:</c:v>
                </c:pt>
                <c:pt idx="4">
                  <c:v>FY11-week 26:</c:v>
                </c:pt>
              </c:strCache>
            </c:strRef>
          </c:cat>
          <c:val>
            <c:numRef>
              <c:f>NORMAL!$BG$704:$BK$704</c:f>
              <c:numCache>
                <c:formatCode>0</c:formatCode>
                <c:ptCount val="5"/>
                <c:pt idx="0">
                  <c:v>60.87</c:v>
                </c:pt>
                <c:pt idx="1">
                  <c:v>42.47</c:v>
                </c:pt>
                <c:pt idx="2">
                  <c:v>0</c:v>
                </c:pt>
                <c:pt idx="3">
                  <c:v>31.232000000000003</c:v>
                </c:pt>
                <c:pt idx="4">
                  <c:v>78.75</c:v>
                </c:pt>
              </c:numCache>
            </c:numRef>
          </c:val>
        </c:ser>
        <c:ser>
          <c:idx val="1"/>
          <c:order val="1"/>
          <c:tx>
            <c:strRef>
              <c:f>NORMAL!$BC$705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NORMAL!$BG$705:$BK$705</c:f>
              <c:numCache>
                <c:formatCode>0</c:formatCode>
                <c:ptCount val="5"/>
                <c:pt idx="0">
                  <c:v>12.05</c:v>
                </c:pt>
                <c:pt idx="1">
                  <c:v>4.87</c:v>
                </c:pt>
                <c:pt idx="2">
                  <c:v>0</c:v>
                </c:pt>
                <c:pt idx="3">
                  <c:v>0</c:v>
                </c:pt>
                <c:pt idx="4">
                  <c:v>3.07</c:v>
                </c:pt>
              </c:numCache>
            </c:numRef>
          </c:val>
        </c:ser>
        <c:ser>
          <c:idx val="2"/>
          <c:order val="2"/>
          <c:tx>
            <c:strRef>
              <c:f>NORMAL!$BC$712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NORMAL!$BG$712:$BK$712</c:f>
              <c:numCache>
                <c:formatCode>0</c:formatCode>
                <c:ptCount val="5"/>
                <c:pt idx="0">
                  <c:v>15.3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9.23</c:v>
                </c:pt>
              </c:numCache>
            </c:numRef>
          </c:val>
        </c:ser>
        <c:ser>
          <c:idx val="4"/>
          <c:order val="3"/>
          <c:tx>
            <c:strRef>
              <c:f>NORMAL!$BC$707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NORMAL!$BG$707:$BK$707</c:f>
              <c:numCache>
                <c:formatCode>0</c:formatCode>
                <c:ptCount val="5"/>
                <c:pt idx="0">
                  <c:v>1.25</c:v>
                </c:pt>
                <c:pt idx="1">
                  <c:v>3.5</c:v>
                </c:pt>
                <c:pt idx="2">
                  <c:v>0</c:v>
                </c:pt>
                <c:pt idx="3">
                  <c:v>3.18</c:v>
                </c:pt>
                <c:pt idx="4">
                  <c:v>3.4</c:v>
                </c:pt>
              </c:numCache>
            </c:numRef>
          </c:val>
        </c:ser>
        <c:ser>
          <c:idx val="5"/>
          <c:order val="4"/>
          <c:tx>
            <c:strRef>
              <c:f>NORMAL!$BC$706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NORMAL!$BG$706:$BK$706</c:f>
              <c:numCache>
                <c:formatCode>0</c:formatCode>
                <c:ptCount val="5"/>
                <c:pt idx="0">
                  <c:v>35.800000000000004</c:v>
                </c:pt>
                <c:pt idx="1">
                  <c:v>29.43</c:v>
                </c:pt>
                <c:pt idx="2">
                  <c:v>11.15</c:v>
                </c:pt>
                <c:pt idx="3">
                  <c:v>29.919999999999987</c:v>
                </c:pt>
                <c:pt idx="4">
                  <c:v>38.100000000000009</c:v>
                </c:pt>
              </c:numCache>
            </c:numRef>
          </c:val>
        </c:ser>
        <c:ser>
          <c:idx val="6"/>
          <c:order val="5"/>
          <c:tx>
            <c:strRef>
              <c:f>NORMAL!$BC$708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NORMAL!$BG$708:$BK$708</c:f>
              <c:numCache>
                <c:formatCode>0</c:formatCode>
                <c:ptCount val="5"/>
                <c:pt idx="0">
                  <c:v>9.07</c:v>
                </c:pt>
                <c:pt idx="1">
                  <c:v>36.730000000000011</c:v>
                </c:pt>
                <c:pt idx="2">
                  <c:v>155</c:v>
                </c:pt>
                <c:pt idx="3">
                  <c:v>55.75</c:v>
                </c:pt>
                <c:pt idx="4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NORMAL!$BC$711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NORMAL!$BG$711:$BK$711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NORMAL!$BC$710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NORMAL!$BG$710:$BK$710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NORMAL!$BC$709</c:f>
              <c:strCache>
                <c:ptCount val="1"/>
                <c:pt idx="0">
                  <c:v>Machine 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NORMAL!$BG$709:$BK$709</c:f>
              <c:numCache>
                <c:formatCode>0</c:formatCode>
                <c:ptCount val="5"/>
                <c:pt idx="0">
                  <c:v>33.660000000000011</c:v>
                </c:pt>
                <c:pt idx="1">
                  <c:v>51</c:v>
                </c:pt>
                <c:pt idx="2">
                  <c:v>0.85000000000000064</c:v>
                </c:pt>
                <c:pt idx="3">
                  <c:v>47.920000000000009</c:v>
                </c:pt>
                <c:pt idx="4">
                  <c:v>35.449999999999996</c:v>
                </c:pt>
              </c:numCache>
            </c:numRef>
          </c:val>
        </c:ser>
        <c:overlap val="100"/>
        <c:axId val="62669952"/>
        <c:axId val="62671488"/>
      </c:barChart>
      <c:catAx>
        <c:axId val="62669952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671488"/>
        <c:crosses val="autoZero"/>
        <c:lblAlgn val="ctr"/>
        <c:lblOffset val="100"/>
        <c:tickLblSkip val="1"/>
        <c:tickMarkSkip val="1"/>
      </c:catAx>
      <c:valAx>
        <c:axId val="62671488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100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29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669952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
</a:t>
            </a:r>
            <a:r>
              <a:rPr lang="en-US" dirty="0" smtClean="0"/>
              <a:t>APRIL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24853135770169332"/>
          <c:y val="9.5964131804479526E-4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3658579187769256E-2"/>
          <c:y val="0.15915129669840083"/>
          <c:w val="0.80325110440530478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NORMAL!$G$703:$J$703</c:f>
              <c:strCache>
                <c:ptCount val="4"/>
                <c:pt idx="0">
                  <c:v>FY11-week 27:</c:v>
                </c:pt>
                <c:pt idx="1">
                  <c:v>FY11-week 28:</c:v>
                </c:pt>
                <c:pt idx="2">
                  <c:v>FY11-week 29:</c:v>
                </c:pt>
                <c:pt idx="3">
                  <c:v>FY11-week 30:</c:v>
                </c:pt>
              </c:strCache>
            </c:strRef>
          </c:cat>
          <c:val>
            <c:numRef>
              <c:f>NORMAL!$G$704:$J$704</c:f>
              <c:numCache>
                <c:formatCode>0</c:formatCode>
                <c:ptCount val="4"/>
                <c:pt idx="0">
                  <c:v>84.2</c:v>
                </c:pt>
                <c:pt idx="1">
                  <c:v>76.84</c:v>
                </c:pt>
                <c:pt idx="2">
                  <c:v>68.149999999999991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NORMAL!$G$705:$J$705</c:f>
              <c:numCache>
                <c:formatCode>0</c:formatCode>
                <c:ptCount val="4"/>
                <c:pt idx="0">
                  <c:v>2.42</c:v>
                </c:pt>
                <c:pt idx="1">
                  <c:v>21.18</c:v>
                </c:pt>
                <c:pt idx="2">
                  <c:v>4.9000000000000004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NORMAL!$G$712:$J$712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NORMAL!$C$707</c:f>
              <c:strCache>
                <c:ptCount val="1"/>
                <c:pt idx="0">
                  <c:v>Experimenter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NORMAL!$G$707:$J$707</c:f>
              <c:numCache>
                <c:formatCode>0</c:formatCode>
                <c:ptCount val="4"/>
                <c:pt idx="0">
                  <c:v>0.53</c:v>
                </c:pt>
                <c:pt idx="1">
                  <c:v>0.95000000000000018</c:v>
                </c:pt>
                <c:pt idx="2">
                  <c:v>20.07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NORMAL!$G$706:$J$706</c:f>
              <c:numCache>
                <c:formatCode>0</c:formatCode>
                <c:ptCount val="4"/>
                <c:pt idx="0">
                  <c:v>39.550000000000004</c:v>
                </c:pt>
                <c:pt idx="1">
                  <c:v>32.93</c:v>
                </c:pt>
                <c:pt idx="2">
                  <c:v>30.7</c:v>
                </c:pt>
                <c:pt idx="3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>
                <c:manualLayout>
                  <c:x val="-5.4415831722085924E-2"/>
                  <c:y val="0"/>
                </c:manualLayout>
              </c:layout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NORMAL!$G$708:$J$708</c:f>
              <c:numCache>
                <c:formatCode>0</c:formatCode>
                <c:ptCount val="4"/>
                <c:pt idx="0">
                  <c:v>8.7800000000000011</c:v>
                </c:pt>
                <c:pt idx="1">
                  <c:v>2.67</c:v>
                </c:pt>
                <c:pt idx="2">
                  <c:v>6.6199999999999983</c:v>
                </c:pt>
                <c:pt idx="3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NORMAL!$G$711:$J$711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NORMAL!$G$710:$J$710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NORMAL!$C$709</c:f>
              <c:strCache>
                <c:ptCount val="1"/>
                <c:pt idx="0">
                  <c:v>Machine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NORMAL!$G$709:$J$709</c:f>
              <c:numCache>
                <c:formatCode>0</c:formatCode>
                <c:ptCount val="4"/>
                <c:pt idx="0">
                  <c:v>32.520000000000003</c:v>
                </c:pt>
                <c:pt idx="1">
                  <c:v>33.43</c:v>
                </c:pt>
                <c:pt idx="2">
                  <c:v>37.56</c:v>
                </c:pt>
                <c:pt idx="3">
                  <c:v>0</c:v>
                </c:pt>
              </c:numCache>
            </c:numRef>
          </c:val>
        </c:ser>
        <c:overlap val="100"/>
        <c:axId val="62741504"/>
        <c:axId val="62771968"/>
      </c:barChart>
      <c:catAx>
        <c:axId val="62741504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771968"/>
        <c:crosses val="autoZero"/>
        <c:lblAlgn val="ctr"/>
        <c:lblOffset val="100"/>
        <c:tickLblSkip val="1"/>
        <c:tickMarkSkip val="1"/>
      </c:catAx>
      <c:valAx>
        <c:axId val="62771968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0650549671706355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741504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75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475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475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475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--APRIL 2011</a:t>
            </a:r>
          </a:p>
        </c:rich>
      </c:tx>
      <c:layout>
        <c:manualLayout>
          <c:xMode val="edge"/>
          <c:yMode val="edge"/>
          <c:x val="0.19577134844287666"/>
          <c:y val="2.5641025641025678E-2"/>
        </c:manualLayout>
      </c:layout>
      <c:spPr>
        <a:noFill/>
        <a:ln w="25400">
          <a:noFill/>
        </a:ln>
      </c:spPr>
    </c:title>
    <c:view3D>
      <c:rotX val="10"/>
      <c:hPercent val="100"/>
      <c:rotY val="6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069864030702702"/>
          <c:y val="8.0791173912727998E-2"/>
          <c:w val="0.77647437121312191"/>
          <c:h val="0.77846363390416662"/>
        </c:manualLayout>
      </c:layout>
      <c:bar3DChart>
        <c:barDir val="col"/>
        <c:grouping val="standard"/>
        <c:ser>
          <c:idx val="0"/>
          <c:order val="0"/>
          <c:tx>
            <c:strRef>
              <c:f>NORMAL!$B$848</c:f>
              <c:strCache>
                <c:ptCount val="1"/>
                <c:pt idx="0">
                  <c:v>LINAC_VACUUM</c:v>
                </c:pt>
              </c:strCache>
            </c:strRef>
          </c:tx>
          <c:spPr>
            <a:solidFill>
              <a:srgbClr val="FFFFCC"/>
            </a:solidFill>
          </c:spPr>
          <c:cat>
            <c:strRef>
              <c:f>NORMAL!$B$843:$F$843</c:f>
              <c:strCache>
                <c:ptCount val="5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</c:strCache>
            </c:strRef>
          </c:cat>
          <c:val>
            <c:numRef>
              <c:f>NORMAL!$B$849:$F$849</c:f>
              <c:numCache>
                <c:formatCode>General</c:formatCode>
                <c:ptCount val="5"/>
                <c:pt idx="0" formatCode="0.0%">
                  <c:v>3.0127272354641033E-3</c:v>
                </c:pt>
              </c:numCache>
            </c:numRef>
          </c:val>
        </c:ser>
        <c:ser>
          <c:idx val="1"/>
          <c:order val="1"/>
          <c:tx>
            <c:strRef>
              <c:f>NORMAL!$B$862</c:f>
              <c:strCache>
                <c:ptCount val="1"/>
                <c:pt idx="0">
                  <c:v>PS_AGS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cat>
            <c:strRef>
              <c:f>NORMAL!$B$843:$F$843</c:f>
              <c:strCache>
                <c:ptCount val="5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</c:strCache>
            </c:strRef>
          </c:cat>
          <c:val>
            <c:numRef>
              <c:f>NORMAL!$B$863:$F$863</c:f>
              <c:numCache>
                <c:formatCode>General</c:formatCode>
                <c:ptCount val="5"/>
                <c:pt idx="0" formatCode="0.0%">
                  <c:v>5.800012296845858E-3</c:v>
                </c:pt>
                <c:pt idx="4" formatCode="0.0%">
                  <c:v>2.5618428872994075E-3</c:v>
                </c:pt>
              </c:numCache>
            </c:numRef>
          </c:val>
        </c:ser>
        <c:ser>
          <c:idx val="10"/>
          <c:order val="2"/>
          <c:tx>
            <c:strRef>
              <c:f>NORMAL!$D$864</c:f>
              <c:strCache>
                <c:ptCount val="1"/>
                <c:pt idx="0">
                  <c:v>PPS_AGS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NORMAL!$B$843:$F$843</c:f>
              <c:strCache>
                <c:ptCount val="5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</c:strCache>
            </c:strRef>
          </c:cat>
          <c:val>
            <c:numRef>
              <c:f>NORMAL!$B$865:$F$865</c:f>
              <c:numCache>
                <c:formatCode>General</c:formatCode>
                <c:ptCount val="5"/>
                <c:pt idx="2" formatCode="0.0%">
                  <c:v>9.0586764494907067E-3</c:v>
                </c:pt>
              </c:numCache>
            </c:numRef>
          </c:val>
        </c:ser>
        <c:ser>
          <c:idx val="2"/>
          <c:order val="3"/>
          <c:tx>
            <c:strRef>
              <c:f>NORMAL!$B$870</c:f>
              <c:strCache>
                <c:ptCount val="1"/>
                <c:pt idx="0">
                  <c:v>RadMonPermitPull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NORMAL!$B$843:$F$843</c:f>
              <c:strCache>
                <c:ptCount val="5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</c:strCache>
            </c:strRef>
          </c:cat>
          <c:val>
            <c:numRef>
              <c:f>NORMAL!$B$871:$F$871</c:f>
              <c:numCache>
                <c:formatCode>General</c:formatCode>
                <c:ptCount val="5"/>
                <c:pt idx="0" formatCode="0.0%">
                  <c:v>5.4106121779763493E-3</c:v>
                </c:pt>
                <c:pt idx="2" formatCode="0.0%">
                  <c:v>3.0537167216608944E-3</c:v>
                </c:pt>
                <c:pt idx="4" formatCode="0.0%">
                  <c:v>3.5455905560223809E-3</c:v>
                </c:pt>
              </c:numCache>
            </c:numRef>
          </c:val>
        </c:ser>
        <c:ser>
          <c:idx val="3"/>
          <c:order val="4"/>
          <c:tx>
            <c:strRef>
              <c:f>NORMAL!$B$872</c:f>
              <c:strCache>
                <c:ptCount val="1"/>
                <c:pt idx="0">
                  <c:v>CntrlsSftwr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NORMAL!$B$843:$F$843</c:f>
              <c:strCache>
                <c:ptCount val="5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</c:strCache>
            </c:strRef>
          </c:cat>
          <c:val>
            <c:numRef>
              <c:f>NORMAL!$B$873:$F$873</c:f>
              <c:numCache>
                <c:formatCode>General</c:formatCode>
                <c:ptCount val="5"/>
                <c:pt idx="0" formatCode="0.0%">
                  <c:v>3.8530117024983095E-3</c:v>
                </c:pt>
                <c:pt idx="4" formatCode="0.0%">
                  <c:v>6.722275736273646E-3</c:v>
                </c:pt>
              </c:numCache>
            </c:numRef>
          </c:val>
        </c:ser>
        <c:ser>
          <c:idx val="11"/>
          <c:order val="5"/>
          <c:tx>
            <c:strRef>
              <c:f>NORMAL!$D$874</c:f>
              <c:strCache>
                <c:ptCount val="1"/>
                <c:pt idx="0">
                  <c:v>CntrlsHdRHIC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cat>
            <c:strRef>
              <c:f>NORMAL!$B$843:$F$843</c:f>
              <c:strCache>
                <c:ptCount val="5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</c:strCache>
            </c:strRef>
          </c:cat>
          <c:val>
            <c:numRef>
              <c:f>NORMAL!$B$875:$F$875</c:f>
              <c:numCache>
                <c:formatCode>General</c:formatCode>
                <c:ptCount val="5"/>
                <c:pt idx="2" formatCode="0.0%">
                  <c:v>2.6643166027913849E-3</c:v>
                </c:pt>
              </c:numCache>
            </c:numRef>
          </c:val>
        </c:ser>
        <c:ser>
          <c:idx val="12"/>
          <c:order val="6"/>
          <c:tx>
            <c:strRef>
              <c:f>NORMAL!$D$876</c:f>
              <c:strCache>
                <c:ptCount val="1"/>
                <c:pt idx="0">
                  <c:v>Water_RHIC</c:v>
                </c:pt>
              </c:strCache>
            </c:strRef>
          </c:tx>
          <c:dPt>
            <c:idx val="2"/>
            <c:spPr>
              <a:solidFill>
                <a:srgbClr val="0070C0"/>
              </a:solidFill>
            </c:spPr>
          </c:dPt>
          <c:cat>
            <c:strRef>
              <c:f>NORMAL!$B$843:$F$843</c:f>
              <c:strCache>
                <c:ptCount val="5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</c:strCache>
            </c:strRef>
          </c:cat>
          <c:val>
            <c:numRef>
              <c:f>NORMAL!$B$877:$F$877</c:f>
              <c:numCache>
                <c:formatCode>General</c:formatCode>
                <c:ptCount val="5"/>
                <c:pt idx="2" formatCode="0.0%">
                  <c:v>2.9307482630705219E-3</c:v>
                </c:pt>
              </c:numCache>
            </c:numRef>
          </c:val>
        </c:ser>
        <c:ser>
          <c:idx val="8"/>
          <c:order val="7"/>
          <c:tx>
            <c:strRef>
              <c:f>NORMAL!$B$868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NORMAL!$B$843:$F$843</c:f>
              <c:strCache>
                <c:ptCount val="5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</c:strCache>
            </c:strRef>
          </c:cat>
          <c:val>
            <c:numRef>
              <c:f>NORMAL!$B$869:$F$869</c:f>
              <c:numCache>
                <c:formatCode>General</c:formatCode>
                <c:ptCount val="5"/>
                <c:pt idx="0" formatCode="0.0%">
                  <c:v>2.5618428872994075E-3</c:v>
                </c:pt>
                <c:pt idx="4" formatCode="0.0%">
                  <c:v>6.1894124157153702E-3</c:v>
                </c:pt>
              </c:numCache>
            </c:numRef>
          </c:val>
        </c:ser>
        <c:ser>
          <c:idx val="17"/>
          <c:order val="8"/>
          <c:tx>
            <c:strRef>
              <c:f>NORMAL!$F$896</c:f>
              <c:strCache>
                <c:ptCount val="1"/>
                <c:pt idx="0">
                  <c:v>ESHQ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NORMAL!$B$843:$F$843</c:f>
              <c:strCache>
                <c:ptCount val="5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</c:strCache>
            </c:strRef>
          </c:cat>
          <c:val>
            <c:numRef>
              <c:f>NORMAL!$B$897:$F$897</c:f>
              <c:numCache>
                <c:formatCode>General</c:formatCode>
                <c:ptCount val="5"/>
                <c:pt idx="4" formatCode="0.0%">
                  <c:v>3.8735064455967046E-3</c:v>
                </c:pt>
              </c:numCache>
            </c:numRef>
          </c:val>
        </c:ser>
        <c:ser>
          <c:idx val="4"/>
          <c:order val="9"/>
          <c:tx>
            <c:strRef>
              <c:f>NORMAL!$B$878</c:f>
              <c:strCache>
                <c:ptCount val="1"/>
                <c:pt idx="0">
                  <c:v>QLI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NORMAL!$B$843:$F$843</c:f>
              <c:strCache>
                <c:ptCount val="5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</c:strCache>
            </c:strRef>
          </c:cat>
          <c:val>
            <c:numRef>
              <c:f>NORMAL!$B$879:$F$879</c:f>
              <c:numCache>
                <c:formatCode>General</c:formatCode>
                <c:ptCount val="5"/>
                <c:pt idx="0" formatCode="0.0%">
                  <c:v>2.1109585391347117E-3</c:v>
                </c:pt>
                <c:pt idx="4" formatCode="0.0%">
                  <c:v>5.8819912692394394E-3</c:v>
                </c:pt>
              </c:numCache>
            </c:numRef>
          </c:val>
        </c:ser>
        <c:ser>
          <c:idx val="13"/>
          <c:order val="10"/>
          <c:tx>
            <c:strRef>
              <c:f>NORMAL!$D$886</c:f>
              <c:strCache>
                <c:ptCount val="1"/>
                <c:pt idx="0">
                  <c:v>QuenchProtect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NORMAL!$B$843:$F$843</c:f>
              <c:strCache>
                <c:ptCount val="5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</c:strCache>
            </c:strRef>
          </c:cat>
          <c:val>
            <c:numRef>
              <c:f>NORMAL!$B$887:$F$887</c:f>
              <c:numCache>
                <c:formatCode>General</c:formatCode>
                <c:ptCount val="5"/>
                <c:pt idx="2" formatCode="0.0%">
                  <c:v>2.2872133297809117E-2</c:v>
                </c:pt>
                <c:pt idx="4" formatCode="0.0%">
                  <c:v>7.1731600844383431E-3</c:v>
                </c:pt>
              </c:numCache>
            </c:numRef>
          </c:val>
        </c:ser>
        <c:ser>
          <c:idx val="16"/>
          <c:order val="11"/>
          <c:tx>
            <c:strRef>
              <c:f>NORMAL!$F$894</c:f>
              <c:strCache>
                <c:ptCount val="1"/>
                <c:pt idx="0">
                  <c:v>CRYO_RHIC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NORMAL!$B$843:$F$843</c:f>
              <c:strCache>
                <c:ptCount val="5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</c:strCache>
            </c:strRef>
          </c:cat>
          <c:val>
            <c:numRef>
              <c:f>NORMAL!$B$895:$F$895</c:f>
              <c:numCache>
                <c:formatCode>General</c:formatCode>
                <c:ptCount val="5"/>
                <c:pt idx="4" formatCode="0.0%">
                  <c:v>4.3038960506630057E-3</c:v>
                </c:pt>
              </c:numCache>
            </c:numRef>
          </c:val>
        </c:ser>
        <c:ser>
          <c:idx val="5"/>
          <c:order val="12"/>
          <c:tx>
            <c:strRef>
              <c:f>NORMAL!$B$880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NORMAL!$B$843:$F$843</c:f>
              <c:strCache>
                <c:ptCount val="5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</c:strCache>
            </c:strRef>
          </c:cat>
          <c:val>
            <c:numRef>
              <c:f>NORMAL!$B$881:$F$881</c:f>
              <c:numCache>
                <c:formatCode>General</c:formatCode>
                <c:ptCount val="5"/>
                <c:pt idx="0" formatCode="0.0%">
                  <c:v>2.1109585391347117E-3</c:v>
                </c:pt>
                <c:pt idx="2" formatCode="0.0%">
                  <c:v>7.1321705982415502E-3</c:v>
                </c:pt>
                <c:pt idx="4" formatCode="0.0%">
                  <c:v>2.1519480253315024E-3</c:v>
                </c:pt>
              </c:numCache>
            </c:numRef>
          </c:val>
        </c:ser>
        <c:ser>
          <c:idx val="6"/>
          <c:order val="13"/>
          <c:tx>
            <c:strRef>
              <c:f>NORMAL!$B$882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NORMAL!$B$843:$F$843</c:f>
              <c:strCache>
                <c:ptCount val="5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</c:strCache>
            </c:strRef>
          </c:cat>
          <c:val>
            <c:numRef>
              <c:f>NORMAL!$B$883:$F$883</c:f>
              <c:numCache>
                <c:formatCode>General</c:formatCode>
                <c:ptCount val="5"/>
                <c:pt idx="0" formatCode="0.0%">
                  <c:v>3.5496895046420597E-2</c:v>
                </c:pt>
                <c:pt idx="2" formatCode="0.0%">
                  <c:v>1.6129362818437073E-2</c:v>
                </c:pt>
                <c:pt idx="4" formatCode="0.0%">
                  <c:v>1.7256573688848812E-2</c:v>
                </c:pt>
              </c:numCache>
            </c:numRef>
          </c:val>
        </c:ser>
        <c:ser>
          <c:idx val="9"/>
          <c:order val="14"/>
          <c:tx>
            <c:strRef>
              <c:f>NORMAL!$B$884</c:f>
              <c:strCache>
                <c:ptCount val="1"/>
                <c:pt idx="0">
                  <c:v>PPS_RHIC</c:v>
                </c:pt>
              </c:strCache>
            </c:strRef>
          </c:tx>
          <c:cat>
            <c:strRef>
              <c:f>NORMAL!$B$843:$F$843</c:f>
              <c:strCache>
                <c:ptCount val="5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</c:strCache>
            </c:strRef>
          </c:cat>
          <c:val>
            <c:numRef>
              <c:f>NORMAL!$B$885:$F$885</c:f>
              <c:numCache>
                <c:formatCode>General</c:formatCode>
                <c:ptCount val="5"/>
                <c:pt idx="0" formatCode="0.0%">
                  <c:v>6.4763388190929028E-3</c:v>
                </c:pt>
                <c:pt idx="2" formatCode="0.0%">
                  <c:v>3.5865800422191711E-3</c:v>
                </c:pt>
              </c:numCache>
            </c:numRef>
          </c:val>
        </c:ser>
        <c:ser>
          <c:idx val="14"/>
          <c:order val="15"/>
          <c:tx>
            <c:strRef>
              <c:f>NORMAL!$F$890</c:f>
              <c:strCache>
                <c:ptCount val="1"/>
                <c:pt idx="0">
                  <c:v>ES&amp;FD_AtR</c:v>
                </c:pt>
              </c:strCache>
            </c:strRef>
          </c:tx>
          <c:cat>
            <c:strRef>
              <c:f>NORMAL!$B$843:$F$843</c:f>
              <c:strCache>
                <c:ptCount val="5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</c:strCache>
            </c:strRef>
          </c:cat>
          <c:val>
            <c:numRef>
              <c:f>NORMAL!$B$891:$F$891</c:f>
              <c:numCache>
                <c:formatCode>General</c:formatCode>
                <c:ptCount val="5"/>
                <c:pt idx="4" formatCode="0.0%">
                  <c:v>9.2841186235730518E-3</c:v>
                </c:pt>
              </c:numCache>
            </c:numRef>
          </c:val>
        </c:ser>
        <c:ser>
          <c:idx val="15"/>
          <c:order val="16"/>
          <c:tx>
            <c:strRef>
              <c:f>NORMAL!$F$892</c:f>
              <c:strCache>
                <c:ptCount val="1"/>
                <c:pt idx="0">
                  <c:v>ES&amp;FD_Exp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NORMAL!$B$843:$F$843</c:f>
              <c:strCache>
                <c:ptCount val="5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</c:strCache>
            </c:strRef>
          </c:cat>
          <c:val>
            <c:numRef>
              <c:f>NORMAL!$B$893:$F$893</c:f>
              <c:numCache>
                <c:formatCode>General</c:formatCode>
                <c:ptCount val="5"/>
                <c:pt idx="4" formatCode="0.0%">
                  <c:v>2.7053060889881747E-3</c:v>
                </c:pt>
              </c:numCache>
            </c:numRef>
          </c:val>
        </c:ser>
        <c:ser>
          <c:idx val="7"/>
          <c:order val="17"/>
          <c:tx>
            <c:strRef>
              <c:f>NORMAL!$B$888</c:f>
              <c:strCache>
                <c:ptCount val="1"/>
                <c:pt idx="0">
                  <c:v>sum&lt; 1 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NORMAL!$B$843:$F$843</c:f>
              <c:strCache>
                <c:ptCount val="5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</c:strCache>
            </c:strRef>
          </c:cat>
          <c:val>
            <c:numRef>
              <c:f>NORMAL!$B$889:$F$889</c:f>
              <c:numCache>
                <c:formatCode>General</c:formatCode>
                <c:ptCount val="5"/>
                <c:pt idx="0" formatCode="0.0%">
                  <c:v>1.1682003566085301E-3</c:v>
                </c:pt>
                <c:pt idx="2" formatCode="0.0%">
                  <c:v>4.7137909126309107E-4</c:v>
                </c:pt>
                <c:pt idx="4" formatCode="0.0%">
                  <c:v>5.3286332055827688E-3</c:v>
                </c:pt>
              </c:numCache>
            </c:numRef>
          </c:val>
        </c:ser>
        <c:shape val="box"/>
        <c:axId val="63155200"/>
        <c:axId val="63165184"/>
        <c:axId val="63161216"/>
      </c:bar3DChart>
      <c:catAx>
        <c:axId val="63155200"/>
        <c:scaling>
          <c:orientation val="minMax"/>
        </c:scaling>
        <c:delete val="1"/>
        <c:axPos val="b"/>
        <c:numFmt formatCode="General" sourceLinked="1"/>
        <c:tickLblPos val="none"/>
        <c:crossAx val="63165184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63165184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55200"/>
        <c:crosses val="max"/>
        <c:crossBetween val="between"/>
      </c:valAx>
      <c:serAx>
        <c:axId val="6316121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222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65184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0.02264</cdr:x>
      <cdr:y>0.05991</cdr:y>
    </cdr:from>
    <cdr:to>
      <cdr:x>0.27493</cdr:x>
      <cdr:y>0.88567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9689" y="462396"/>
          <a:ext cx="3117273" cy="63730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>
              <a:solidFill>
                <a:srgbClr val="7030A0"/>
              </a:solidFill>
            </a:rPr>
            <a:t>PS_AGS</a:t>
          </a:r>
        </a:p>
        <a:p xmlns:a="http://schemas.openxmlformats.org/drawingml/2006/main">
          <a:r>
            <a:rPr lang="en-US" sz="1200" b="1" dirty="0"/>
            <a:t>UPS for RHIC QD system</a:t>
          </a:r>
        </a:p>
        <a:p xmlns:a="http://schemas.openxmlformats.org/drawingml/2006/main">
          <a:r>
            <a:rPr lang="en-US" sz="1200" b="1" baseline="0" dirty="0" err="1" smtClean="0">
              <a:solidFill>
                <a:srgbClr val="7030A0"/>
              </a:solidFill>
            </a:rPr>
            <a:t>RADMON_pulls</a:t>
          </a:r>
          <a:r>
            <a:rPr lang="en-US" sz="1200" b="1" baseline="0" dirty="0" smtClean="0">
              <a:solidFill>
                <a:srgbClr val="7030A0"/>
              </a:solidFill>
            </a:rPr>
            <a:t> Permit link</a:t>
          </a:r>
        </a:p>
        <a:p xmlns:a="http://schemas.openxmlformats.org/drawingml/2006/main">
          <a:r>
            <a:rPr lang="en-US" sz="1200" b="1" baseline="0" dirty="0" smtClean="0"/>
            <a:t>8X</a:t>
          </a:r>
        </a:p>
        <a:p xmlns:a="http://schemas.openxmlformats.org/drawingml/2006/main">
          <a:r>
            <a:rPr lang="en-US" sz="1200" b="1" baseline="0" dirty="0" err="1" smtClean="0">
              <a:solidFill>
                <a:srgbClr val="7030A0"/>
              </a:solidFill>
            </a:rPr>
            <a:t>ControlsSoftware</a:t>
          </a:r>
          <a:endParaRPr lang="en-US" sz="1200" b="1" baseline="0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sz="1200" b="1" baseline="0" dirty="0" smtClean="0"/>
            <a:t>reload firmware in QD </a:t>
          </a:r>
          <a:r>
            <a:rPr lang="en-US" sz="1200" b="1" baseline="0" dirty="0" err="1" smtClean="0"/>
            <a:t>fecs</a:t>
          </a:r>
          <a:endParaRPr lang="en-US" sz="1200" b="1" baseline="0" dirty="0" smtClean="0"/>
        </a:p>
        <a:p xmlns:a="http://schemas.openxmlformats.org/drawingml/2006/main">
          <a:r>
            <a:rPr lang="en-US" sz="1200" b="1" baseline="0" dirty="0" smtClean="0">
              <a:solidFill>
                <a:srgbClr val="7030A0"/>
              </a:solidFill>
            </a:rPr>
            <a:t>Human </a:t>
          </a:r>
          <a:r>
            <a:rPr lang="en-US" sz="1200" b="1" baseline="0" dirty="0">
              <a:solidFill>
                <a:srgbClr val="7030A0"/>
              </a:solidFill>
            </a:rPr>
            <a:t>Error</a:t>
          </a:r>
        </a:p>
        <a:p xmlns:a="http://schemas.openxmlformats.org/drawingml/2006/main">
          <a:r>
            <a:rPr lang="en-US" sz="1200" b="1" baseline="0" dirty="0">
              <a:solidFill>
                <a:schemeClr val="tx1"/>
              </a:solidFill>
            </a:rPr>
            <a:t>BBQ locked on wrong tunes Operator </a:t>
          </a:r>
          <a:r>
            <a:rPr lang="en-US" sz="1200" b="1" baseline="0" dirty="0" err="1" smtClean="0">
              <a:solidFill>
                <a:schemeClr val="tx1"/>
              </a:solidFill>
            </a:rPr>
            <a:t>proceds</a:t>
          </a:r>
          <a:endParaRPr lang="en-US" sz="1200" b="1" baseline="0" dirty="0">
            <a:solidFill>
              <a:schemeClr val="tx1"/>
            </a:solidFill>
          </a:endParaRPr>
        </a:p>
        <a:p xmlns:a="http://schemas.openxmlformats.org/drawingml/2006/main">
          <a:r>
            <a:rPr lang="en-US" sz="1200" b="1" baseline="0" dirty="0" smtClean="0">
              <a:solidFill>
                <a:srgbClr val="7030A0"/>
              </a:solidFill>
              <a:latin typeface="+mn-lt"/>
              <a:ea typeface="+mn-ea"/>
              <a:cs typeface="+mn-cs"/>
            </a:rPr>
            <a:t>ESHQ</a:t>
          </a:r>
        </a:p>
        <a:p xmlns:a="http://schemas.openxmlformats.org/drawingml/2006/main">
          <a:r>
            <a:rPr lang="en-US" sz="1200" b="1" baseline="0" dirty="0" err="1" smtClean="0">
              <a:latin typeface="+mn-lt"/>
              <a:ea typeface="+mn-ea"/>
              <a:cs typeface="+mn-cs"/>
            </a:rPr>
            <a:t>Phenix</a:t>
          </a:r>
          <a:r>
            <a:rPr lang="en-US" sz="1200" b="1" baseline="0" dirty="0" smtClean="0">
              <a:latin typeface="+mn-lt"/>
              <a:ea typeface="+mn-ea"/>
              <a:cs typeface="+mn-cs"/>
            </a:rPr>
            <a:t> gas leak</a:t>
          </a:r>
          <a:endParaRPr lang="en-US" sz="1200" dirty="0" smtClean="0"/>
        </a:p>
        <a:p xmlns:a="http://schemas.openxmlformats.org/drawingml/2006/main">
          <a:r>
            <a:rPr lang="en-US" sz="1200" b="1" baseline="0" dirty="0" smtClean="0">
              <a:solidFill>
                <a:srgbClr val="7030A0"/>
              </a:solidFill>
            </a:rPr>
            <a:t>QLI</a:t>
          </a:r>
          <a:endParaRPr lang="en-US" sz="1200" b="1" baseline="0" dirty="0">
            <a:solidFill>
              <a:srgbClr val="7030A0"/>
            </a:solidFill>
          </a:endParaRPr>
        </a:p>
        <a:p xmlns:a="http://schemas.openxmlformats.org/drawingml/2006/main">
          <a:r>
            <a:rPr lang="en-US" sz="1200" b="1" baseline="0" dirty="0"/>
            <a:t>2 beam induced quenches</a:t>
          </a:r>
        </a:p>
        <a:p xmlns:a="http://schemas.openxmlformats.org/drawingml/2006/main">
          <a:r>
            <a:rPr lang="en-US" sz="1200" b="1" baseline="0" dirty="0" err="1" smtClean="0">
              <a:solidFill>
                <a:srgbClr val="7030A0"/>
              </a:solidFill>
              <a:latin typeface="+mn-lt"/>
              <a:ea typeface="+mn-ea"/>
              <a:cs typeface="+mn-cs"/>
            </a:rPr>
            <a:t>QuenchProtect</a:t>
          </a:r>
          <a:endParaRPr lang="en-US" sz="12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sz="1200" b="1" baseline="0" dirty="0" smtClean="0">
              <a:latin typeface="+mn-lt"/>
              <a:ea typeface="+mn-ea"/>
              <a:cs typeface="+mn-cs"/>
            </a:rPr>
            <a:t>Y9d-qpsw bad connector</a:t>
          </a:r>
        </a:p>
        <a:p xmlns:a="http://schemas.openxmlformats.org/drawingml/2006/main">
          <a:r>
            <a:rPr lang="en-US" sz="1200" b="1" baseline="0" dirty="0" err="1" smtClean="0">
              <a:solidFill>
                <a:srgbClr val="7030A0"/>
              </a:solidFill>
              <a:latin typeface="+mn-lt"/>
              <a:ea typeface="+mn-ea"/>
              <a:cs typeface="+mn-cs"/>
            </a:rPr>
            <a:t>Cryo</a:t>
          </a:r>
          <a:r>
            <a:rPr lang="en-US" sz="1200" b="1" baseline="0" dirty="0" smtClean="0">
              <a:solidFill>
                <a:srgbClr val="7030A0"/>
              </a:solidFill>
              <a:latin typeface="+mn-lt"/>
              <a:ea typeface="+mn-ea"/>
              <a:cs typeface="+mn-cs"/>
            </a:rPr>
            <a:t> RHIC</a:t>
          </a:r>
        </a:p>
        <a:p xmlns:a="http://schemas.openxmlformats.org/drawingml/2006/main">
          <a:r>
            <a:rPr lang="en-US" sz="1200" b="1" baseline="0" dirty="0" smtClean="0">
              <a:latin typeface="+mn-lt"/>
              <a:ea typeface="+mn-ea"/>
              <a:cs typeface="+mn-cs"/>
            </a:rPr>
            <a:t>Lead flow interlocks - card in ring</a:t>
          </a:r>
        </a:p>
        <a:p xmlns:a="http://schemas.openxmlformats.org/drawingml/2006/main">
          <a:r>
            <a:rPr lang="en-US" sz="1200" b="1" baseline="0" dirty="0" err="1" smtClean="0">
              <a:solidFill>
                <a:srgbClr val="7030A0"/>
              </a:solidFill>
            </a:rPr>
            <a:t>Rf_RHIC</a:t>
          </a:r>
          <a:endParaRPr lang="en-US" sz="1200" b="1" baseline="0" dirty="0">
            <a:solidFill>
              <a:srgbClr val="7030A0"/>
            </a:solidFill>
          </a:endParaRPr>
        </a:p>
        <a:p xmlns:a="http://schemas.openxmlformats.org/drawingml/2006/main">
          <a:r>
            <a:rPr lang="en-US" sz="1200" b="1" baseline="0" dirty="0"/>
            <a:t>9 MHz tripped off - failed.</a:t>
          </a:r>
        </a:p>
        <a:p xmlns:a="http://schemas.openxmlformats.org/drawingml/2006/main">
          <a:r>
            <a:rPr lang="en-US" sz="1200" b="1" baseline="0" dirty="0">
              <a:solidFill>
                <a:srgbClr val="7030A0"/>
              </a:solidFill>
            </a:rPr>
            <a:t>PS_RHIC</a:t>
          </a:r>
        </a:p>
        <a:p xmlns:a="http://schemas.openxmlformats.org/drawingml/2006/main">
          <a:r>
            <a:rPr lang="en-US" sz="1200" b="1" baseline="0" dirty="0"/>
            <a:t>bo11-tq6,  bo3-tq6</a:t>
          </a:r>
        </a:p>
        <a:p xmlns:a="http://schemas.openxmlformats.org/drawingml/2006/main">
          <a:r>
            <a:rPr lang="en-US" sz="1200" b="1" baseline="0" dirty="0" err="1" smtClean="0">
              <a:solidFill>
                <a:srgbClr val="7030A0"/>
              </a:solidFill>
              <a:latin typeface="+mn-lt"/>
              <a:ea typeface="+mn-ea"/>
              <a:cs typeface="+mn-cs"/>
            </a:rPr>
            <a:t>ES&amp;FD_AtR</a:t>
          </a:r>
          <a:endParaRPr lang="en-US" sz="1200" b="1" baseline="0" dirty="0">
            <a:solidFill>
              <a:srgbClr val="7030A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r>
            <a:rPr lang="en-US" sz="1200" b="1" baseline="0" dirty="0">
              <a:latin typeface="+mn-lt"/>
              <a:ea typeface="+mn-ea"/>
              <a:cs typeface="+mn-cs"/>
            </a:rPr>
            <a:t>psuarc8 breaker</a:t>
          </a:r>
        </a:p>
        <a:p xmlns:a="http://schemas.openxmlformats.org/drawingml/2006/main">
          <a:r>
            <a:rPr lang="en-US" sz="1200" b="1" baseline="0" dirty="0">
              <a:solidFill>
                <a:srgbClr val="7030A0"/>
              </a:solidFill>
              <a:latin typeface="+mn-lt"/>
              <a:ea typeface="+mn-ea"/>
              <a:cs typeface="+mn-cs"/>
            </a:rPr>
            <a:t>ES&amp;FD_EXP</a:t>
          </a:r>
          <a:endParaRPr lang="en-US" sz="1200" dirty="0">
            <a:solidFill>
              <a:srgbClr val="7030A0"/>
            </a:solidFill>
          </a:endParaRPr>
        </a:p>
        <a:p xmlns:a="http://schemas.openxmlformats.org/drawingml/2006/main">
          <a:r>
            <a:rPr lang="en-US" sz="1200" b="1" baseline="0" dirty="0" err="1">
              <a:latin typeface="+mn-lt"/>
              <a:ea typeface="+mn-ea"/>
              <a:cs typeface="+mn-cs"/>
            </a:rPr>
            <a:t>Phenix</a:t>
          </a:r>
          <a:r>
            <a:rPr lang="en-US" sz="1200" b="1" baseline="0" dirty="0">
              <a:latin typeface="+mn-lt"/>
              <a:ea typeface="+mn-ea"/>
              <a:cs typeface="+mn-cs"/>
            </a:rPr>
            <a:t> Vertex Detector Cooling</a:t>
          </a:r>
        </a:p>
        <a:p xmlns:a="http://schemas.openxmlformats.org/drawingml/2006/main">
          <a:endParaRPr lang="en-US" sz="1400" b="1" baseline="0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600" b="1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37F6D-F254-4364-8CA5-3A5D26E51AA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03905-D4A9-4171-BCC8-1B594CB40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4F02-9F19-4CD9-B6AF-4EFB121821A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066800"/>
          <a:ext cx="4038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066800"/>
          <a:ext cx="4038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122</Words>
  <Application>Microsoft Office PowerPoint</Application>
  <PresentationFormat>On-screen Show (4:3)</PresentationFormat>
  <Paragraphs>77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C-AD</cp:lastModifiedBy>
  <cp:revision>23</cp:revision>
  <dcterms:created xsi:type="dcterms:W3CDTF">2011-03-02T18:37:40Z</dcterms:created>
  <dcterms:modified xsi:type="dcterms:W3CDTF">2011-04-19T16:48:56Z</dcterms:modified>
</cp:coreProperties>
</file>