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67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MARCH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8371985341454958"/>
          <c:y val="5.5877611018914858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559E-2"/>
          <c:y val="0.15915129669840106"/>
          <c:w val="0.80607197309885537"/>
          <c:h val="0.77851509301634259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cat>
            <c:strRef>
              <c:f>NORMAL!$BG$703:$BK$703</c:f>
              <c:strCache>
                <c:ptCount val="5"/>
                <c:pt idx="0">
                  <c:v>FY11-week 22:</c:v>
                </c:pt>
                <c:pt idx="1">
                  <c:v>FY11-week 23:</c:v>
                </c:pt>
                <c:pt idx="2">
                  <c:v>FY11-week 24:</c:v>
                </c:pt>
                <c:pt idx="3">
                  <c:v>FY11-week 25:</c:v>
                </c:pt>
                <c:pt idx="4">
                  <c:v>FY11-week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60.87</c:v>
                </c:pt>
                <c:pt idx="1">
                  <c:v>42.47</c:v>
                </c:pt>
                <c:pt idx="2">
                  <c:v>0</c:v>
                </c:pt>
                <c:pt idx="3">
                  <c:v>31.232000000000003</c:v>
                </c:pt>
                <c:pt idx="4">
                  <c:v>78.75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NORMAL!$BG$705:$BK$705</c:f>
              <c:numCache>
                <c:formatCode>0</c:formatCode>
                <c:ptCount val="5"/>
                <c:pt idx="0">
                  <c:v>12.05</c:v>
                </c:pt>
                <c:pt idx="1">
                  <c:v>4.87</c:v>
                </c:pt>
                <c:pt idx="2">
                  <c:v>0</c:v>
                </c:pt>
                <c:pt idx="3">
                  <c:v>0</c:v>
                </c:pt>
                <c:pt idx="4">
                  <c:v>3.07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NORMAL!$BG$712:$BK$712</c:f>
              <c:numCache>
                <c:formatCode>0</c:formatCode>
                <c:ptCount val="5"/>
                <c:pt idx="0">
                  <c:v>15.3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9.23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NORMAL!$BG$707:$BK$707</c:f>
              <c:numCache>
                <c:formatCode>0</c:formatCode>
                <c:ptCount val="5"/>
                <c:pt idx="0">
                  <c:v>1.25</c:v>
                </c:pt>
                <c:pt idx="1">
                  <c:v>3.5</c:v>
                </c:pt>
                <c:pt idx="2">
                  <c:v>0</c:v>
                </c:pt>
                <c:pt idx="3">
                  <c:v>3.18</c:v>
                </c:pt>
                <c:pt idx="4">
                  <c:v>3.4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NORMAL!$BG$706:$BK$706</c:f>
              <c:numCache>
                <c:formatCode>0</c:formatCode>
                <c:ptCount val="5"/>
                <c:pt idx="0">
                  <c:v>35.800000000000004</c:v>
                </c:pt>
                <c:pt idx="1">
                  <c:v>29.43</c:v>
                </c:pt>
                <c:pt idx="2">
                  <c:v>11.15</c:v>
                </c:pt>
                <c:pt idx="3">
                  <c:v>29.919999999999987</c:v>
                </c:pt>
                <c:pt idx="4">
                  <c:v>38.100000000000009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NORMAL!$BG$708:$BK$708</c:f>
              <c:numCache>
                <c:formatCode>0</c:formatCode>
                <c:ptCount val="5"/>
                <c:pt idx="0">
                  <c:v>9.07</c:v>
                </c:pt>
                <c:pt idx="1">
                  <c:v>36.730000000000011</c:v>
                </c:pt>
                <c:pt idx="2">
                  <c:v>155</c:v>
                </c:pt>
                <c:pt idx="3">
                  <c:v>55.75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1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3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 sz="1400" b="1"/>
                  </a:pPr>
                  <a:endParaRPr lang="en-US"/>
                </a:p>
              </c:txPr>
              <c:showVal val="1"/>
            </c:dLbl>
            <c:delete val="1"/>
          </c:dLbls>
          <c:val>
            <c:numRef>
              <c:f>NORMAL!$BG$709:$BK$709</c:f>
              <c:numCache>
                <c:formatCode>0</c:formatCode>
                <c:ptCount val="5"/>
                <c:pt idx="0">
                  <c:v>33.660000000000011</c:v>
                </c:pt>
                <c:pt idx="1">
                  <c:v>51</c:v>
                </c:pt>
                <c:pt idx="2">
                  <c:v>0.85000000000000064</c:v>
                </c:pt>
                <c:pt idx="3">
                  <c:v>47.920000000000009</c:v>
                </c:pt>
                <c:pt idx="4">
                  <c:v>35.449999999999996</c:v>
                </c:pt>
              </c:numCache>
            </c:numRef>
          </c:val>
        </c:ser>
        <c:overlap val="100"/>
        <c:axId val="50156672"/>
        <c:axId val="50158208"/>
      </c:barChart>
      <c:catAx>
        <c:axId val="50156672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158208"/>
        <c:crosses val="autoZero"/>
        <c:lblAlgn val="ctr"/>
        <c:lblOffset val="100"/>
        <c:tickLblSkip val="1"/>
        <c:tickMarkSkip val="1"/>
      </c:catAx>
      <c:valAx>
        <c:axId val="50158208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100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342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156672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APRIL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24853135770169343"/>
          <c:y val="9.5964131804479559E-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3658579187769256E-2"/>
          <c:y val="0.15915129669840089"/>
          <c:w val="0.80325110440530478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NORMAL!$G$703:$J$703</c:f>
              <c:strCache>
                <c:ptCount val="4"/>
                <c:pt idx="0">
                  <c:v>FY11-week 27:</c:v>
                </c:pt>
                <c:pt idx="1">
                  <c:v>FY11-week 28:</c:v>
                </c:pt>
                <c:pt idx="2">
                  <c:v>FY11-week 29:</c:v>
                </c:pt>
                <c:pt idx="3">
                  <c:v>FY11-week 30: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84.2</c:v>
                </c:pt>
                <c:pt idx="1">
                  <c:v>76.84</c:v>
                </c:pt>
                <c:pt idx="2">
                  <c:v>68.149999999999991</c:v>
                </c:pt>
                <c:pt idx="3">
                  <c:v>62.400000000000006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val>
            <c:numRef>
              <c:f>NORMAL!$G$705:$J$705</c:f>
              <c:numCache>
                <c:formatCode>0</c:formatCode>
                <c:ptCount val="4"/>
                <c:pt idx="0">
                  <c:v>2.42</c:v>
                </c:pt>
                <c:pt idx="1">
                  <c:v>21.18</c:v>
                </c:pt>
                <c:pt idx="2">
                  <c:v>4.9000000000000004</c:v>
                </c:pt>
                <c:pt idx="3">
                  <c:v>4.37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NORMAL!$G$707:$J$707</c:f>
              <c:numCache>
                <c:formatCode>0</c:formatCode>
                <c:ptCount val="4"/>
                <c:pt idx="0">
                  <c:v>0.53</c:v>
                </c:pt>
                <c:pt idx="1">
                  <c:v>0.95000000000000018</c:v>
                </c:pt>
                <c:pt idx="2">
                  <c:v>20.07</c:v>
                </c:pt>
                <c:pt idx="3">
                  <c:v>5.18</c:v>
                </c:pt>
              </c:numCache>
            </c:numRef>
          </c:val>
        </c:ser>
        <c:ser>
          <c:idx val="5"/>
          <c:order val="4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NORMAL!$G$706:$J$706</c:f>
              <c:numCache>
                <c:formatCode>0</c:formatCode>
                <c:ptCount val="4"/>
                <c:pt idx="0">
                  <c:v>39.550000000000004</c:v>
                </c:pt>
                <c:pt idx="1">
                  <c:v>32.93</c:v>
                </c:pt>
                <c:pt idx="2">
                  <c:v>30.7</c:v>
                </c:pt>
                <c:pt idx="3">
                  <c:v>60.46</c:v>
                </c:pt>
              </c:numCache>
            </c:numRef>
          </c:val>
        </c:ser>
        <c:ser>
          <c:idx val="6"/>
          <c:order val="5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-5.4415831722085924E-2"/>
                  <c:y val="0"/>
                </c:manualLayout>
              </c:layout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NORMAL!$G$708:$J$708</c:f>
              <c:numCache>
                <c:formatCode>0</c:formatCode>
                <c:ptCount val="4"/>
                <c:pt idx="0">
                  <c:v>8.7800000000000011</c:v>
                </c:pt>
                <c:pt idx="1">
                  <c:v>2.67</c:v>
                </c:pt>
                <c:pt idx="2">
                  <c:v>6.6199999999999983</c:v>
                </c:pt>
                <c:pt idx="3">
                  <c:v>22.58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NORMAL!$G$709:$J$709</c:f>
              <c:numCache>
                <c:formatCode>0</c:formatCode>
                <c:ptCount val="4"/>
                <c:pt idx="0">
                  <c:v>32.520000000000003</c:v>
                </c:pt>
                <c:pt idx="1">
                  <c:v>33.43</c:v>
                </c:pt>
                <c:pt idx="2">
                  <c:v>37.56</c:v>
                </c:pt>
                <c:pt idx="3">
                  <c:v>11.013333333333334</c:v>
                </c:pt>
              </c:numCache>
            </c:numRef>
          </c:val>
        </c:ser>
        <c:overlap val="100"/>
        <c:axId val="50236416"/>
        <c:axId val="50275072"/>
      </c:barChart>
      <c:catAx>
        <c:axId val="5023641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275072"/>
        <c:crosses val="autoZero"/>
        <c:lblAlgn val="ctr"/>
        <c:lblOffset val="100"/>
        <c:tickLblSkip val="1"/>
        <c:tickMarkSkip val="1"/>
      </c:catAx>
      <c:valAx>
        <c:axId val="5027507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5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236416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--APRIL 2011</a:t>
            </a:r>
          </a:p>
        </c:rich>
      </c:tx>
      <c:layout>
        <c:manualLayout>
          <c:xMode val="edge"/>
          <c:yMode val="edge"/>
          <c:x val="0.19577134844287672"/>
          <c:y val="2.5641025641025692E-2"/>
        </c:manualLayout>
      </c:layout>
      <c:spPr>
        <a:noFill/>
        <a:ln w="25400">
          <a:noFill/>
        </a:ln>
      </c:spPr>
    </c:title>
    <c:view3D>
      <c:rotX val="10"/>
      <c:hPercent val="100"/>
      <c:rotY val="7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069864030702702"/>
          <c:y val="8.0791173912727998E-2"/>
          <c:w val="0.77647437121312213"/>
          <c:h val="0.77846363390416662"/>
        </c:manualLayout>
      </c:layout>
      <c:bar3DChart>
        <c:barDir val="col"/>
        <c:grouping val="standard"/>
        <c:ser>
          <c:idx val="0"/>
          <c:order val="0"/>
          <c:tx>
            <c:strRef>
              <c:f>NORMAL!$B$848</c:f>
              <c:strCache>
                <c:ptCount val="1"/>
                <c:pt idx="0">
                  <c:v>LINAC_VACUUM</c:v>
                </c:pt>
              </c:strCache>
            </c:strRef>
          </c:tx>
          <c:spPr>
            <a:solidFill>
              <a:srgbClr val="FFFFCC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NORMAL!$B$849:$H$849</c:f>
              <c:numCache>
                <c:formatCode>General</c:formatCode>
                <c:ptCount val="7"/>
                <c:pt idx="0" formatCode="0.0%">
                  <c:v>2.3283317318353179E-3</c:v>
                </c:pt>
              </c:numCache>
            </c:numRef>
          </c:val>
        </c:ser>
        <c:ser>
          <c:idx val="18"/>
          <c:order val="1"/>
          <c:tx>
            <c:strRef>
              <c:f>NORMAL!$H$852</c:f>
              <c:strCache>
                <c:ptCount val="1"/>
                <c:pt idx="0">
                  <c:v>Inst_Booster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NORMAL!$B$853:$H$853</c:f>
              <c:numCache>
                <c:formatCode>General</c:formatCode>
                <c:ptCount val="7"/>
                <c:pt idx="6" formatCode="0.0%">
                  <c:v>2.3758487059544042E-3</c:v>
                </c:pt>
              </c:numCache>
            </c:numRef>
          </c:val>
        </c:ser>
        <c:ser>
          <c:idx val="19"/>
          <c:order val="2"/>
          <c:tx>
            <c:strRef>
              <c:f>NORMAL!$H$854</c:f>
              <c:strCache>
                <c:ptCount val="1"/>
                <c:pt idx="0">
                  <c:v>RF_Booster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NORMAL!$B$855:$H$855</c:f>
              <c:numCache>
                <c:formatCode>General</c:formatCode>
                <c:ptCount val="7"/>
                <c:pt idx="6" formatCode="0.0%">
                  <c:v>8.5847333241819181E-3</c:v>
                </c:pt>
              </c:numCache>
            </c:numRef>
          </c:val>
        </c:ser>
        <c:ser>
          <c:idx val="1"/>
          <c:order val="3"/>
          <c:tx>
            <c:strRef>
              <c:f>NORMAL!$B$862</c:f>
              <c:strCache>
                <c:ptCount val="1"/>
                <c:pt idx="0">
                  <c:v>PS_AGS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NORMAL!$B$863:$H$863</c:f>
              <c:numCache>
                <c:formatCode>General</c:formatCode>
                <c:ptCount val="7"/>
                <c:pt idx="0" formatCode="0.0%">
                  <c:v>4.4824345585673091E-3</c:v>
                </c:pt>
                <c:pt idx="4" formatCode="0.0%">
                  <c:v>1.9798739216286714E-3</c:v>
                </c:pt>
              </c:numCache>
            </c:numRef>
          </c:val>
        </c:ser>
        <c:ser>
          <c:idx val="20"/>
          <c:order val="4"/>
          <c:tx>
            <c:strRef>
              <c:f>NORMAL!$H$860</c:f>
              <c:strCache>
                <c:ptCount val="1"/>
                <c:pt idx="0">
                  <c:v>RF_AGS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NORMAL!$B$861:$H$861</c:f>
              <c:numCache>
                <c:formatCode>General</c:formatCode>
                <c:ptCount val="7"/>
                <c:pt idx="6" formatCode="0.0%">
                  <c:v>1.8531619906444355E-3</c:v>
                </c:pt>
              </c:numCache>
            </c:numRef>
          </c:val>
        </c:ser>
        <c:ser>
          <c:idx val="10"/>
          <c:order val="5"/>
          <c:tx>
            <c:strRef>
              <c:f>NORMAL!$D$864</c:f>
              <c:strCache>
                <c:ptCount val="1"/>
                <c:pt idx="0">
                  <c:v>PPS_AGS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NORMAL!$B$865:$H$865</c:f>
              <c:numCache>
                <c:formatCode>General</c:formatCode>
                <c:ptCount val="7"/>
                <c:pt idx="2" formatCode="0.0%">
                  <c:v>7.0008341868789794E-3</c:v>
                </c:pt>
              </c:numCache>
            </c:numRef>
          </c:val>
        </c:ser>
        <c:ser>
          <c:idx val="2"/>
          <c:order val="6"/>
          <c:tx>
            <c:strRef>
              <c:f>NORMAL!$B$870</c:f>
              <c:strCache>
                <c:ptCount val="1"/>
                <c:pt idx="0">
                  <c:v>RadMonPermitPull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NORMAL!$B$871:$H$871</c:f>
              <c:numCache>
                <c:formatCode>General</c:formatCode>
                <c:ptCount val="7"/>
                <c:pt idx="0" formatCode="0.0%">
                  <c:v>4.1814937224797536E-3</c:v>
                </c:pt>
                <c:pt idx="2" formatCode="0.0%">
                  <c:v>2.360009714581376E-3</c:v>
                </c:pt>
                <c:pt idx="4" formatCode="0.0%">
                  <c:v>2.7401455075340806E-3</c:v>
                </c:pt>
                <c:pt idx="6" formatCode="0.0%">
                  <c:v>1.9640349302556415E-3</c:v>
                </c:pt>
              </c:numCache>
            </c:numRef>
          </c:val>
        </c:ser>
        <c:ser>
          <c:idx val="3"/>
          <c:order val="7"/>
          <c:tx>
            <c:strRef>
              <c:f>NORMAL!$B$872</c:f>
              <c:strCache>
                <c:ptCount val="1"/>
                <c:pt idx="0">
                  <c:v>CntrlsSftwr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NORMAL!$B$873:$H$873</c:f>
              <c:numCache>
                <c:formatCode>General</c:formatCode>
                <c:ptCount val="7"/>
                <c:pt idx="0" formatCode="0.0%">
                  <c:v>2.9777303781295212E-3</c:v>
                </c:pt>
                <c:pt idx="4" formatCode="0.0%">
                  <c:v>5.1951891703536325E-3</c:v>
                </c:pt>
              </c:numCache>
            </c:numRef>
          </c:val>
        </c:ser>
        <c:ser>
          <c:idx val="11"/>
          <c:order val="8"/>
          <c:tx>
            <c:strRef>
              <c:f>NORMAL!$D$874</c:f>
              <c:strCache>
                <c:ptCount val="1"/>
                <c:pt idx="0">
                  <c:v>CntrlsHdRHIC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NORMAL!$B$875:$H$875</c:f>
              <c:numCache>
                <c:formatCode>General</c:formatCode>
                <c:ptCount val="7"/>
                <c:pt idx="2" formatCode="0.0%">
                  <c:v>2.0590688784938175E-3</c:v>
                </c:pt>
              </c:numCache>
            </c:numRef>
          </c:val>
        </c:ser>
        <c:ser>
          <c:idx val="12"/>
          <c:order val="9"/>
          <c:tx>
            <c:strRef>
              <c:f>NORMAL!$D$876</c:f>
              <c:strCache>
                <c:ptCount val="1"/>
                <c:pt idx="0">
                  <c:v>Water_RHIC</c:v>
                </c:pt>
              </c:strCache>
            </c:strRef>
          </c:tx>
          <c:dPt>
            <c:idx val="2"/>
            <c:spPr>
              <a:solidFill>
                <a:srgbClr val="0070C0"/>
              </a:solidFill>
            </c:spPr>
          </c:dPt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NORMAL!$B$877:$H$877</c:f>
              <c:numCache>
                <c:formatCode>General</c:formatCode>
                <c:ptCount val="7"/>
                <c:pt idx="2" formatCode="0.0%">
                  <c:v>2.2649757663431996E-3</c:v>
                </c:pt>
              </c:numCache>
            </c:numRef>
          </c:val>
        </c:ser>
        <c:ser>
          <c:idx val="8"/>
          <c:order val="10"/>
          <c:tx>
            <c:strRef>
              <c:f>NORMAL!$B$868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NORMAL!$B$869:$H$869</c:f>
              <c:numCache>
                <c:formatCode>General</c:formatCode>
                <c:ptCount val="7"/>
                <c:pt idx="0" formatCode="0.0%">
                  <c:v>1.9798739216286714E-3</c:v>
                </c:pt>
                <c:pt idx="4" formatCode="0.0%">
                  <c:v>4.7833753946548707E-3</c:v>
                </c:pt>
              </c:numCache>
            </c:numRef>
          </c:val>
        </c:ser>
        <c:ser>
          <c:idx val="17"/>
          <c:order val="11"/>
          <c:tx>
            <c:strRef>
              <c:f>NORMAL!$F$896</c:f>
              <c:strCache>
                <c:ptCount val="1"/>
                <c:pt idx="0">
                  <c:v>ESHQ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NORMAL!$B$897:$H$897</c:f>
              <c:numCache>
                <c:formatCode>General</c:formatCode>
                <c:ptCount val="7"/>
                <c:pt idx="4" formatCode="0.0%">
                  <c:v>2.9935693695025503E-3</c:v>
                </c:pt>
              </c:numCache>
            </c:numRef>
          </c:val>
        </c:ser>
        <c:ser>
          <c:idx val="4"/>
          <c:order val="12"/>
          <c:tx>
            <c:strRef>
              <c:f>NORMAL!$B$878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NORMAL!$B$879:$H$879</c:f>
              <c:numCache>
                <c:formatCode>General</c:formatCode>
                <c:ptCount val="7"/>
                <c:pt idx="0" formatCode="0.0%">
                  <c:v>1.6314161114220249E-3</c:v>
                </c:pt>
                <c:pt idx="4" formatCode="0.0%">
                  <c:v>4.5457905240594287E-3</c:v>
                </c:pt>
              </c:numCache>
            </c:numRef>
          </c:val>
        </c:ser>
        <c:ser>
          <c:idx val="13"/>
          <c:order val="13"/>
          <c:tx>
            <c:strRef>
              <c:f>NORMAL!$D$886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NORMAL!$B$887:$H$887</c:f>
              <c:numCache>
                <c:formatCode>General</c:formatCode>
                <c:ptCount val="7"/>
                <c:pt idx="2" formatCode="0.0%">
                  <c:v>1.7676314372300772E-2</c:v>
                </c:pt>
                <c:pt idx="4" formatCode="0.0%">
                  <c:v>5.5436469805602798E-3</c:v>
                </c:pt>
              </c:numCache>
            </c:numRef>
          </c:val>
        </c:ser>
        <c:ser>
          <c:idx val="16"/>
          <c:order val="14"/>
          <c:tx>
            <c:strRef>
              <c:f>NORMAL!$F$894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NORMAL!$B$895:$H$895</c:f>
              <c:numCache>
                <c:formatCode>General</c:formatCode>
                <c:ptCount val="7"/>
                <c:pt idx="4" formatCode="0.0%">
                  <c:v>3.3261881883361673E-3</c:v>
                </c:pt>
              </c:numCache>
            </c:numRef>
          </c:val>
        </c:ser>
        <c:ser>
          <c:idx val="5"/>
          <c:order val="15"/>
          <c:tx>
            <c:strRef>
              <c:f>NORMAL!$B$880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NORMAL!$B$881:$H$881</c:f>
              <c:numCache>
                <c:formatCode>General</c:formatCode>
                <c:ptCount val="7"/>
                <c:pt idx="0" formatCode="0.0%">
                  <c:v>1.6314161114220249E-3</c:v>
                </c:pt>
                <c:pt idx="2" formatCode="0.0%">
                  <c:v>5.51196899781422E-3</c:v>
                </c:pt>
                <c:pt idx="4" formatCode="0.0%">
                  <c:v>1.6630940941680836E-3</c:v>
                </c:pt>
              </c:numCache>
            </c:numRef>
          </c:val>
        </c:ser>
        <c:ser>
          <c:idx val="6"/>
          <c:order val="16"/>
          <c:tx>
            <c:strRef>
              <c:f>NORMAL!$B$882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NORMAL!$B$883:$H$883</c:f>
              <c:numCache>
                <c:formatCode>General</c:formatCode>
                <c:ptCount val="7"/>
                <c:pt idx="0" formatCode="0.0%">
                  <c:v>2.7433133058086867E-2</c:v>
                </c:pt>
                <c:pt idx="2" formatCode="0.0%">
                  <c:v>1.2465286210574111E-2</c:v>
                </c:pt>
                <c:pt idx="4" formatCode="0.0%">
                  <c:v>1.3336430736090725E-2</c:v>
                </c:pt>
              </c:numCache>
            </c:numRef>
          </c:val>
        </c:ser>
        <c:ser>
          <c:idx val="9"/>
          <c:order val="17"/>
          <c:tx>
            <c:strRef>
              <c:f>NORMAL!$B$884</c:f>
              <c:strCache>
                <c:ptCount val="1"/>
                <c:pt idx="0">
                  <c:v>PPS_RHIC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NORMAL!$B$885:$H$885</c:f>
              <c:numCache>
                <c:formatCode>General</c:formatCode>
                <c:ptCount val="7"/>
                <c:pt idx="0" formatCode="0.0%">
                  <c:v>5.0051212738772798E-3</c:v>
                </c:pt>
                <c:pt idx="2" formatCode="0.0%">
                  <c:v>2.7718234902801391E-3</c:v>
                </c:pt>
              </c:numCache>
            </c:numRef>
          </c:val>
        </c:ser>
        <c:ser>
          <c:idx val="14"/>
          <c:order val="18"/>
          <c:tx>
            <c:strRef>
              <c:f>NORMAL!$F$890</c:f>
              <c:strCache>
                <c:ptCount val="1"/>
                <c:pt idx="0">
                  <c:v>ES&amp;FD_AtR</c:v>
                </c:pt>
              </c:strCache>
            </c:strRef>
          </c:tx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NORMAL!$B$891:$H$891</c:f>
              <c:numCache>
                <c:formatCode>General</c:formatCode>
                <c:ptCount val="7"/>
                <c:pt idx="4" formatCode="0.0%">
                  <c:v>7.1750630919823052E-3</c:v>
                </c:pt>
              </c:numCache>
            </c:numRef>
          </c:val>
        </c:ser>
        <c:ser>
          <c:idx val="15"/>
          <c:order val="19"/>
          <c:tx>
            <c:strRef>
              <c:f>NORMAL!$F$892</c:f>
              <c:strCache>
                <c:ptCount val="1"/>
                <c:pt idx="0">
                  <c:v>ES&amp;FD_Exp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NORMAL!$B$893:$H$893</c:f>
              <c:numCache>
                <c:formatCode>General</c:formatCode>
                <c:ptCount val="7"/>
                <c:pt idx="4" formatCode="0.0%">
                  <c:v>2.0907468612398768E-3</c:v>
                </c:pt>
              </c:numCache>
            </c:numRef>
          </c:val>
        </c:ser>
        <c:ser>
          <c:idx val="7"/>
          <c:order val="20"/>
          <c:tx>
            <c:strRef>
              <c:f>NORMAL!$B$888</c:f>
              <c:strCache>
                <c:ptCount val="1"/>
                <c:pt idx="0">
                  <c:v>sum&lt; 1 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NORMAL!$B$843:$H$843</c:f>
              <c:strCache>
                <c:ptCount val="7"/>
                <c:pt idx="0">
                  <c:v>03/29/11/2 to 04/05/11/1</c:v>
                </c:pt>
                <c:pt idx="2">
                  <c:v>04/05/11/2 to 04/12/11/1</c:v>
                </c:pt>
                <c:pt idx="4">
                  <c:v>04/12/11 to 04/19/11/1</c:v>
                </c:pt>
                <c:pt idx="6">
                  <c:v>04/19/11/2 to 04/26/11/1</c:v>
                </c:pt>
              </c:strCache>
            </c:strRef>
          </c:cat>
          <c:val>
            <c:numRef>
              <c:f>NORMAL!$B$889:$H$889</c:f>
              <c:numCache>
                <c:formatCode>General</c:formatCode>
                <c:ptCount val="7"/>
                <c:pt idx="0" formatCode="0.0%">
                  <c:v>9.0282250826267366E-4</c:v>
                </c:pt>
                <c:pt idx="2" formatCode="0.0%">
                  <c:v>3.6429680157967548E-4</c:v>
                </c:pt>
                <c:pt idx="4" formatCode="0.0%">
                  <c:v>4.1181377569876349E-3</c:v>
                </c:pt>
                <c:pt idx="6" formatCode="0.0%">
                  <c:v>2.6609505506689341E-3</c:v>
                </c:pt>
              </c:numCache>
            </c:numRef>
          </c:val>
        </c:ser>
        <c:shape val="box"/>
        <c:axId val="50345472"/>
        <c:axId val="50347008"/>
        <c:axId val="50342080"/>
      </c:bar3DChart>
      <c:catAx>
        <c:axId val="5034547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60000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34700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50347008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345472"/>
        <c:crosses val="max"/>
        <c:crossBetween val="between"/>
      </c:valAx>
      <c:serAx>
        <c:axId val="5034208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64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347008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0.02264</cdr:x>
      <cdr:y>0.05991</cdr:y>
    </cdr:from>
    <cdr:to>
      <cdr:x>0.35</cdr:x>
      <cdr:y>0.88567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7020" y="410863"/>
          <a:ext cx="2993380" cy="5663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b="1" dirty="0" smtClean="0">
            <a:solidFill>
              <a:srgbClr val="7030A0"/>
            </a:solidFill>
          </a:endParaRPr>
        </a:p>
        <a:p xmlns:a="http://schemas.openxmlformats.org/drawingml/2006/main">
          <a:endParaRPr lang="en-US" sz="1800" b="1" dirty="0">
            <a:solidFill>
              <a:srgbClr val="7030A0"/>
            </a:solidFill>
          </a:endParaRPr>
        </a:p>
        <a:p xmlns:a="http://schemas.openxmlformats.org/drawingml/2006/main">
          <a:endParaRPr lang="en-US" sz="18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sz="1800" b="1" dirty="0" err="1" smtClean="0">
              <a:solidFill>
                <a:srgbClr val="7030A0"/>
              </a:solidFill>
            </a:rPr>
            <a:t>INST_Booster</a:t>
          </a:r>
          <a:endParaRPr lang="en-US" sz="1800" b="1" dirty="0">
            <a:solidFill>
              <a:srgbClr val="7030A0"/>
            </a:solidFill>
          </a:endParaRPr>
        </a:p>
        <a:p xmlns:a="http://schemas.openxmlformats.org/drawingml/2006/main">
          <a:r>
            <a:rPr lang="en-US" sz="1800" b="1" dirty="0"/>
            <a:t>NMO58 replaced</a:t>
          </a:r>
        </a:p>
        <a:p xmlns:a="http://schemas.openxmlformats.org/drawingml/2006/main">
          <a:r>
            <a:rPr lang="en-US" sz="1800" b="1" baseline="0" dirty="0" err="1">
              <a:solidFill>
                <a:srgbClr val="7030A0"/>
              </a:solidFill>
            </a:rPr>
            <a:t>RF_Booster</a:t>
          </a:r>
          <a:endParaRPr lang="en-US" sz="1800" b="1" baseline="0" dirty="0">
            <a:solidFill>
              <a:srgbClr val="7030A0"/>
            </a:solidFill>
          </a:endParaRPr>
        </a:p>
        <a:p xmlns:a="http://schemas.openxmlformats.org/drawingml/2006/main">
          <a:r>
            <a:rPr lang="en-US" sz="1800" b="1" baseline="0" dirty="0">
              <a:solidFill>
                <a:schemeClr val="tx1"/>
              </a:solidFill>
            </a:rPr>
            <a:t>B3 cavity problem @ setup</a:t>
          </a:r>
        </a:p>
        <a:p xmlns:a="http://schemas.openxmlformats.org/drawingml/2006/main">
          <a:r>
            <a:rPr lang="en-US" sz="1800" b="1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Rf</a:t>
          </a:r>
          <a:r>
            <a:rPr lang="en-US" sz="1800" b="1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-AGS</a:t>
          </a:r>
          <a:endParaRPr lang="en-US" sz="1800" dirty="0">
            <a:solidFill>
              <a:srgbClr val="7030A0"/>
            </a:solidFill>
          </a:endParaRPr>
        </a:p>
        <a:p xmlns:a="http://schemas.openxmlformats.org/drawingml/2006/main">
          <a:r>
            <a:rPr lang="en-US" sz="1800" b="1" baseline="0" dirty="0">
              <a:latin typeface="+mn-lt"/>
              <a:ea typeface="+mn-ea"/>
              <a:cs typeface="+mn-cs"/>
            </a:rPr>
            <a:t>L10 Power </a:t>
          </a:r>
          <a:r>
            <a:rPr lang="en-US" sz="1800" b="1" baseline="0" dirty="0" smtClean="0">
              <a:latin typeface="+mn-lt"/>
              <a:ea typeface="+mn-ea"/>
              <a:cs typeface="+mn-cs"/>
            </a:rPr>
            <a:t>Amplifier </a:t>
          </a:r>
          <a:r>
            <a:rPr lang="en-US" sz="1800" b="1" baseline="0" dirty="0">
              <a:latin typeface="+mn-lt"/>
              <a:ea typeface="+mn-ea"/>
              <a:cs typeface="+mn-cs"/>
            </a:rPr>
            <a:t>Trips</a:t>
          </a:r>
          <a:endParaRPr lang="en-US" sz="1800" dirty="0"/>
        </a:p>
        <a:p xmlns:a="http://schemas.openxmlformats.org/drawingml/2006/main">
          <a:r>
            <a:rPr lang="en-US" sz="1800" b="1" baseline="0" dirty="0" err="1">
              <a:solidFill>
                <a:srgbClr val="7030A0"/>
              </a:solidFill>
            </a:rPr>
            <a:t>RADMON_pulls</a:t>
          </a:r>
          <a:r>
            <a:rPr lang="en-US" sz="1800" b="1" baseline="0" dirty="0">
              <a:solidFill>
                <a:srgbClr val="7030A0"/>
              </a:solidFill>
            </a:rPr>
            <a:t> Permit link</a:t>
          </a:r>
        </a:p>
        <a:p xmlns:a="http://schemas.openxmlformats.org/drawingml/2006/main">
          <a:r>
            <a:rPr lang="en-US" sz="1800" b="1" baseline="0" dirty="0"/>
            <a:t>10X</a:t>
          </a:r>
        </a:p>
        <a:p xmlns:a="http://schemas.openxmlformats.org/drawingml/2006/main">
          <a:endParaRPr lang="en-US" sz="1600" b="1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baseline="0" dirty="0"/>
        </a:p>
        <a:p xmlns:a="http://schemas.openxmlformats.org/drawingml/2006/main">
          <a:endParaRPr lang="en-US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066800"/>
          <a:ext cx="4038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572000" y="1066800"/>
          <a:ext cx="41148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80</Words>
  <Application>Microsoft Office PowerPoint</Application>
  <PresentationFormat>On-screen Show (4:3)</PresentationFormat>
  <Paragraphs>68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25</cp:revision>
  <dcterms:created xsi:type="dcterms:W3CDTF">2011-03-02T18:37:40Z</dcterms:created>
  <dcterms:modified xsi:type="dcterms:W3CDTF">2011-04-26T16:56:32Z</dcterms:modified>
</cp:coreProperties>
</file>