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61" r:id="rId3"/>
    <p:sldId id="263" r:id="rId4"/>
    <p:sldId id="264" r:id="rId5"/>
    <p:sldId id="265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>
        <p:scale>
          <a:sx n="66" d="100"/>
          <a:sy n="66" d="100"/>
        </p:scale>
        <p:origin x="-485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0B9EE6-9545-4C03-8A0C-BA3E066C62E0}" type="datetimeFigureOut">
              <a:rPr lang="en-US" smtClean="0"/>
              <a:pPr/>
              <a:t>5/3/2011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1FFC8C-8F08-4723-B85B-0E7FF5322D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1FFC8C-8F08-4723-B85B-0E7FF5322D7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1FFC8C-8F08-4723-B85B-0E7FF5322D7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1FFC8C-8F08-4723-B85B-0E7FF5322D7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1FFC8C-8F08-4723-B85B-0E7FF5322D7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1FFC8C-8F08-4723-B85B-0E7FF5322D7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57200" y="2363788"/>
            <a:ext cx="8153400" cy="1600200"/>
            <a:chOff x="288" y="1489"/>
            <a:chExt cx="5136" cy="1008"/>
          </a:xfrm>
        </p:grpSpPr>
        <p:sp>
          <p:nvSpPr>
            <p:cNvPr id="28675" name="Arc 3"/>
            <p:cNvSpPr>
              <a:spLocks/>
            </p:cNvSpPr>
            <p:nvPr/>
          </p:nvSpPr>
          <p:spPr bwMode="invGray">
            <a:xfrm>
              <a:off x="3595" y="1489"/>
              <a:ext cx="1829" cy="1008"/>
            </a:xfrm>
            <a:custGeom>
              <a:avLst/>
              <a:gdLst>
                <a:gd name="G0" fmla="+- 312 0 0"/>
                <a:gd name="G1" fmla="+- 21600 0 0"/>
                <a:gd name="G2" fmla="+- 21600 0 0"/>
                <a:gd name="T0" fmla="*/ 300 w 21912"/>
                <a:gd name="T1" fmla="*/ 0 h 43200"/>
                <a:gd name="T2" fmla="*/ 0 w 21912"/>
                <a:gd name="T3" fmla="*/ 43198 h 43200"/>
                <a:gd name="T4" fmla="*/ 312 w 21912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76" name="Arc 4"/>
            <p:cNvSpPr>
              <a:spLocks/>
            </p:cNvSpPr>
            <p:nvPr/>
          </p:nvSpPr>
          <p:spPr bwMode="invGray">
            <a:xfrm>
              <a:off x="3548" y="1593"/>
              <a:ext cx="1831" cy="800"/>
            </a:xfrm>
            <a:custGeom>
              <a:avLst/>
              <a:gdLst>
                <a:gd name="G0" fmla="+- 324 0 0"/>
                <a:gd name="G1" fmla="+- 21600 0 0"/>
                <a:gd name="G2" fmla="+- 21600 0 0"/>
                <a:gd name="T0" fmla="*/ 312 w 21924"/>
                <a:gd name="T1" fmla="*/ 0 h 43200"/>
                <a:gd name="T2" fmla="*/ 0 w 21924"/>
                <a:gd name="T3" fmla="*/ 43198 h 43200"/>
                <a:gd name="T4" fmla="*/ 324 w 21924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77" name="Arc 5"/>
            <p:cNvSpPr>
              <a:spLocks/>
            </p:cNvSpPr>
            <p:nvPr/>
          </p:nvSpPr>
          <p:spPr bwMode="invGray">
            <a:xfrm>
              <a:off x="3521" y="1732"/>
              <a:ext cx="1830" cy="522"/>
            </a:xfrm>
            <a:custGeom>
              <a:avLst/>
              <a:gdLst>
                <a:gd name="G0" fmla="+- 325 0 0"/>
                <a:gd name="G1" fmla="+- 21600 0 0"/>
                <a:gd name="G2" fmla="+- 21600 0 0"/>
                <a:gd name="T0" fmla="*/ 313 w 21925"/>
                <a:gd name="T1" fmla="*/ 0 h 43200"/>
                <a:gd name="T2" fmla="*/ 0 w 21925"/>
                <a:gd name="T3" fmla="*/ 43198 h 43200"/>
                <a:gd name="T4" fmla="*/ 325 w 21925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78" name="AutoShape 6"/>
            <p:cNvSpPr>
              <a:spLocks noChangeArrowheads="1"/>
            </p:cNvSpPr>
            <p:nvPr/>
          </p:nvSpPr>
          <p:spPr bwMode="invGray">
            <a:xfrm>
              <a:off x="288" y="1940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67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447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8680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8681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B462AB85-21CA-4634-94CB-7D009C968A4D}" type="datetime1">
              <a:rPr lang="en-US" smtClean="0"/>
              <a:pPr/>
              <a:t>5/3/2011</a:t>
            </a:fld>
            <a:endParaRPr lang="en-US"/>
          </a:p>
        </p:txBody>
      </p:sp>
      <p:sp>
        <p:nvSpPr>
          <p:cNvPr id="28682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Heavy Ions Run-11</a:t>
            </a:r>
            <a:endParaRPr lang="en-US"/>
          </a:p>
        </p:txBody>
      </p:sp>
      <p:sp>
        <p:nvSpPr>
          <p:cNvPr id="28683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6CD310C-FB49-4BE7-86A7-2B3C58F7E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4DBF58-3F9F-497F-80A8-562F2AD6BC05}" type="datetime1">
              <a:rPr lang="en-US" smtClean="0"/>
              <a:pPr/>
              <a:t>5/3/2011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Heavy Ions Run-11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D310C-FB49-4BE7-86A7-2B3C58F7E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D17F8F-4D5F-4822-BA62-316CE30EDF79}" type="datetime1">
              <a:rPr lang="en-US" smtClean="0"/>
              <a:pPr/>
              <a:t>5/3/2011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Heavy Ions Run-11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D310C-FB49-4BE7-86A7-2B3C58F7E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381000"/>
            <a:ext cx="7772400" cy="579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ADA84DE-6FA4-4979-B019-E78CA6E77A66}" type="datetime1">
              <a:rPr lang="en-US" smtClean="0"/>
              <a:pPr/>
              <a:t>5/3/2011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Heavy Ions Run-11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6CD310C-FB49-4BE7-86A7-2B3C58F7E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617302-206D-4167-867E-4A1EFCA96C1F}" type="datetime1">
              <a:rPr lang="en-US" smtClean="0"/>
              <a:pPr/>
              <a:t>5/3/2011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Heavy Ions Run-11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D310C-FB49-4BE7-86A7-2B3C58F7E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48018D-D27E-4D66-8C93-DD26BD05E957}" type="datetime1">
              <a:rPr lang="en-US" smtClean="0"/>
              <a:pPr/>
              <a:t>5/3/2011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Heavy Ions Run-11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D310C-FB49-4BE7-86A7-2B3C58F7E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250280-EE3B-463A-94AD-FC0C278F2FED}" type="datetime1">
              <a:rPr lang="en-US" smtClean="0"/>
              <a:pPr/>
              <a:t>5/3/2011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Heavy Ions Run-11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D310C-FB49-4BE7-86A7-2B3C58F7E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904718-EE85-45C8-B75A-BE187662226E}" type="datetime1">
              <a:rPr lang="en-US" smtClean="0"/>
              <a:pPr/>
              <a:t>5/3/2011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Heavy Ions Run-11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D310C-FB49-4BE7-86A7-2B3C58F7E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6E4943-DBE1-43EF-A5D4-951AABFE853F}" type="datetime1">
              <a:rPr lang="en-US" smtClean="0"/>
              <a:pPr/>
              <a:t>5/3/2011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Heavy Ions Run-11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D310C-FB49-4BE7-86A7-2B3C58F7E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20EC7E4-CF81-4D0B-94CE-93355998C0D3}" type="datetime1">
              <a:rPr lang="en-US" smtClean="0"/>
              <a:pPr/>
              <a:t>5/3/2011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Heavy Ions Run-11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D310C-FB49-4BE7-86A7-2B3C58F7E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DA412D-FC9B-4F23-8BB7-6F9EB745A725}" type="datetime1">
              <a:rPr lang="en-US" smtClean="0"/>
              <a:pPr/>
              <a:t>5/3/2011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Heavy Ions Run-11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D310C-FB49-4BE7-86A7-2B3C58F7E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702CF7-D5BE-44C2-BF46-F2FD8354A0D5}" type="datetime1">
              <a:rPr lang="en-US" smtClean="0"/>
              <a:pPr/>
              <a:t>5/3/2011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Heavy Ions Run-11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D310C-FB49-4BE7-86A7-2B3C58F7E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57200" y="992188"/>
            <a:ext cx="8153400" cy="1600200"/>
            <a:chOff x="288" y="625"/>
            <a:chExt cx="5136" cy="1008"/>
          </a:xfrm>
        </p:grpSpPr>
        <p:sp>
          <p:nvSpPr>
            <p:cNvPr id="27651" name="Arc 3"/>
            <p:cNvSpPr>
              <a:spLocks/>
            </p:cNvSpPr>
            <p:nvPr/>
          </p:nvSpPr>
          <p:spPr bwMode="invGray">
            <a:xfrm>
              <a:off x="3595" y="625"/>
              <a:ext cx="1829" cy="1008"/>
            </a:xfrm>
            <a:custGeom>
              <a:avLst/>
              <a:gdLst>
                <a:gd name="G0" fmla="+- 312 0 0"/>
                <a:gd name="G1" fmla="+- 21600 0 0"/>
                <a:gd name="G2" fmla="+- 21600 0 0"/>
                <a:gd name="T0" fmla="*/ 300 w 21912"/>
                <a:gd name="T1" fmla="*/ 0 h 43200"/>
                <a:gd name="T2" fmla="*/ 0 w 21912"/>
                <a:gd name="T3" fmla="*/ 43198 h 43200"/>
                <a:gd name="T4" fmla="*/ 312 w 21912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2" name="Arc 4"/>
            <p:cNvSpPr>
              <a:spLocks/>
            </p:cNvSpPr>
            <p:nvPr/>
          </p:nvSpPr>
          <p:spPr bwMode="invGray">
            <a:xfrm>
              <a:off x="3548" y="729"/>
              <a:ext cx="1831" cy="800"/>
            </a:xfrm>
            <a:custGeom>
              <a:avLst/>
              <a:gdLst>
                <a:gd name="G0" fmla="+- 324 0 0"/>
                <a:gd name="G1" fmla="+- 21600 0 0"/>
                <a:gd name="G2" fmla="+- 21600 0 0"/>
                <a:gd name="T0" fmla="*/ 312 w 21924"/>
                <a:gd name="T1" fmla="*/ 0 h 43200"/>
                <a:gd name="T2" fmla="*/ 0 w 21924"/>
                <a:gd name="T3" fmla="*/ 43198 h 43200"/>
                <a:gd name="T4" fmla="*/ 324 w 21924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3" name="Arc 5"/>
            <p:cNvSpPr>
              <a:spLocks/>
            </p:cNvSpPr>
            <p:nvPr/>
          </p:nvSpPr>
          <p:spPr bwMode="invGray">
            <a:xfrm>
              <a:off x="3521" y="868"/>
              <a:ext cx="1830" cy="522"/>
            </a:xfrm>
            <a:custGeom>
              <a:avLst/>
              <a:gdLst>
                <a:gd name="G0" fmla="+- 325 0 0"/>
                <a:gd name="G1" fmla="+- 21600 0 0"/>
                <a:gd name="G2" fmla="+- 21600 0 0"/>
                <a:gd name="T0" fmla="*/ 313 w 21925"/>
                <a:gd name="T1" fmla="*/ 0 h 43200"/>
                <a:gd name="T2" fmla="*/ 0 w 21925"/>
                <a:gd name="T3" fmla="*/ 43198 h 43200"/>
                <a:gd name="T4" fmla="*/ 325 w 21925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4" name="AutoShape 6"/>
            <p:cNvSpPr>
              <a:spLocks noChangeArrowheads="1"/>
            </p:cNvSpPr>
            <p:nvPr/>
          </p:nvSpPr>
          <p:spPr bwMode="invGray">
            <a:xfrm>
              <a:off x="288" y="1076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65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765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57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6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5E07C2BF-A7BB-4B3C-98F8-3E5461193451}" type="datetime1">
              <a:rPr lang="en-US" smtClean="0"/>
              <a:pPr/>
              <a:t>5/3/2011</a:t>
            </a:fld>
            <a:endParaRPr lang="en-US"/>
          </a:p>
        </p:txBody>
      </p:sp>
      <p:sp>
        <p:nvSpPr>
          <p:cNvPr id="2765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smtClean="0"/>
              <a:t>Heavy Ions Run-11</a:t>
            </a:r>
            <a:endParaRPr lang="en-US"/>
          </a:p>
        </p:txBody>
      </p:sp>
      <p:sp>
        <p:nvSpPr>
          <p:cNvPr id="276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6CD310C-FB49-4BE7-86A7-2B3C58F7E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dops.bnl.gov/AP/RHIC2011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rhichome.bnl.gov/AP/RHIC2011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RHIC Heavy Ion Run-11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 smtClean="0"/>
              <a:t>Gregory Marr</a:t>
            </a:r>
          </a:p>
          <a:p>
            <a:endParaRPr lang="en-US" sz="2000" dirty="0" smtClean="0"/>
          </a:p>
          <a:p>
            <a:pPr algn="r"/>
            <a:r>
              <a:rPr lang="en-US" sz="2000" dirty="0" smtClean="0"/>
              <a:t>Run website: </a:t>
            </a:r>
            <a:r>
              <a:rPr lang="en-US" sz="2000" dirty="0" smtClean="0">
                <a:hlinkClick r:id="rId3"/>
              </a:rPr>
              <a:t>http://www.cadops.bnl.gov/AP/RHIC2011/</a:t>
            </a:r>
            <a:endParaRPr lang="en-US" sz="2000" dirty="0" smtClean="0"/>
          </a:p>
          <a:p>
            <a:pPr algn="r"/>
            <a:r>
              <a:rPr lang="en-US" sz="2000" dirty="0" smtClean="0">
                <a:hlinkClick r:id="rId4"/>
              </a:rPr>
              <a:t>http://www.rhichome.bnl.gov/AP/RHIC2011/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2"/>
          </p:nvPr>
        </p:nvSpPr>
        <p:spPr/>
        <p:txBody>
          <a:bodyPr/>
          <a:lstStyle/>
          <a:p>
            <a:fld id="{30576804-4673-4162-A6A1-D22B0E752584}" type="datetime1">
              <a:rPr lang="en-US" smtClean="0"/>
              <a:pPr/>
              <a:t>5/3/2011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Heavy Ions Run-11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Upgrades impacting Heavy 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197 MHz Storage cavity relocation</a:t>
            </a:r>
          </a:p>
          <a:p>
            <a:pPr lvl="1"/>
            <a:r>
              <a:rPr lang="en-US" dirty="0" smtClean="0"/>
              <a:t>Eliminating “common cavities” should improve beam loading issues associated with </a:t>
            </a:r>
            <a:r>
              <a:rPr lang="en-US" dirty="0" err="1" smtClean="0"/>
              <a:t>rebucketing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Stochastic cooling</a:t>
            </a:r>
          </a:p>
          <a:p>
            <a:pPr lvl="1"/>
            <a:r>
              <a:rPr lang="en-US" dirty="0" smtClean="0"/>
              <a:t>Vertical and longitudinal, no horizontal.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B46D4-E735-43B2-A931-8B8B0B8CB563}" type="datetime1">
              <a:rPr lang="en-US" smtClean="0"/>
              <a:pPr/>
              <a:t>5/3/2011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Heavy Ions Run-11</a:t>
            </a:r>
            <a:endParaRPr lang="en-US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19.6 </a:t>
            </a:r>
            <a:r>
              <a:rPr lang="en-US" dirty="0" err="1" smtClean="0"/>
              <a:t>GeV</a:t>
            </a:r>
            <a:r>
              <a:rPr lang="en-US" dirty="0" smtClean="0"/>
              <a:t> run complete</a:t>
            </a:r>
          </a:p>
          <a:p>
            <a:pPr lvl="1"/>
            <a:r>
              <a:rPr lang="en-US" dirty="0" smtClean="0"/>
              <a:t>Over 250 stores for physics</a:t>
            </a:r>
          </a:p>
          <a:p>
            <a:pPr lvl="1"/>
            <a:r>
              <a:rPr lang="en-US" dirty="0" smtClean="0"/>
              <a:t>Despite some setbacks that left us a bit short, we were able to exceed some goals for this run</a:t>
            </a:r>
          </a:p>
          <a:p>
            <a:pPr lvl="1"/>
            <a:r>
              <a:rPr lang="en-US" dirty="0" smtClean="0"/>
              <a:t>My thanks to Operations crews and support staff for a successful low energy run.</a:t>
            </a:r>
          </a:p>
          <a:p>
            <a:r>
              <a:rPr lang="en-US" dirty="0" smtClean="0"/>
              <a:t>200 </a:t>
            </a:r>
            <a:r>
              <a:rPr lang="en-US" dirty="0" err="1" smtClean="0"/>
              <a:t>GeV</a:t>
            </a:r>
            <a:r>
              <a:rPr lang="en-US" dirty="0" smtClean="0"/>
              <a:t> run setup underway</a:t>
            </a:r>
          </a:p>
          <a:p>
            <a:pPr lvl="1"/>
            <a:r>
              <a:rPr lang="en-US" dirty="0" smtClean="0"/>
              <a:t>First ramp with beam succeeded</a:t>
            </a:r>
          </a:p>
          <a:p>
            <a:pPr lvl="1"/>
            <a:r>
              <a:rPr lang="en-US" dirty="0" smtClean="0"/>
              <a:t>Most ramp development complete, moving on to store setup.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28E3-1D26-4EA6-9DEA-DA0CE411A47E}" type="datetime1">
              <a:rPr lang="en-US" smtClean="0"/>
              <a:pPr/>
              <a:t>5/3/2011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Heavy Ions Run-11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753600" cy="758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C7E4-CF81-4D0B-94CE-93355998C0D3}" type="datetime1">
              <a:rPr lang="en-US" smtClean="0"/>
              <a:pPr/>
              <a:t>5/3/2011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Heavy Ions Run-11</a:t>
            </a:r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753600" cy="723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 and Run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Today: Continue ramp development, begin store setup</a:t>
            </a:r>
          </a:p>
          <a:p>
            <a:r>
              <a:rPr lang="en-US" dirty="0" smtClean="0"/>
              <a:t>Wednesday, Thursday: store setup (around maintenance)</a:t>
            </a:r>
          </a:p>
          <a:p>
            <a:pPr lvl="1"/>
            <a:r>
              <a:rPr lang="en-US" dirty="0" smtClean="0"/>
              <a:t>Collisions, collimation, </a:t>
            </a:r>
            <a:r>
              <a:rPr lang="en-US" dirty="0" err="1" smtClean="0"/>
              <a:t>rebucketing</a:t>
            </a:r>
            <a:r>
              <a:rPr lang="en-US" dirty="0" smtClean="0"/>
              <a:t>, stochastic cooling</a:t>
            </a:r>
          </a:p>
          <a:p>
            <a:r>
              <a:rPr lang="en-US" dirty="0" smtClean="0"/>
              <a:t>Friday: Physics begins (?)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A0299-B55A-4ED4-A50A-860EBFD7F142}" type="datetime1">
              <a:rPr lang="en-US" smtClean="0"/>
              <a:pPr/>
              <a:t>5/3/2011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Heavy Ions Run-11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reball greg">
  <a:themeElements>
    <a:clrScheme name="Fireball design template 1">
      <a:dk1>
        <a:srgbClr val="5F5F5F"/>
      </a:dk1>
      <a:lt1>
        <a:srgbClr val="FFFFCC"/>
      </a:lt1>
      <a:dk2>
        <a:srgbClr val="000000"/>
      </a:dk2>
      <a:lt2>
        <a:srgbClr val="FFCC66"/>
      </a:lt2>
      <a:accent1>
        <a:srgbClr val="FF9933"/>
      </a:accent1>
      <a:accent2>
        <a:srgbClr val="CC0066"/>
      </a:accent2>
      <a:accent3>
        <a:srgbClr val="AAAAAA"/>
      </a:accent3>
      <a:accent4>
        <a:srgbClr val="DADAAE"/>
      </a:accent4>
      <a:accent5>
        <a:srgbClr val="FFCAAD"/>
      </a:accent5>
      <a:accent6>
        <a:srgbClr val="B9005C"/>
      </a:accent6>
      <a:hlink>
        <a:srgbClr val="CC00CC"/>
      </a:hlink>
      <a:folHlink>
        <a:srgbClr val="990099"/>
      </a:folHlink>
    </a:clrScheme>
    <a:fontScheme name="Fireball desig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Fireball design template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ball design template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ball design templat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Fireball greg</Template>
  <TotalTime>7843</TotalTime>
  <Words>177</Words>
  <Application>Microsoft Office PowerPoint</Application>
  <PresentationFormat>On-screen Show (4:3)</PresentationFormat>
  <Paragraphs>38</Paragraphs>
  <Slides>6</Slides>
  <Notes>6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Fireball greg</vt:lpstr>
      <vt:lpstr>RHIC Heavy Ion Run-11</vt:lpstr>
      <vt:lpstr>Upgrades impacting Heavy Ions</vt:lpstr>
      <vt:lpstr>Present Status</vt:lpstr>
      <vt:lpstr>Slide 4</vt:lpstr>
      <vt:lpstr>Slide 5</vt:lpstr>
      <vt:lpstr>Schedule and Run Plan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Preparations for RHIC Heavy Ion Run-11</dc:title>
  <dc:creator>Gregory J. Marr</dc:creator>
  <cp:lastModifiedBy>C-AD</cp:lastModifiedBy>
  <cp:revision>24</cp:revision>
  <dcterms:created xsi:type="dcterms:W3CDTF">2010-11-02T14:45:20Z</dcterms:created>
  <dcterms:modified xsi:type="dcterms:W3CDTF">2011-05-03T16:55:09Z</dcterms:modified>
</cp:coreProperties>
</file>