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1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61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bnl\c-adnas\ingrassia\quartrly\fy11\fy11q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0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APRIL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24853135770169363"/>
          <c:y val="9.5964131804479743E-4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3658579187769256E-2"/>
          <c:y val="0.15915129669840103"/>
          <c:w val="0.80325110440530478"/>
          <c:h val="0.77851509301634281"/>
        </c:manualLayout>
      </c:layout>
      <c:barChart>
        <c:barDir val="col"/>
        <c:grouping val="stacked"/>
        <c:ser>
          <c:idx val="0"/>
          <c:order val="0"/>
          <c:tx>
            <c:strRef>
              <c:f>NORMAL!$C$704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NORMAL!$G$703:$J$703</c:f>
              <c:strCache>
                <c:ptCount val="4"/>
                <c:pt idx="0">
                  <c:v>FY11-week 27:</c:v>
                </c:pt>
                <c:pt idx="1">
                  <c:v>FY11-week 28:</c:v>
                </c:pt>
                <c:pt idx="2">
                  <c:v>FY11-week 29:</c:v>
                </c:pt>
                <c:pt idx="3">
                  <c:v>FY11-week 30:</c:v>
                </c:pt>
              </c:strCache>
            </c:strRef>
          </c:cat>
          <c:val>
            <c:numRef>
              <c:f>NORMAL!$G$704:$J$704</c:f>
              <c:numCache>
                <c:formatCode>0</c:formatCode>
                <c:ptCount val="4"/>
                <c:pt idx="0">
                  <c:v>84.2</c:v>
                </c:pt>
                <c:pt idx="1">
                  <c:v>76.84</c:v>
                </c:pt>
                <c:pt idx="2">
                  <c:v>68.149999999999991</c:v>
                </c:pt>
                <c:pt idx="3">
                  <c:v>62.400000000000006</c:v>
                </c:pt>
              </c:numCache>
            </c:numRef>
          </c:val>
        </c:ser>
        <c:ser>
          <c:idx val="1"/>
          <c:order val="1"/>
          <c:tx>
            <c:strRef>
              <c:f>NORMAL!$C$705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NORMAL!$G$705:$J$705</c:f>
              <c:numCache>
                <c:formatCode>0</c:formatCode>
                <c:ptCount val="4"/>
                <c:pt idx="0">
                  <c:v>2.42</c:v>
                </c:pt>
                <c:pt idx="1">
                  <c:v>21.18</c:v>
                </c:pt>
                <c:pt idx="2">
                  <c:v>4.9000000000000004</c:v>
                </c:pt>
                <c:pt idx="3">
                  <c:v>4.37</c:v>
                </c:pt>
              </c:numCache>
            </c:numRef>
          </c:val>
        </c:ser>
        <c:ser>
          <c:idx val="2"/>
          <c:order val="2"/>
          <c:tx>
            <c:strRef>
              <c:f>NORMAL!$C$712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NORMAL!$G$712:$J$712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NORMAL!$C$707</c:f>
              <c:strCache>
                <c:ptCount val="1"/>
                <c:pt idx="0">
                  <c:v>Experimenter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NORMAL!$G$707:$J$707</c:f>
              <c:numCache>
                <c:formatCode>0</c:formatCode>
                <c:ptCount val="4"/>
                <c:pt idx="0">
                  <c:v>0.53</c:v>
                </c:pt>
                <c:pt idx="1">
                  <c:v>0.95000000000000029</c:v>
                </c:pt>
                <c:pt idx="2">
                  <c:v>20.07</c:v>
                </c:pt>
                <c:pt idx="3">
                  <c:v>5.18</c:v>
                </c:pt>
              </c:numCache>
            </c:numRef>
          </c:val>
        </c:ser>
        <c:ser>
          <c:idx val="5"/>
          <c:order val="4"/>
          <c:tx>
            <c:strRef>
              <c:f>NORMAL!$C$706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NORMAL!$G$706:$J$706</c:f>
              <c:numCache>
                <c:formatCode>0</c:formatCode>
                <c:ptCount val="4"/>
                <c:pt idx="0">
                  <c:v>39.550000000000004</c:v>
                </c:pt>
                <c:pt idx="1">
                  <c:v>32.93</c:v>
                </c:pt>
                <c:pt idx="2">
                  <c:v>30.7</c:v>
                </c:pt>
                <c:pt idx="3">
                  <c:v>60.46</c:v>
                </c:pt>
              </c:numCache>
            </c:numRef>
          </c:val>
        </c:ser>
        <c:ser>
          <c:idx val="6"/>
          <c:order val="5"/>
          <c:tx>
            <c:strRef>
              <c:f>NORMAL!$C$708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>
                <c:manualLayout>
                  <c:x val="-5.4415831722085944E-2"/>
                  <c:y val="0"/>
                </c:manualLayout>
              </c:layout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NORMAL!$G$708:$J$708</c:f>
              <c:numCache>
                <c:formatCode>0</c:formatCode>
                <c:ptCount val="4"/>
                <c:pt idx="0">
                  <c:v>8.7800000000000011</c:v>
                </c:pt>
                <c:pt idx="1">
                  <c:v>2.67</c:v>
                </c:pt>
                <c:pt idx="2">
                  <c:v>6.6199999999999974</c:v>
                </c:pt>
                <c:pt idx="3">
                  <c:v>22.58</c:v>
                </c:pt>
              </c:numCache>
            </c:numRef>
          </c:val>
        </c:ser>
        <c:ser>
          <c:idx val="7"/>
          <c:order val="6"/>
          <c:tx>
            <c:strRef>
              <c:f>NORMAL!$C$711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NORMAL!$G$711:$J$711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</c:ser>
        <c:ser>
          <c:idx val="8"/>
          <c:order val="7"/>
          <c:tx>
            <c:strRef>
              <c:f>NORMAL!$C$710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NORMAL!$G$710:$J$710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NORMAL!$C$709</c:f>
              <c:strCache>
                <c:ptCount val="1"/>
                <c:pt idx="0">
                  <c:v>Machine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NORMAL!$G$709:$J$709</c:f>
              <c:numCache>
                <c:formatCode>0</c:formatCode>
                <c:ptCount val="4"/>
                <c:pt idx="0">
                  <c:v>32.520000000000003</c:v>
                </c:pt>
                <c:pt idx="1">
                  <c:v>33.43</c:v>
                </c:pt>
                <c:pt idx="2">
                  <c:v>37.56</c:v>
                </c:pt>
                <c:pt idx="3">
                  <c:v>11.013333333333334</c:v>
                </c:pt>
              </c:numCache>
            </c:numRef>
          </c:val>
        </c:ser>
        <c:overlap val="100"/>
        <c:axId val="59624064"/>
        <c:axId val="60166528"/>
      </c:barChart>
      <c:catAx>
        <c:axId val="59624064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166528"/>
        <c:crosses val="autoZero"/>
        <c:lblAlgn val="ctr"/>
        <c:lblOffset val="100"/>
        <c:tickLblSkip val="1"/>
        <c:tickMarkSkip val="1"/>
      </c:catAx>
      <c:valAx>
        <c:axId val="60166528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0650549671706364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624064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
</a:t>
            </a:r>
            <a:r>
              <a:rPr lang="en-US" dirty="0" smtClean="0"/>
              <a:t>MAY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30061919978835538"/>
          <c:y val="1.4588859416445657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489E-2"/>
          <c:y val="0.15915129669840097"/>
          <c:w val="0.7824940443451287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NORMAL!$AG$703:$AJ$703</c:f>
              <c:strCache>
                <c:ptCount val="4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</c:strCache>
            </c:strRef>
          </c:cat>
          <c:val>
            <c:numRef>
              <c:f>NORMAL!$AG$704:$AJ$704</c:f>
              <c:numCache>
                <c:formatCode>0</c:formatCode>
                <c:ptCount val="4"/>
                <c:pt idx="0">
                  <c:v>97.649999999999991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NORMAL!$AG$705:$AJ$705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NORMAL!$AG$712:$AJ$712</c:f>
              <c:numCache>
                <c:formatCode>0</c:formatCode>
                <c:ptCount val="4"/>
                <c:pt idx="0">
                  <c:v>2.88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NORMAL!$AG$707:$AJ$707</c:f>
              <c:numCache>
                <c:formatCode>0</c:formatCode>
                <c:ptCount val="4"/>
                <c:pt idx="0">
                  <c:v>0.12000000000000002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NORMAL!$AG$706:$AJ$706</c:f>
              <c:numCache>
                <c:formatCode>0</c:formatCode>
                <c:ptCount val="4"/>
                <c:pt idx="0">
                  <c:v>39.33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NORMAL!$AG$708:$AJ$708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NORMAL!$AG$711:$AJ$711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NORMAL!$AG$710:$AJ$710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NORMAL!$AG$709:$AJ$709</c:f>
              <c:numCache>
                <c:formatCode>0</c:formatCode>
                <c:ptCount val="4"/>
                <c:pt idx="0">
                  <c:v>28.02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60239872"/>
        <c:axId val="60241408"/>
      </c:barChart>
      <c:catAx>
        <c:axId val="60239872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41408"/>
        <c:crosses val="autoZero"/>
        <c:lblAlgn val="ctr"/>
        <c:lblOffset val="100"/>
        <c:tickLblSkip val="1"/>
        <c:tickMarkSkip val="1"/>
      </c:catAx>
      <c:valAx>
        <c:axId val="60241408"/>
        <c:scaling>
          <c:orientation val="minMax"/>
          <c:max val="16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255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39872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4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n-US" sz="1400" b="1" i="0" u="none" strike="noStrike" baseline="0">
                <a:solidFill>
                  <a:srgbClr val="0000FF"/>
                </a:solidFill>
                <a:latin typeface="Arial"/>
                <a:cs typeface="Arial"/>
              </a:rPr>
              <a:t>GREATER THAN ONE HOUR</a:t>
            </a: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n-US" sz="14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-- MAY 2011</a:t>
            </a:r>
          </a:p>
        </c:rich>
      </c:tx>
      <c:layout>
        <c:manualLayout>
          <c:xMode val="edge"/>
          <c:yMode val="edge"/>
          <c:x val="0.18845500848896474"/>
          <c:y val="2.5641025641025703E-2"/>
        </c:manualLayout>
      </c:layout>
      <c:spPr>
        <a:noFill/>
        <a:ln w="25400">
          <a:noFill/>
        </a:ln>
      </c:spPr>
    </c:title>
    <c:view3D>
      <c:rotX val="10"/>
      <c:hPercent val="100"/>
      <c:rotY val="6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332337442603344"/>
          <c:y val="9.2630873269336264E-2"/>
          <c:w val="0.75453032324705149"/>
          <c:h val="0.75003057847213372"/>
        </c:manualLayout>
      </c:layout>
      <c:bar3DChart>
        <c:barDir val="col"/>
        <c:grouping val="standard"/>
        <c:ser>
          <c:idx val="14"/>
          <c:order val="0"/>
          <c:tx>
            <c:strRef>
              <c:f>NORMAL!$AB$846</c:f>
              <c:strCache>
                <c:ptCount val="1"/>
                <c:pt idx="0">
                  <c:v>Vacuum_TtB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cat>
            <c:strRef>
              <c:f>NORMAL!$AB$843</c:f>
              <c:strCache>
                <c:ptCount val="1"/>
                <c:pt idx="0">
                  <c:v>04/26/11/2 to 05/03/11/1</c:v>
                </c:pt>
              </c:strCache>
            </c:strRef>
          </c:cat>
          <c:val>
            <c:numRef>
              <c:f>NORMAL!$AB$847</c:f>
              <c:numCache>
                <c:formatCode>0.0%</c:formatCode>
                <c:ptCount val="1"/>
                <c:pt idx="0">
                  <c:v>5.017857142857142E-2</c:v>
                </c:pt>
              </c:numCache>
            </c:numRef>
          </c:val>
        </c:ser>
        <c:ser>
          <c:idx val="0"/>
          <c:order val="1"/>
          <c:tx>
            <c:strRef>
              <c:f>NORMAL!$AB$852</c:f>
              <c:strCache>
                <c:ptCount val="1"/>
                <c:pt idx="0">
                  <c:v>PS_Booster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NORMAL!$AB$843</c:f>
              <c:strCache>
                <c:ptCount val="1"/>
                <c:pt idx="0">
                  <c:v>04/26/11/2 to 05/03/11/1</c:v>
                </c:pt>
              </c:strCache>
            </c:strRef>
          </c:cat>
          <c:val>
            <c:numRef>
              <c:f>NORMAL!$AB$853</c:f>
              <c:numCache>
                <c:formatCode>0.0%</c:formatCode>
                <c:ptCount val="1"/>
                <c:pt idx="0">
                  <c:v>1.2023809523809522E-2</c:v>
                </c:pt>
              </c:numCache>
            </c:numRef>
          </c:val>
        </c:ser>
        <c:ser>
          <c:idx val="1"/>
          <c:order val="2"/>
          <c:tx>
            <c:strRef>
              <c:f>NORMAL!$AB$860</c:f>
              <c:strCache>
                <c:ptCount val="1"/>
                <c:pt idx="0">
                  <c:v>Rf_AGS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cat>
            <c:strRef>
              <c:f>NORMAL!$AB$843</c:f>
              <c:strCache>
                <c:ptCount val="1"/>
                <c:pt idx="0">
                  <c:v>04/26/11/2 to 05/03/11/1</c:v>
                </c:pt>
              </c:strCache>
            </c:strRef>
          </c:cat>
          <c:val>
            <c:numRef>
              <c:f>NORMAL!$AB$861</c:f>
              <c:numCache>
                <c:formatCode>0.0%</c:formatCode>
                <c:ptCount val="1"/>
                <c:pt idx="0">
                  <c:v>1.3869047619047625E-2</c:v>
                </c:pt>
              </c:numCache>
            </c:numRef>
          </c:val>
        </c:ser>
        <c:ser>
          <c:idx val="2"/>
          <c:order val="3"/>
          <c:tx>
            <c:strRef>
              <c:f>NORMAL!$AB$874</c:f>
              <c:strCache>
                <c:ptCount val="1"/>
                <c:pt idx="0">
                  <c:v>Cryo_RHIC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cat>
            <c:strRef>
              <c:f>NORMAL!$AB$843</c:f>
              <c:strCache>
                <c:ptCount val="1"/>
                <c:pt idx="0">
                  <c:v>04/26/11/2 to 05/03/11/1</c:v>
                </c:pt>
              </c:strCache>
            </c:strRef>
          </c:cat>
          <c:val>
            <c:numRef>
              <c:f>NORMAL!$AB$875</c:f>
              <c:numCache>
                <c:formatCode>0.0%</c:formatCode>
                <c:ptCount val="1"/>
                <c:pt idx="0">
                  <c:v>1.6845238095238104E-2</c:v>
                </c:pt>
              </c:numCache>
            </c:numRef>
          </c:val>
        </c:ser>
        <c:ser>
          <c:idx val="7"/>
          <c:order val="4"/>
          <c:tx>
            <c:strRef>
              <c:f>NORMAL!$AB$876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cat>
            <c:strRef>
              <c:f>NORMAL!$AB$843</c:f>
              <c:strCache>
                <c:ptCount val="1"/>
                <c:pt idx="0">
                  <c:v>04/26/11/2 to 05/03/11/1</c:v>
                </c:pt>
              </c:strCache>
            </c:strRef>
          </c:cat>
          <c:val>
            <c:numRef>
              <c:f>NORMAL!$AB$877</c:f>
              <c:numCache>
                <c:formatCode>0.0%</c:formatCode>
                <c:ptCount val="1"/>
                <c:pt idx="0">
                  <c:v>1.9940476190476196E-2</c:v>
                </c:pt>
              </c:numCache>
            </c:numRef>
          </c:val>
        </c:ser>
        <c:ser>
          <c:idx val="8"/>
          <c:order val="5"/>
          <c:tx>
            <c:strRef>
              <c:f>NORMAL!$AB$878</c:f>
              <c:strCache>
                <c:ptCount val="1"/>
                <c:pt idx="0">
                  <c:v>Quench-Protect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NORMAL!$AB$843</c:f>
              <c:strCache>
                <c:ptCount val="1"/>
                <c:pt idx="0">
                  <c:v>04/26/11/2 to 05/03/11/1</c:v>
                </c:pt>
              </c:strCache>
            </c:strRef>
          </c:cat>
          <c:val>
            <c:numRef>
              <c:f>NORMAL!$AB$879</c:f>
              <c:numCache>
                <c:formatCode>0.0%</c:formatCode>
                <c:ptCount val="1"/>
                <c:pt idx="0">
                  <c:v>8.333333333333335E-3</c:v>
                </c:pt>
              </c:numCache>
            </c:numRef>
          </c:val>
        </c:ser>
        <c:ser>
          <c:idx val="3"/>
          <c:order val="6"/>
          <c:tx>
            <c:strRef>
              <c:f>NORMAL!$AB$910</c:f>
              <c:strCache>
                <c:ptCount val="1"/>
                <c:pt idx="0">
                  <c:v>Weather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cat>
            <c:strRef>
              <c:f>NORMAL!$AB$843</c:f>
              <c:strCache>
                <c:ptCount val="1"/>
                <c:pt idx="0">
                  <c:v>04/26/11/2 to 05/03/11/1</c:v>
                </c:pt>
              </c:strCache>
            </c:strRef>
          </c:cat>
          <c:val>
            <c:numRef>
              <c:f>NORMAL!$AB$911</c:f>
              <c:numCache>
                <c:formatCode>0.0%</c:formatCode>
                <c:ptCount val="1"/>
                <c:pt idx="0">
                  <c:v>1.3452380952380948E-2</c:v>
                </c:pt>
              </c:numCache>
            </c:numRef>
          </c:val>
        </c:ser>
        <c:ser>
          <c:idx val="4"/>
          <c:order val="7"/>
          <c:tx>
            <c:strRef>
              <c:f>NORMAL!$AB$912</c:f>
              <c:strCache>
                <c:ptCount val="1"/>
                <c:pt idx="0">
                  <c:v>Magnet_Booster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NORMAL!$AB$843</c:f>
              <c:strCache>
                <c:ptCount val="1"/>
                <c:pt idx="0">
                  <c:v>04/26/11/2 to 05/03/11/1</c:v>
                </c:pt>
              </c:strCache>
            </c:strRef>
          </c:cat>
          <c:val>
            <c:numRef>
              <c:f>NORMAL!$AB$913</c:f>
              <c:numCache>
                <c:formatCode>0.0%</c:formatCode>
                <c:ptCount val="1"/>
                <c:pt idx="0">
                  <c:v>1.4285714285714285E-2</c:v>
                </c:pt>
              </c:numCache>
            </c:numRef>
          </c:val>
        </c:ser>
        <c:ser>
          <c:idx val="5"/>
          <c:order val="8"/>
          <c:tx>
            <c:strRef>
              <c:f>NORMAL!$AB$914</c:f>
              <c:strCache>
                <c:ptCount val="1"/>
                <c:pt idx="0">
                  <c:v>Magnet_AGS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cat>
            <c:strRef>
              <c:f>NORMAL!$AB$843</c:f>
              <c:strCache>
                <c:ptCount val="1"/>
                <c:pt idx="0">
                  <c:v>04/26/11/2 to 05/03/11/1</c:v>
                </c:pt>
              </c:strCache>
            </c:strRef>
          </c:cat>
          <c:val>
            <c:numRef>
              <c:f>NORMAL!$AB$915</c:f>
              <c:numCache>
                <c:formatCode>0.0%</c:formatCode>
                <c:ptCount val="1"/>
                <c:pt idx="0">
                  <c:v>8.1547619047619042E-3</c:v>
                </c:pt>
              </c:numCache>
            </c:numRef>
          </c:val>
        </c:ser>
        <c:ser>
          <c:idx val="6"/>
          <c:order val="9"/>
          <c:tx>
            <c:strRef>
              <c:f>NORMAL!$AB$900</c:f>
              <c:strCache>
                <c:ptCount val="1"/>
                <c:pt idx="0">
                  <c:v>Sum&lt; 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NORMAL!$AB$843</c:f>
              <c:strCache>
                <c:ptCount val="1"/>
                <c:pt idx="0">
                  <c:v>04/26/11/2 to 05/03/11/1</c:v>
                </c:pt>
              </c:strCache>
            </c:strRef>
          </c:cat>
          <c:val>
            <c:numRef>
              <c:f>NORMAL!$AB$901</c:f>
              <c:numCache>
                <c:formatCode>0.0%</c:formatCode>
                <c:ptCount val="1"/>
                <c:pt idx="0">
                  <c:v>9.7023809523809554E-3</c:v>
                </c:pt>
              </c:numCache>
            </c:numRef>
          </c:val>
        </c:ser>
        <c:shape val="box"/>
        <c:axId val="60322944"/>
        <c:axId val="60324480"/>
        <c:axId val="60319040"/>
      </c:bar3DChart>
      <c:catAx>
        <c:axId val="60322944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48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324480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60324480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322944"/>
        <c:crosses val="max"/>
        <c:crossBetween val="between"/>
      </c:valAx>
      <c:serAx>
        <c:axId val="60319040"/>
        <c:scaling>
          <c:orientation val="minMax"/>
        </c:scaling>
        <c:axPos val="b"/>
        <c:numFmt formatCode="General" sourceLinked="1"/>
        <c:tickLblPos val="low"/>
        <c:spPr>
          <a:solidFill>
            <a:prstClr val="white"/>
          </a:solidFill>
          <a:ln w="3175">
            <a:solidFill>
              <a:srgbClr val="000000"/>
            </a:solidFill>
            <a:prstDash val="solid"/>
          </a:ln>
        </c:spPr>
        <c:txPr>
          <a:bodyPr rot="288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324480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2400"/>
              <a:t>April  Failure Hours  -- Top 10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27030116047876146"/>
          <c:y val="0.11032867444904271"/>
          <c:w val="0.69112431398978391"/>
          <c:h val="0.78169975735610209"/>
        </c:manualLayout>
      </c:layout>
      <c:barChart>
        <c:barDir val="bar"/>
        <c:grouping val="clustered"/>
        <c:ser>
          <c:idx val="0"/>
          <c:order val="0"/>
          <c:tx>
            <c:strRef>
              <c:f>Period1!$J$116:$J$125</c:f>
              <c:strCache>
                <c:ptCount val="1"/>
                <c:pt idx="0">
                  <c:v>4.42 4.5 4.53 4.75 4.91 5.56 5.94 7.4 14.66 33.89333333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Period1!$I$116:$I$125</c:f>
              <c:strCache>
                <c:ptCount val="10"/>
                <c:pt idx="0">
                  <c:v>PPS_AGS</c:v>
                </c:pt>
                <c:pt idx="1">
                  <c:v>HumanError</c:v>
                </c:pt>
                <c:pt idx="2">
                  <c:v>ES&amp;FD_AtR</c:v>
                </c:pt>
                <c:pt idx="3">
                  <c:v>CntrlsSftwr</c:v>
                </c:pt>
                <c:pt idx="4">
                  <c:v>PPS_RHIC</c:v>
                </c:pt>
                <c:pt idx="5">
                  <c:v>RfRHIC</c:v>
                </c:pt>
                <c:pt idx="6">
                  <c:v>RfBooster</c:v>
                </c:pt>
                <c:pt idx="7">
                  <c:v>RadMon_PullsPermit</c:v>
                </c:pt>
                <c:pt idx="8">
                  <c:v>QuenchProtect</c:v>
                </c:pt>
                <c:pt idx="9">
                  <c:v>PS_RHIC</c:v>
                </c:pt>
              </c:strCache>
            </c:strRef>
          </c:cat>
          <c:val>
            <c:numRef>
              <c:f>Period1!$J$116:$J$125</c:f>
              <c:numCache>
                <c:formatCode>General</c:formatCode>
                <c:ptCount val="10"/>
                <c:pt idx="0">
                  <c:v>4.42</c:v>
                </c:pt>
                <c:pt idx="1">
                  <c:v>4.5</c:v>
                </c:pt>
                <c:pt idx="2">
                  <c:v>4.53</c:v>
                </c:pt>
                <c:pt idx="3">
                  <c:v>4.75</c:v>
                </c:pt>
                <c:pt idx="4">
                  <c:v>4.91</c:v>
                </c:pt>
                <c:pt idx="5">
                  <c:v>5.56</c:v>
                </c:pt>
                <c:pt idx="6">
                  <c:v>5.94</c:v>
                </c:pt>
                <c:pt idx="7">
                  <c:v>7.4</c:v>
                </c:pt>
                <c:pt idx="8">
                  <c:v>14.66</c:v>
                </c:pt>
                <c:pt idx="9">
                  <c:v>33.893333333333331</c:v>
                </c:pt>
              </c:numCache>
            </c:numRef>
          </c:val>
        </c:ser>
        <c:axId val="60337536"/>
        <c:axId val="60458112"/>
      </c:barChart>
      <c:catAx>
        <c:axId val="60337536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0458112"/>
        <c:crosses val="autoZero"/>
        <c:auto val="1"/>
        <c:lblAlgn val="ctr"/>
        <c:lblOffset val="100"/>
      </c:catAx>
      <c:valAx>
        <c:axId val="60458112"/>
        <c:scaling>
          <c:orientation val="minMax"/>
          <c:max val="35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b="1" dirty="0" smtClean="0"/>
                  <a:t>hours</a:t>
                </a:r>
                <a:endParaRPr lang="en-US" sz="1400" b="1" dirty="0"/>
              </a:p>
            </c:rich>
          </c:tx>
          <c:layout/>
        </c:title>
        <c:numFmt formatCode="General" sourceLinked="1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0337536"/>
        <c:crosses val="autoZero"/>
        <c:crossBetween val="between"/>
        <c:majorUnit val="5"/>
      </c:valAx>
      <c:spPr>
        <a:solidFill>
          <a:prstClr val="white"/>
        </a:solidFill>
      </c:spPr>
    </c:plotArea>
    <c:plotVisOnly val="1"/>
    <c:dispBlanksAs val="gap"/>
  </c:chart>
  <c:spPr>
    <a:solidFill>
      <a:schemeClr val="bg1">
        <a:lumMod val="65000"/>
      </a:scheme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0.0157</cdr:x>
      <cdr:y>0.07955</cdr:y>
    </cdr:from>
    <cdr:to>
      <cdr:x>0.27558</cdr:x>
      <cdr:y>0.83799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5779" y="613929"/>
          <a:ext cx="2909455" cy="58535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300" b="1" dirty="0">
              <a:solidFill>
                <a:srgbClr val="7030A0"/>
              </a:solidFill>
            </a:rPr>
            <a:t>Vacuum </a:t>
          </a:r>
          <a:r>
            <a:rPr lang="en-US" sz="1300" b="1" dirty="0" err="1">
              <a:solidFill>
                <a:srgbClr val="7030A0"/>
              </a:solidFill>
            </a:rPr>
            <a:t>TtB</a:t>
          </a:r>
          <a:endParaRPr lang="en-US" sz="1300" b="1" dirty="0">
            <a:solidFill>
              <a:srgbClr val="7030A0"/>
            </a:solidFill>
          </a:endParaRPr>
        </a:p>
        <a:p xmlns:a="http://schemas.openxmlformats.org/drawingml/2006/main">
          <a:r>
            <a:rPr lang="en-US" sz="1300" b="1" dirty="0"/>
            <a:t>Beam Stop bellows</a:t>
          </a:r>
          <a:r>
            <a:rPr lang="en-US" sz="1300" b="1" baseline="0" dirty="0"/>
            <a:t> </a:t>
          </a:r>
          <a:r>
            <a:rPr lang="en-US" sz="1300" b="1" baseline="0" dirty="0" err="1"/>
            <a:t>leadk</a:t>
          </a:r>
          <a:endParaRPr lang="en-US" sz="1300" b="1" baseline="0" dirty="0"/>
        </a:p>
        <a:p xmlns:a="http://schemas.openxmlformats.org/drawingml/2006/main">
          <a:r>
            <a:rPr lang="en-US" sz="1300" b="1" baseline="0" dirty="0" err="1">
              <a:solidFill>
                <a:srgbClr val="7030A0"/>
              </a:solidFill>
            </a:rPr>
            <a:t>PS_Booster</a:t>
          </a:r>
          <a:endParaRPr lang="en-US" sz="1300" b="1" baseline="0" dirty="0">
            <a:solidFill>
              <a:srgbClr val="7030A0"/>
            </a:solidFill>
          </a:endParaRPr>
        </a:p>
        <a:p xmlns:a="http://schemas.openxmlformats.org/drawingml/2006/main">
          <a:r>
            <a:rPr lang="en-US" sz="1300" b="1" baseline="0" dirty="0"/>
            <a:t>BMMPS V ripple , </a:t>
          </a:r>
          <a:r>
            <a:rPr lang="en-US" sz="1300" b="1" baseline="0" dirty="0" err="1"/>
            <a:t>Qh</a:t>
          </a:r>
          <a:r>
            <a:rPr lang="en-US" sz="1300" b="1" baseline="0" dirty="0"/>
            <a:t> supply trips</a:t>
          </a:r>
        </a:p>
        <a:p xmlns:a="http://schemas.openxmlformats.org/drawingml/2006/main">
          <a:r>
            <a:rPr lang="en-US" sz="1300" b="1" baseline="0" dirty="0" err="1">
              <a:solidFill>
                <a:srgbClr val="7030A0"/>
              </a:solidFill>
            </a:rPr>
            <a:t>Rf_AGS</a:t>
          </a:r>
          <a:endParaRPr lang="en-US" sz="1300" b="1" baseline="0" dirty="0">
            <a:solidFill>
              <a:srgbClr val="7030A0"/>
            </a:solidFill>
          </a:endParaRPr>
        </a:p>
        <a:p xmlns:a="http://schemas.openxmlformats.org/drawingml/2006/main">
          <a:r>
            <a:rPr lang="en-US" sz="1300" b="1" baseline="0" dirty="0"/>
            <a:t>L10 cavity Screen supply reference</a:t>
          </a:r>
        </a:p>
        <a:p xmlns:a="http://schemas.openxmlformats.org/drawingml/2006/main">
          <a:r>
            <a:rPr lang="en-US" sz="1300" b="1" baseline="0" dirty="0" err="1">
              <a:solidFill>
                <a:srgbClr val="7030A0"/>
              </a:solidFill>
            </a:rPr>
            <a:t>Cryo</a:t>
          </a:r>
          <a:r>
            <a:rPr lang="en-US" sz="1300" b="1" baseline="0" dirty="0">
              <a:solidFill>
                <a:srgbClr val="7030A0"/>
              </a:solidFill>
            </a:rPr>
            <a:t> RHIC</a:t>
          </a:r>
        </a:p>
        <a:p xmlns:a="http://schemas.openxmlformats.org/drawingml/2006/main">
          <a:r>
            <a:rPr lang="en-US" sz="1300" b="1" baseline="0" dirty="0"/>
            <a:t>Lead flow -- replaced card in 11:oo PLC</a:t>
          </a:r>
        </a:p>
        <a:p xmlns:a="http://schemas.openxmlformats.org/drawingml/2006/main">
          <a:r>
            <a:rPr lang="en-US" sz="1300" b="1" baseline="0" dirty="0">
              <a:solidFill>
                <a:srgbClr val="7030A0"/>
              </a:solidFill>
            </a:rPr>
            <a:t>PS_RHIC</a:t>
          </a:r>
        </a:p>
        <a:p xmlns:a="http://schemas.openxmlformats.org/drawingml/2006/main">
          <a:r>
            <a:rPr lang="en-US" sz="1300" b="1" baseline="0" dirty="0"/>
            <a:t>bi4-tq4.ps - replaced</a:t>
          </a:r>
        </a:p>
        <a:p xmlns:a="http://schemas.openxmlformats.org/drawingml/2006/main">
          <a:r>
            <a:rPr lang="en-US" sz="1300" b="1" baseline="0" dirty="0"/>
            <a:t>bi9-q89.ps</a:t>
          </a:r>
        </a:p>
        <a:p xmlns:a="http://schemas.openxmlformats.org/drawingml/2006/main">
          <a:r>
            <a:rPr lang="en-US" sz="1300" b="1" baseline="0" dirty="0">
              <a:solidFill>
                <a:srgbClr val="7030A0"/>
              </a:solidFill>
            </a:rPr>
            <a:t>Quench Protect</a:t>
          </a:r>
        </a:p>
        <a:p xmlns:a="http://schemas.openxmlformats.org/drawingml/2006/main">
          <a:r>
            <a:rPr lang="en-US" sz="1300" b="1" baseline="0" dirty="0"/>
            <a:t>QPA for yo1-qd3</a:t>
          </a:r>
        </a:p>
        <a:p xmlns:a="http://schemas.openxmlformats.org/drawingml/2006/main">
          <a:r>
            <a:rPr lang="en-US" sz="1300" b="1" baseline="0" dirty="0">
              <a:solidFill>
                <a:srgbClr val="7030A0"/>
              </a:solidFill>
            </a:rPr>
            <a:t>Weather</a:t>
          </a:r>
        </a:p>
        <a:p xmlns:a="http://schemas.openxmlformats.org/drawingml/2006/main">
          <a:r>
            <a:rPr lang="en-US" sz="1300" b="1" baseline="0" dirty="0"/>
            <a:t>Thunder storms -&gt; power dip</a:t>
          </a:r>
        </a:p>
        <a:p xmlns:a="http://schemas.openxmlformats.org/drawingml/2006/main">
          <a:r>
            <a:rPr lang="en-US" sz="1300" b="1" baseline="0" dirty="0">
              <a:solidFill>
                <a:srgbClr val="7030A0"/>
              </a:solidFill>
            </a:rPr>
            <a:t>Magnet Booster</a:t>
          </a:r>
        </a:p>
        <a:p xmlns:a="http://schemas.openxmlformats.org/drawingml/2006/main">
          <a:r>
            <a:rPr lang="en-US" sz="1300" b="1" baseline="0" dirty="0"/>
            <a:t>Power Dip - D6 septum flow switch</a:t>
          </a:r>
        </a:p>
        <a:p xmlns:a="http://schemas.openxmlformats.org/drawingml/2006/main">
          <a:r>
            <a:rPr lang="en-US" sz="1300" b="1" baseline="0" dirty="0">
              <a:solidFill>
                <a:srgbClr val="7030A0"/>
              </a:solidFill>
            </a:rPr>
            <a:t>Magnet AGS</a:t>
          </a:r>
        </a:p>
        <a:p xmlns:a="http://schemas.openxmlformats.org/drawingml/2006/main">
          <a:r>
            <a:rPr lang="en-US" sz="1300" b="1" baseline="0" dirty="0"/>
            <a:t>Power Dip - Magnet temperature sensor would not reset</a:t>
          </a:r>
        </a:p>
        <a:p xmlns:a="http://schemas.openxmlformats.org/drawingml/2006/main">
          <a:endParaRPr lang="en-US" sz="1100" baseline="0" dirty="0"/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37F6D-F254-4364-8CA5-3A5D26E51AAA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03905-D4A9-4171-BCC8-1B594CB40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4F02-9F19-4CD9-B6AF-4EFB121821AA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914400"/>
          <a:ext cx="403860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648200" y="914400"/>
          <a:ext cx="403860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114</Words>
  <Application>Microsoft Office PowerPoint</Application>
  <PresentationFormat>On-screen Show (4:3)</PresentationFormat>
  <Paragraphs>50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C-AD</cp:lastModifiedBy>
  <cp:revision>29</cp:revision>
  <dcterms:created xsi:type="dcterms:W3CDTF">2011-03-02T18:37:40Z</dcterms:created>
  <dcterms:modified xsi:type="dcterms:W3CDTF">2011-05-03T16:33:06Z</dcterms:modified>
</cp:coreProperties>
</file>