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45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356"/>
          <c:y val="3.044499968553280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512"/>
          <c:y val="0.1334896140057977"/>
          <c:w val="0.77049242002787954"/>
          <c:h val="0.64402883950166523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19.019151000000004</c:v>
                </c:pt>
                <c:pt idx="2">
                  <c:v>62.972759500000002</c:v>
                </c:pt>
                <c:pt idx="3">
                  <c:v>100.57908920700001</c:v>
                </c:pt>
                <c:pt idx="4">
                  <c:v>143.84088882100002</c:v>
                </c:pt>
                <c:pt idx="5">
                  <c:v>178.01416362099997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23.298852700000001</c:v>
                </c:pt>
                <c:pt idx="2">
                  <c:v>75.958075099999988</c:v>
                </c:pt>
                <c:pt idx="3">
                  <c:v>121.31018882500001</c:v>
                </c:pt>
                <c:pt idx="4">
                  <c:v>172.78597767500003</c:v>
                </c:pt>
                <c:pt idx="5">
                  <c:v>192.40247847500007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96.428571428571431</c:v>
                </c:pt>
                <c:pt idx="4">
                  <c:v>128.57142857142861</c:v>
                </c:pt>
                <c:pt idx="5">
                  <c:v>160.71428571428569</c:v>
                </c:pt>
                <c:pt idx="6">
                  <c:v>192.85714285714289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408.42857142857122</c:v>
                </c:pt>
                <c:pt idx="12">
                  <c:v>454.28571428571411</c:v>
                </c:pt>
                <c:pt idx="13">
                  <c:v>500.14285714285705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665.42857142857144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1037.5714285714282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1258.2857142857149</c:v>
                </c:pt>
                <c:pt idx="26">
                  <c:v>1331.8571428571429</c:v>
                </c:pt>
                <c:pt idx="27">
                  <c:v>1405.4285714285725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1653.2857142857144</c:v>
                </c:pt>
                <c:pt idx="31">
                  <c:v>1740.4285714285716</c:v>
                </c:pt>
                <c:pt idx="32">
                  <c:v>1827.571428571428</c:v>
                </c:pt>
                <c:pt idx="33">
                  <c:v>1914.7142857142858</c:v>
                </c:pt>
                <c:pt idx="34">
                  <c:v>2001.8571428571424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2910.8571428571436</c:v>
                </c:pt>
                <c:pt idx="44">
                  <c:v>3025.7142857142849</c:v>
                </c:pt>
                <c:pt idx="45">
                  <c:v>3140.5714285714289</c:v>
                </c:pt>
                <c:pt idx="46">
                  <c:v>3255.4285714285702</c:v>
                </c:pt>
                <c:pt idx="47">
                  <c:v>3370.2857142857138</c:v>
                </c:pt>
                <c:pt idx="48">
                  <c:v>3485.1428571428555</c:v>
                </c:pt>
                <c:pt idx="49" formatCode="General">
                  <c:v>3600</c:v>
                </c:pt>
                <c:pt idx="50">
                  <c:v>3728.5714285714294</c:v>
                </c:pt>
                <c:pt idx="51">
                  <c:v>3857.1428571428564</c:v>
                </c:pt>
                <c:pt idx="52">
                  <c:v>3985.7142857142849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4371.4285714285716</c:v>
                </c:pt>
                <c:pt idx="56" formatCode="General">
                  <c:v>4500</c:v>
                </c:pt>
                <c:pt idx="57">
                  <c:v>4628.5714285714294</c:v>
                </c:pt>
                <c:pt idx="58">
                  <c:v>4757.1428571428569</c:v>
                </c:pt>
                <c:pt idx="59">
                  <c:v>4885.7142857142844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5271.4285714285716</c:v>
                </c:pt>
                <c:pt idx="63" formatCode="General">
                  <c:v>5400</c:v>
                </c:pt>
                <c:pt idx="64">
                  <c:v>5528.5714285714294</c:v>
                </c:pt>
                <c:pt idx="65">
                  <c:v>5657.1428571428569</c:v>
                </c:pt>
                <c:pt idx="66">
                  <c:v>5785.7142857142844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6171.4285714285716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18.714285714285719</c:v>
                </c:pt>
                <c:pt idx="2">
                  <c:v>37.428571428571438</c:v>
                </c:pt>
                <c:pt idx="3">
                  <c:v>56.142857142857153</c:v>
                </c:pt>
                <c:pt idx="4">
                  <c:v>74.857142857142847</c:v>
                </c:pt>
                <c:pt idx="5">
                  <c:v>93.571428571428569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157.85714285714289</c:v>
                </c:pt>
                <c:pt idx="9">
                  <c:v>184.71428571428569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265.28571428571422</c:v>
                </c:pt>
                <c:pt idx="13">
                  <c:v>292.14285714285717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458.42857142857122</c:v>
                </c:pt>
                <c:pt idx="19">
                  <c:v>493.28571428571411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734.42857142857167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</c:v>
                </c:pt>
                <c:pt idx="33">
                  <c:v>1117.2857142857147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1277.8571428571427</c:v>
                </c:pt>
                <c:pt idx="37">
                  <c:v>1336.714285714286</c:v>
                </c:pt>
                <c:pt idx="38">
                  <c:v>1395.5714285714282</c:v>
                </c:pt>
                <c:pt idx="39">
                  <c:v>1454.428571428572</c:v>
                </c:pt>
                <c:pt idx="40">
                  <c:v>1513.2857142857147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x"/>
            <c:size val="2"/>
            <c:spPr>
              <a:solidFill>
                <a:srgbClr val="00B050"/>
              </a:solidFill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</c:v>
                </c:pt>
                <c:pt idx="4">
                  <c:v>44.16846000000001</c:v>
                </c:pt>
                <c:pt idx="5">
                  <c:v>55.138083999999999</c:v>
                </c:pt>
                <c:pt idx="6">
                  <c:v>69.185001999999969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344.23525499999988</c:v>
                </c:pt>
                <c:pt idx="16">
                  <c:v>480.44686499999989</c:v>
                </c:pt>
                <c:pt idx="17">
                  <c:v>561.07012999999972</c:v>
                </c:pt>
                <c:pt idx="18">
                  <c:v>647.55801899999972</c:v>
                </c:pt>
                <c:pt idx="19">
                  <c:v>729.61885199999983</c:v>
                </c:pt>
                <c:pt idx="20">
                  <c:v>798.39136999999971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963.80766399999959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1588.8036249999991</c:v>
                </c:pt>
                <c:pt idx="33">
                  <c:v>1665.2846929999994</c:v>
                </c:pt>
                <c:pt idx="34">
                  <c:v>1703.7896659999997</c:v>
                </c:pt>
                <c:pt idx="35">
                  <c:v>1761.2597139999993</c:v>
                </c:pt>
                <c:pt idx="36">
                  <c:v>1829.3052799999996</c:v>
                </c:pt>
                <c:pt idx="37">
                  <c:v>1915.8350299999993</c:v>
                </c:pt>
                <c:pt idx="38">
                  <c:v>1987.178425999999</c:v>
                </c:pt>
                <c:pt idx="39">
                  <c:v>2097.268771999999</c:v>
                </c:pt>
                <c:pt idx="40">
                  <c:v>2193.115147</c:v>
                </c:pt>
                <c:pt idx="41">
                  <c:v>2243.8588469999995</c:v>
                </c:pt>
                <c:pt idx="42">
                  <c:v>2313.8249139999998</c:v>
                </c:pt>
                <c:pt idx="43">
                  <c:v>2313.8249139999998</c:v>
                </c:pt>
                <c:pt idx="44">
                  <c:v>2353.2528709999988</c:v>
                </c:pt>
                <c:pt idx="45">
                  <c:v>2415.6635379999998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2623.0408899999989</c:v>
                </c:pt>
                <c:pt idx="50">
                  <c:v>2675.6591459999995</c:v>
                </c:pt>
                <c:pt idx="51">
                  <c:v>2777.952115</c:v>
                </c:pt>
                <c:pt idx="52">
                  <c:v>2850.289964999999</c:v>
                </c:pt>
                <c:pt idx="53">
                  <c:v>2939.0996079999995</c:v>
                </c:pt>
                <c:pt idx="54">
                  <c:v>3038.5011049999998</c:v>
                </c:pt>
                <c:pt idx="55">
                  <c:v>3054.8850919999995</c:v>
                </c:pt>
                <c:pt idx="56">
                  <c:v>3116.3737959999999</c:v>
                </c:pt>
                <c:pt idx="57">
                  <c:v>3155.682295999999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3674.8260819999991</c:v>
                </c:pt>
                <c:pt idx="63">
                  <c:v>3795.5787309999996</c:v>
                </c:pt>
                <c:pt idx="64">
                  <c:v>3927.966695999999</c:v>
                </c:pt>
                <c:pt idx="65">
                  <c:v>4075.5869599999992</c:v>
                </c:pt>
                <c:pt idx="66">
                  <c:v>4175.9941420000005</c:v>
                </c:pt>
                <c:pt idx="67">
                  <c:v>4253.1623430000009</c:v>
                </c:pt>
                <c:pt idx="68">
                  <c:v>4326.1352550000001</c:v>
                </c:pt>
                <c:pt idx="69">
                  <c:v>4352.3912910000008</c:v>
                </c:pt>
                <c:pt idx="70">
                  <c:v>4437.9960150000006</c:v>
                </c:pt>
              </c:numCache>
            </c:numRef>
          </c:val>
        </c:ser>
        <c:marker val="1"/>
        <c:axId val="61933824"/>
        <c:axId val="61948288"/>
      </c:lineChart>
      <c:dateAx>
        <c:axId val="61933824"/>
        <c:scaling>
          <c:orientation val="minMax"/>
          <c:max val="40682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48288"/>
        <c:crosses val="autoZero"/>
        <c:auto val="1"/>
        <c:lblOffset val="100"/>
        <c:majorUnit val="1"/>
        <c:majorTimeUnit val="days"/>
        <c:minorUnit val="1"/>
        <c:minorTimeUnit val="days"/>
      </c:dateAx>
      <c:valAx>
        <c:axId val="61948288"/>
        <c:scaling>
          <c:orientation val="minMax"/>
          <c:max val="5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0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0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302E-2"/>
              <c:y val="0.281030766328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33824"/>
        <c:crosses val="autoZero"/>
        <c:crossBetween val="between"/>
        <c:majorUnit val="100"/>
        <c:minorUnit val="10"/>
      </c:valAx>
    </c:plotArea>
    <c:legend>
      <c:legendPos val="r"/>
      <c:layout>
        <c:manualLayout>
          <c:xMode val="edge"/>
          <c:yMode val="edge"/>
          <c:x val="0.18974804459676572"/>
          <c:y val="0.14973847952761102"/>
          <c:w val="0.20829599214158545"/>
          <c:h val="0.3185015351717278"/>
        </c:manualLayout>
      </c:layout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0.17259</cdr:x>
      <cdr:y>0.52997</cdr:y>
    </cdr:from>
    <cdr:to>
      <cdr:x>0.59127</cdr:x>
      <cdr:y>0.63911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86531" y="2505050"/>
          <a:ext cx="2878263" cy="5158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thru store 15823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 Tuesday 10 May </a:t>
          </a:r>
        </a:p>
      </cdr:txBody>
    </cdr:sp>
  </cdr:relSizeAnchor>
  <cdr:relSizeAnchor xmlns:cdr="http://schemas.openxmlformats.org/drawingml/2006/chartDrawing">
    <cdr:from>
      <cdr:x>0.53333</cdr:x>
      <cdr:y>0.06667</cdr:y>
    </cdr:from>
    <cdr:to>
      <cdr:x>0.9</cdr:x>
      <cdr:y>0.12222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76800" y="457199"/>
          <a:ext cx="3352800" cy="3810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Preliminary, using Run-10 cross sections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underway</a:t>
            </a:r>
          </a:p>
          <a:p>
            <a:pPr lvl="1"/>
            <a:r>
              <a:rPr lang="en-US" dirty="0" smtClean="0"/>
              <a:t>4 days setup from first ramp to Physics</a:t>
            </a:r>
          </a:p>
          <a:p>
            <a:pPr lvl="1"/>
            <a:r>
              <a:rPr lang="en-US" dirty="0" err="1" smtClean="0"/>
              <a:t>Rebucketing</a:t>
            </a:r>
            <a:r>
              <a:rPr lang="en-US" dirty="0" smtClean="0"/>
              <a:t> operational</a:t>
            </a:r>
          </a:p>
          <a:p>
            <a:pPr lvl="1"/>
            <a:r>
              <a:rPr lang="en-US" dirty="0" smtClean="0"/>
              <a:t>Stochastic cooling setup started</a:t>
            </a:r>
          </a:p>
          <a:p>
            <a:pPr lvl="1"/>
            <a:r>
              <a:rPr lang="en-US" dirty="0" smtClean="0"/>
              <a:t>Tune, coupling, orbit feedbacks in use every ramp</a:t>
            </a:r>
          </a:p>
          <a:p>
            <a:pPr lvl="1"/>
            <a:r>
              <a:rPr lang="en-US" dirty="0" smtClean="0"/>
              <a:t>Peak luminosities not yet up to best </a:t>
            </a:r>
            <a:r>
              <a:rPr lang="en-US" smtClean="0"/>
              <a:t>Run-10 levels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28600"/>
            <a:ext cx="9143999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0" y="1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Stochastic cooling setup continues</a:t>
            </a:r>
          </a:p>
          <a:p>
            <a:r>
              <a:rPr lang="en-US" dirty="0" smtClean="0"/>
              <a:t>More RF voltage for </a:t>
            </a:r>
            <a:r>
              <a:rPr lang="en-US" dirty="0" err="1" smtClean="0"/>
              <a:t>rebucketing</a:t>
            </a:r>
            <a:r>
              <a:rPr lang="en-US" dirty="0" smtClean="0"/>
              <a:t>, awaits conditioning time for storage cavities</a:t>
            </a:r>
          </a:p>
          <a:p>
            <a:r>
              <a:rPr lang="en-US" dirty="0" smtClean="0"/>
              <a:t>Tuning for high luminosity concentrating on available injected beam, ramp transmission (especially Yellow near transition).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7979</TotalTime>
  <Words>142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Fireball greg</vt:lpstr>
      <vt:lpstr>RHIC Heavy Ion Run-11</vt:lpstr>
      <vt:lpstr>Present Status</vt:lpstr>
      <vt:lpstr>Slide 3</vt:lpstr>
      <vt:lpstr>Slide 4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30</cp:revision>
  <dcterms:created xsi:type="dcterms:W3CDTF">2010-11-02T14:45:20Z</dcterms:created>
  <dcterms:modified xsi:type="dcterms:W3CDTF">2011-05-10T17:10:03Z</dcterms:modified>
</cp:coreProperties>
</file>