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APRIL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4853135770169374"/>
          <c:y val="9.5964131804479776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3658579187769256E-2"/>
          <c:y val="0.15915129669840108"/>
          <c:w val="0.80325110440530478"/>
          <c:h val="0.77851509301634259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FY11-week 27:</c:v>
                </c:pt>
                <c:pt idx="1">
                  <c:v>FY11-week 28:</c:v>
                </c:pt>
                <c:pt idx="2">
                  <c:v>FY11-week 29:</c:v>
                </c:pt>
                <c:pt idx="3">
                  <c:v>FY11-week 30: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84.2</c:v>
                </c:pt>
                <c:pt idx="1">
                  <c:v>76.84</c:v>
                </c:pt>
                <c:pt idx="2">
                  <c:v>68.149999999999991</c:v>
                </c:pt>
                <c:pt idx="3">
                  <c:v>62.400000000000006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2.42</c:v>
                </c:pt>
                <c:pt idx="1">
                  <c:v>21.18</c:v>
                </c:pt>
                <c:pt idx="2">
                  <c:v>4.9000000000000004</c:v>
                </c:pt>
                <c:pt idx="3">
                  <c:v>4.37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NORMAL!$G$707:$J$707</c:f>
              <c:numCache>
                <c:formatCode>0</c:formatCode>
                <c:ptCount val="4"/>
                <c:pt idx="0">
                  <c:v>0.53</c:v>
                </c:pt>
                <c:pt idx="1">
                  <c:v>0.95000000000000051</c:v>
                </c:pt>
                <c:pt idx="2">
                  <c:v>20.07</c:v>
                </c:pt>
                <c:pt idx="3">
                  <c:v>5.18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NORMAL!$G$706:$J$706</c:f>
              <c:numCache>
                <c:formatCode>0</c:formatCode>
                <c:ptCount val="4"/>
                <c:pt idx="0">
                  <c:v>39.550000000000004</c:v>
                </c:pt>
                <c:pt idx="1">
                  <c:v>32.93</c:v>
                </c:pt>
                <c:pt idx="2">
                  <c:v>30.7</c:v>
                </c:pt>
                <c:pt idx="3">
                  <c:v>60.46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>
                <c:manualLayout>
                  <c:x val="-5.4415831722085972E-2"/>
                  <c:y val="0"/>
                </c:manualLayout>
              </c:layout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NORMAL!$G$708:$J$708</c:f>
              <c:numCache>
                <c:formatCode>0</c:formatCode>
                <c:ptCount val="4"/>
                <c:pt idx="0">
                  <c:v>8.7800000000000011</c:v>
                </c:pt>
                <c:pt idx="1">
                  <c:v>2.67</c:v>
                </c:pt>
                <c:pt idx="2">
                  <c:v>6.6199999999999966</c:v>
                </c:pt>
                <c:pt idx="3">
                  <c:v>22.58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NORMAL!$G$709:$J$709</c:f>
              <c:numCache>
                <c:formatCode>0</c:formatCode>
                <c:ptCount val="4"/>
                <c:pt idx="0">
                  <c:v>32.520000000000003</c:v>
                </c:pt>
                <c:pt idx="1">
                  <c:v>33.43</c:v>
                </c:pt>
                <c:pt idx="2">
                  <c:v>37.56</c:v>
                </c:pt>
                <c:pt idx="3">
                  <c:v>11.013333333333334</c:v>
                </c:pt>
              </c:numCache>
            </c:numRef>
          </c:val>
        </c:ser>
        <c:overlap val="100"/>
        <c:axId val="44468864"/>
        <c:axId val="44487040"/>
      </c:barChart>
      <c:catAx>
        <c:axId val="4446886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487040"/>
        <c:crosses val="autoZero"/>
        <c:lblAlgn val="ctr"/>
        <c:lblOffset val="100"/>
        <c:tickLblSkip val="1"/>
        <c:tickMarkSkip val="1"/>
      </c:catAx>
      <c:valAx>
        <c:axId val="44487040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6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46886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MAY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30061919978835538"/>
          <c:y val="1.45888594164456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503E-2"/>
          <c:y val="0.159151296698401"/>
          <c:w val="0.7824940443451287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NORMAL!$AG$703:$AJ$703</c:f>
              <c:strCache>
                <c:ptCount val="4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97.649999999999991</c:v>
                </c:pt>
                <c:pt idx="1">
                  <c:v>48.43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NORMAL!$AG$705:$AJ$705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NORMAL!$AG$712:$AJ$712</c:f>
              <c:numCache>
                <c:formatCode>0</c:formatCode>
                <c:ptCount val="4"/>
                <c:pt idx="0">
                  <c:v>2.88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NORMAL!$AG$707:$AJ$707</c:f>
              <c:numCache>
                <c:formatCode>0</c:formatCode>
                <c:ptCount val="4"/>
                <c:pt idx="0">
                  <c:v>0.12000000000000002</c:v>
                </c:pt>
                <c:pt idx="1">
                  <c:v>6.4300000000000015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NORMAL!$AG$706:$AJ$706</c:f>
              <c:numCache>
                <c:formatCode>0</c:formatCode>
                <c:ptCount val="4"/>
                <c:pt idx="0">
                  <c:v>39.33</c:v>
                </c:pt>
                <c:pt idx="1">
                  <c:v>52.949999999999996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NORMAL!$AG$708:$AJ$708</c:f>
              <c:numCache>
                <c:formatCode>0</c:formatCode>
                <c:ptCount val="4"/>
                <c:pt idx="0">
                  <c:v>0</c:v>
                </c:pt>
                <c:pt idx="1">
                  <c:v>18.75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NORMAL!$AG$709:$AJ$709</c:f>
              <c:numCache>
                <c:formatCode>0</c:formatCode>
                <c:ptCount val="4"/>
                <c:pt idx="0">
                  <c:v>28.02</c:v>
                </c:pt>
                <c:pt idx="1">
                  <c:v>41.440000000000005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44573440"/>
        <c:axId val="44574976"/>
      </c:barChart>
      <c:catAx>
        <c:axId val="4457344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574976"/>
        <c:crosses val="autoZero"/>
        <c:lblAlgn val="ctr"/>
        <c:lblOffset val="100"/>
        <c:tickLblSkip val="1"/>
        <c:tickMarkSkip val="1"/>
      </c:catAx>
      <c:valAx>
        <c:axId val="44574976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281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57344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US" sz="1400" b="1" i="0" u="none" strike="noStrike" baseline="0">
                <a:solidFill>
                  <a:srgbClr val="0000FF"/>
                </a:solidFill>
                <a:latin typeface="Arial"/>
                <a:cs typeface="Arial"/>
              </a:rPr>
              <a:t>GREATER THAN ONE HOUR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MAY 2011</a:t>
            </a:r>
          </a:p>
        </c:rich>
      </c:tx>
      <c:layout>
        <c:manualLayout>
          <c:xMode val="edge"/>
          <c:yMode val="edge"/>
          <c:x val="0.18845500848896476"/>
          <c:y val="2.5641025641025713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012977902051714"/>
          <c:y val="8.9339800421050025E-2"/>
          <c:w val="0.75453032324705149"/>
          <c:h val="0.75003057847213372"/>
        </c:manualLayout>
      </c:layout>
      <c:bar3DChart>
        <c:barDir val="col"/>
        <c:grouping val="standard"/>
        <c:ser>
          <c:idx val="14"/>
          <c:order val="0"/>
          <c:tx>
            <c:strRef>
              <c:f>NORMAL!$AB$846</c:f>
              <c:strCache>
                <c:ptCount val="1"/>
                <c:pt idx="0">
                  <c:v>Vacuum_TtB</c:v>
                </c:pt>
              </c:strCache>
            </c:strRef>
          </c:tx>
          <c:spPr>
            <a:solidFill>
              <a:srgbClr val="0099CC"/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NORMAL!$AB$847:$AD$847</c:f>
              <c:numCache>
                <c:formatCode>General</c:formatCode>
                <c:ptCount val="3"/>
                <c:pt idx="0" formatCode="0.0%">
                  <c:v>2.6572104018912534E-2</c:v>
                </c:pt>
              </c:numCache>
            </c:numRef>
          </c:val>
        </c:ser>
        <c:ser>
          <c:idx val="0"/>
          <c:order val="1"/>
          <c:tx>
            <c:strRef>
              <c:f>NORMAL!$AB$852</c:f>
              <c:strCache>
                <c:ptCount val="1"/>
                <c:pt idx="0">
                  <c:v>PS_Booster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NORMAL!$AB$853:$AD$853</c:f>
              <c:numCache>
                <c:formatCode>General</c:formatCode>
                <c:ptCount val="3"/>
                <c:pt idx="0" formatCode="0.0%">
                  <c:v>6.3672182821118998E-3</c:v>
                </c:pt>
              </c:numCache>
            </c:numRef>
          </c:val>
        </c:ser>
        <c:ser>
          <c:idx val="1"/>
          <c:order val="2"/>
          <c:tx>
            <c:strRef>
              <c:f>NORMAL!$AB$860</c:f>
              <c:strCache>
                <c:ptCount val="1"/>
                <c:pt idx="0">
                  <c:v>Rf_AGS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NORMAL!$AB$861:$AD$861</c:f>
              <c:numCache>
                <c:formatCode>General</c:formatCode>
                <c:ptCount val="3"/>
                <c:pt idx="0" formatCode="0.0%">
                  <c:v>7.3443656422379827E-3</c:v>
                </c:pt>
              </c:numCache>
            </c:numRef>
          </c:val>
        </c:ser>
        <c:ser>
          <c:idx val="12"/>
          <c:order val="3"/>
          <c:tx>
            <c:strRef>
              <c:f>NORMAL!$AD$884</c:f>
              <c:strCache>
                <c:ptCount val="1"/>
                <c:pt idx="0">
                  <c:v>CntrlsHdRHIC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NORMAL!$AB$885:$AD$885</c:f>
              <c:numCache>
                <c:formatCode>General</c:formatCode>
                <c:ptCount val="3"/>
                <c:pt idx="2" formatCode="0.0%">
                  <c:v>4.4759653270291574E-3</c:v>
                </c:pt>
              </c:numCache>
            </c:numRef>
          </c:val>
        </c:ser>
        <c:ser>
          <c:idx val="2"/>
          <c:order val="4"/>
          <c:tx>
            <c:strRef>
              <c:f>NORMAL!$AB$874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rgbClr val="00FFFF"/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NORMAL!$AB$875:$AD$875</c:f>
              <c:numCache>
                <c:formatCode>General</c:formatCode>
                <c:ptCount val="3"/>
                <c:pt idx="0" formatCode="0.0%">
                  <c:v>8.9204097714736044E-3</c:v>
                </c:pt>
                <c:pt idx="2" formatCode="0.0%">
                  <c:v>1.2072498029944837E-2</c:v>
                </c:pt>
              </c:numCache>
            </c:numRef>
          </c:val>
        </c:ser>
        <c:ser>
          <c:idx val="7"/>
          <c:order val="5"/>
          <c:tx>
            <c:strRef>
              <c:f>NORMAL!$AB$876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NORMAL!$AB$877:$AD$877</c:f>
              <c:numCache>
                <c:formatCode>General</c:formatCode>
                <c:ptCount val="3"/>
                <c:pt idx="0" formatCode="0.0%">
                  <c:v>1.0559495665878646E-2</c:v>
                </c:pt>
                <c:pt idx="2" formatCode="0.0%">
                  <c:v>5.2545311268715519E-2</c:v>
                </c:pt>
              </c:numCache>
            </c:numRef>
          </c:val>
        </c:ser>
        <c:ser>
          <c:idx val="9"/>
          <c:order val="6"/>
          <c:tx>
            <c:strRef>
              <c:f>NORMAL!$AD$870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rgbClr val="FFCC66"/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NORMAL!$AB$871:$AD$871</c:f>
              <c:numCache>
                <c:formatCode>General</c:formatCode>
                <c:ptCount val="3"/>
                <c:pt idx="2" formatCode="0.0%">
                  <c:v>4.8226950354609928E-3</c:v>
                </c:pt>
              </c:numCache>
            </c:numRef>
          </c:val>
        </c:ser>
        <c:ser>
          <c:idx val="10"/>
          <c:order val="7"/>
          <c:tx>
            <c:strRef>
              <c:f>NORMAL!$AD$872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NORMAL!$AB$873:$AD$873</c:f>
              <c:numCache>
                <c:formatCode>General</c:formatCode>
                <c:ptCount val="3"/>
                <c:pt idx="2" formatCode="0.0%">
                  <c:v>2.6887312844759658E-2</c:v>
                </c:pt>
              </c:numCache>
            </c:numRef>
          </c:val>
        </c:ser>
        <c:ser>
          <c:idx val="8"/>
          <c:order val="8"/>
          <c:tx>
            <c:strRef>
              <c:f>NORMAL!$AB$878</c:f>
              <c:strCache>
                <c:ptCount val="1"/>
                <c:pt idx="0">
                  <c:v>Quench-Protect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NORMAL!$AB$879:$AD$879</c:f>
              <c:numCache>
                <c:formatCode>General</c:formatCode>
                <c:ptCount val="3"/>
                <c:pt idx="0" formatCode="0.0%">
                  <c:v>4.4129235618597324E-3</c:v>
                </c:pt>
                <c:pt idx="2" formatCode="0.0%">
                  <c:v>3.3096926713947991E-3</c:v>
                </c:pt>
              </c:numCache>
            </c:numRef>
          </c:val>
        </c:ser>
        <c:ser>
          <c:idx val="11"/>
          <c:order val="9"/>
          <c:tx>
            <c:strRef>
              <c:f>NORMAL!$AD$880</c:f>
              <c:strCache>
                <c:ptCount val="1"/>
                <c:pt idx="0">
                  <c:v>Quench-Detect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NORMAL!$AB$881:$AD$881</c:f>
              <c:numCache>
                <c:formatCode>General</c:formatCode>
                <c:ptCount val="3"/>
                <c:pt idx="2" formatCode="0.0%">
                  <c:v>7.8171788810086698E-3</c:v>
                </c:pt>
              </c:numCache>
            </c:numRef>
          </c:val>
        </c:ser>
        <c:ser>
          <c:idx val="13"/>
          <c:order val="10"/>
          <c:tx>
            <c:strRef>
              <c:f>NORMAL!$AD$886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NORMAL!$AB$887:$AD$887</c:f>
              <c:numCache>
                <c:formatCode>General</c:formatCode>
                <c:ptCount val="3"/>
                <c:pt idx="2" formatCode="0.0%">
                  <c:v>7.5019700551615448E-3</c:v>
                </c:pt>
              </c:numCache>
            </c:numRef>
          </c:val>
        </c:ser>
        <c:ser>
          <c:idx val="15"/>
          <c:order val="11"/>
          <c:tx>
            <c:strRef>
              <c:f>NORMAL!$AD$898</c:f>
              <c:strCache>
                <c:ptCount val="1"/>
                <c:pt idx="0">
                  <c:v>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NORMAL!$AB$899:$AD$899</c:f>
              <c:numCache>
                <c:formatCode>General</c:formatCode>
                <c:ptCount val="3"/>
                <c:pt idx="2" formatCode="0.0%">
                  <c:v>5.295508274231679E-3</c:v>
                </c:pt>
              </c:numCache>
            </c:numRef>
          </c:val>
        </c:ser>
        <c:ser>
          <c:idx val="3"/>
          <c:order val="12"/>
          <c:tx>
            <c:strRef>
              <c:f>NORMAL!$AB$910</c:f>
              <c:strCache>
                <c:ptCount val="1"/>
                <c:pt idx="0">
                  <c:v>Weather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NORMAL!$AB$911:$AD$911</c:f>
              <c:numCache>
                <c:formatCode>General</c:formatCode>
                <c:ptCount val="3"/>
                <c:pt idx="0" formatCode="0.0%">
                  <c:v>7.1237194641449965E-3</c:v>
                </c:pt>
              </c:numCache>
            </c:numRef>
          </c:val>
        </c:ser>
        <c:ser>
          <c:idx val="4"/>
          <c:order val="13"/>
          <c:tx>
            <c:strRef>
              <c:f>NORMAL!$AB$912</c:f>
              <c:strCache>
                <c:ptCount val="1"/>
                <c:pt idx="0">
                  <c:v>Magnet_Booster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NORMAL!$AB$913:$AD$913</c:f>
              <c:numCache>
                <c:formatCode>General</c:formatCode>
                <c:ptCount val="3"/>
                <c:pt idx="0" formatCode="0.0%">
                  <c:v>7.5650118203309689E-3</c:v>
                </c:pt>
              </c:numCache>
            </c:numRef>
          </c:val>
        </c:ser>
        <c:ser>
          <c:idx val="5"/>
          <c:order val="14"/>
          <c:tx>
            <c:strRef>
              <c:f>NORMAL!$AB$914</c:f>
              <c:strCache>
                <c:ptCount val="1"/>
                <c:pt idx="0">
                  <c:v>Magnet_AGS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NORMAL!$AB$915:$AD$915</c:f>
              <c:numCache>
                <c:formatCode>General</c:formatCode>
                <c:ptCount val="3"/>
                <c:pt idx="0" formatCode="0.0%">
                  <c:v>4.3183609141055953E-3</c:v>
                </c:pt>
              </c:numCache>
            </c:numRef>
          </c:val>
        </c:ser>
        <c:ser>
          <c:idx val="6"/>
          <c:order val="15"/>
          <c:tx>
            <c:strRef>
              <c:f>NORMAL!$AB$900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NORMAL!$AB$843:$AD$843</c:f>
              <c:strCache>
                <c:ptCount val="3"/>
                <c:pt idx="0">
                  <c:v>04/26/11/2 to 05/03/11/1</c:v>
                </c:pt>
                <c:pt idx="2">
                  <c:v>05/03/11/2 to 05/10/11/1</c:v>
                </c:pt>
              </c:strCache>
            </c:strRef>
          </c:cat>
          <c:val>
            <c:numRef>
              <c:f>NORMAL!$AB$901:$AD$901</c:f>
              <c:numCache>
                <c:formatCode>General</c:formatCode>
                <c:ptCount val="3"/>
                <c:pt idx="0" formatCode="0.0%">
                  <c:v>5.1379038613081161E-3</c:v>
                </c:pt>
                <c:pt idx="2" formatCode="0.0%">
                  <c:v>5.8944050433412136E-3</c:v>
                </c:pt>
              </c:numCache>
            </c:numRef>
          </c:val>
        </c:ser>
        <c:shape val="box"/>
        <c:axId val="44743296"/>
        <c:axId val="44630400"/>
        <c:axId val="44756992"/>
      </c:bar3DChart>
      <c:catAx>
        <c:axId val="4474329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66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630400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44630400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743296"/>
        <c:crosses val="max"/>
        <c:crossBetween val="between"/>
      </c:valAx>
      <c:serAx>
        <c:axId val="44756992"/>
        <c:scaling>
          <c:orientation val="minMax"/>
        </c:scaling>
        <c:axPos val="b"/>
        <c:numFmt formatCode="General" sourceLinked="1"/>
        <c:tickLblPos val="low"/>
        <c:spPr>
          <a:solidFill>
            <a:prstClr val="white"/>
          </a:solidFill>
          <a:ln w="3175">
            <a:solidFill>
              <a:srgbClr val="000000"/>
            </a:solidFill>
            <a:prstDash val="solid"/>
          </a:ln>
        </c:spPr>
        <c:txPr>
          <a:bodyPr rot="252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630400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0.0157</cdr:x>
      <cdr:y>0.07955</cdr:y>
    </cdr:from>
    <cdr:to>
      <cdr:x>0.33746</cdr:x>
      <cdr:y>0.83799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5767" y="613955"/>
          <a:ext cx="3602194" cy="5853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>
              <a:solidFill>
                <a:srgbClr val="7030A0"/>
              </a:solidFill>
            </a:rPr>
            <a:t>CntrlsHd_RHIC</a:t>
          </a:r>
        </a:p>
        <a:p xmlns:a="http://schemas.openxmlformats.org/drawingml/2006/main">
          <a:r>
            <a:rPr lang="en-US" sz="1400" b="1">
              <a:solidFill>
                <a:schemeClr val="tx1"/>
              </a:solidFill>
            </a:rPr>
            <a:t>acnlinC7 prevents others from rebooting</a:t>
          </a:r>
        </a:p>
        <a:p xmlns:a="http://schemas.openxmlformats.org/drawingml/2006/main">
          <a:r>
            <a:rPr lang="en-US" sz="1400" b="1" baseline="0">
              <a:solidFill>
                <a:srgbClr val="7030A0"/>
              </a:solidFill>
            </a:rPr>
            <a:t>Cryo RHIC</a:t>
          </a:r>
        </a:p>
        <a:p xmlns:a="http://schemas.openxmlformats.org/drawingml/2006/main">
          <a:r>
            <a:rPr lang="en-US" sz="1400" b="1" baseline="0"/>
            <a:t>Lead flow -- replaced card in 11:oo PLC</a:t>
          </a:r>
        </a:p>
        <a:p xmlns:a="http://schemas.openxmlformats.org/drawingml/2006/main">
          <a:r>
            <a:rPr lang="en-US" sz="1400" b="1" baseline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sz="1400" b="1" baseline="0"/>
            <a:t>yi6-qd2ps, b2-dhx.ps, bi5-qgt.ps,</a:t>
          </a:r>
        </a:p>
        <a:p xmlns:a="http://schemas.openxmlformats.org/drawingml/2006/main">
          <a:r>
            <a:rPr lang="en-US" sz="1400" b="1" baseline="0"/>
            <a:t>bi1-sxdsps, bi1-sxf1.ps, blue9 UPS,</a:t>
          </a:r>
        </a:p>
        <a:p xmlns:a="http://schemas.openxmlformats.org/drawingml/2006/main">
          <a:r>
            <a:rPr lang="en-US" sz="1400" b="1" baseline="0"/>
            <a:t>BlueMainQuad</a:t>
          </a:r>
        </a:p>
        <a:p xmlns:a="http://schemas.openxmlformats.org/drawingml/2006/main">
          <a:r>
            <a:rPr lang="en-US" sz="1400" b="1" baseline="0">
              <a:solidFill>
                <a:srgbClr val="7030A0"/>
              </a:solidFill>
            </a:rPr>
            <a:t>PPS_RHIC</a:t>
          </a:r>
        </a:p>
        <a:p xmlns:a="http://schemas.openxmlformats.org/drawingml/2006/main">
          <a:r>
            <a:rPr lang="en-US" sz="1400" b="1" baseline="0"/>
            <a:t>B&amp;Y abort prefires</a:t>
          </a:r>
        </a:p>
        <a:p xmlns:a="http://schemas.openxmlformats.org/drawingml/2006/main">
          <a:r>
            <a:rPr lang="en-US" sz="1400" b="1" baseline="0">
              <a:solidFill>
                <a:srgbClr val="7030A0"/>
              </a:solidFill>
            </a:rPr>
            <a:t>Rf_RHIC</a:t>
          </a:r>
        </a:p>
        <a:p xmlns:a="http://schemas.openxmlformats.org/drawingml/2006/main">
          <a:r>
            <a:rPr lang="en-US" sz="1400" b="1" baseline="0"/>
            <a:t>BS3, YA2, YA1</a:t>
          </a:r>
        </a:p>
        <a:p xmlns:a="http://schemas.openxmlformats.org/drawingml/2006/main">
          <a:r>
            <a:rPr lang="en-US" sz="1400" b="1" baseline="0">
              <a:solidFill>
                <a:srgbClr val="7030A0"/>
              </a:solidFill>
            </a:rPr>
            <a:t>Quench Protect</a:t>
          </a:r>
        </a:p>
        <a:p xmlns:a="http://schemas.openxmlformats.org/drawingml/2006/main">
          <a:r>
            <a:rPr lang="en-US" sz="1400" b="1" baseline="0"/>
            <a:t>suspect loose connection</a:t>
          </a:r>
        </a:p>
        <a:p xmlns:a="http://schemas.openxmlformats.org/drawingml/2006/main">
          <a:r>
            <a:rPr lang="en-US" sz="1400" b="1" baseline="0">
              <a:solidFill>
                <a:srgbClr val="7030A0"/>
              </a:solidFill>
            </a:rPr>
            <a:t>QuenchDetect</a:t>
          </a:r>
        </a:p>
        <a:p xmlns:a="http://schemas.openxmlformats.org/drawingml/2006/main">
          <a:r>
            <a:rPr lang="en-US" sz="1400" b="1" baseline="0"/>
            <a:t>cfe-1b-qd1</a:t>
          </a:r>
        </a:p>
        <a:p xmlns:a="http://schemas.openxmlformats.org/drawingml/2006/main">
          <a:r>
            <a:rPr lang="en-US" sz="1400" b="1" baseline="0">
              <a:solidFill>
                <a:srgbClr val="7030A0"/>
              </a:solidFill>
            </a:rPr>
            <a:t>QLI</a:t>
          </a:r>
        </a:p>
        <a:p xmlns:a="http://schemas.openxmlformats.org/drawingml/2006/main">
          <a:r>
            <a:rPr lang="en-US" sz="1400" b="1" baseline="0">
              <a:solidFill>
                <a:sysClr val="windowText" lastClr="000000"/>
              </a:solidFill>
            </a:rPr>
            <a:t>1 beam indueced -- unknown cause</a:t>
          </a:r>
        </a:p>
        <a:p xmlns:a="http://schemas.openxmlformats.org/drawingml/2006/main">
          <a:r>
            <a:rPr lang="en-US" sz="1400" b="1" baseline="0">
              <a:solidFill>
                <a:srgbClr val="7030A0"/>
              </a:solidFill>
            </a:rPr>
            <a:t>RadMon Pulling permit</a:t>
          </a:r>
        </a:p>
        <a:p xmlns:a="http://schemas.openxmlformats.org/drawingml/2006/main">
          <a:r>
            <a:rPr lang="en-US" sz="1400" b="1" baseline="0">
              <a:solidFill>
                <a:sysClr val="windowText" lastClr="000000"/>
              </a:solidFill>
            </a:rPr>
            <a:t>4x</a:t>
          </a:r>
        </a:p>
        <a:p xmlns:a="http://schemas.openxmlformats.org/drawingml/2006/main">
          <a:endParaRPr lang="en-US" sz="1100" baseline="0"/>
        </a:p>
        <a:p xmlns:a="http://schemas.openxmlformats.org/drawingml/2006/main"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914400"/>
          <a:ext cx="4038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48200" y="914400"/>
          <a:ext cx="4038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106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31</cp:revision>
  <dcterms:created xsi:type="dcterms:W3CDTF">2011-03-02T18:37:40Z</dcterms:created>
  <dcterms:modified xsi:type="dcterms:W3CDTF">2011-05-10T16:57:12Z</dcterms:modified>
</cp:coreProperties>
</file>