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APRIL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4853135770169382"/>
          <c:y val="9.5964131804479819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3658579187769256E-2"/>
          <c:y val="0.15915129669840114"/>
          <c:w val="0.80325110440530478"/>
          <c:h val="0.77851509301634259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FY11-week 27:</c:v>
                </c:pt>
                <c:pt idx="1">
                  <c:v>FY11-week 28:</c:v>
                </c:pt>
                <c:pt idx="2">
                  <c:v>FY11-week 29:</c:v>
                </c:pt>
                <c:pt idx="3">
                  <c:v>FY11-week 30: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84.2</c:v>
                </c:pt>
                <c:pt idx="1">
                  <c:v>76.84</c:v>
                </c:pt>
                <c:pt idx="2">
                  <c:v>68.149999999999991</c:v>
                </c:pt>
                <c:pt idx="3">
                  <c:v>62.400000000000006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2.42</c:v>
                </c:pt>
                <c:pt idx="1">
                  <c:v>21.18</c:v>
                </c:pt>
                <c:pt idx="2">
                  <c:v>4.9000000000000004</c:v>
                </c:pt>
                <c:pt idx="3">
                  <c:v>4.37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NORMAL!$G$707:$J$707</c:f>
              <c:numCache>
                <c:formatCode>0</c:formatCode>
                <c:ptCount val="4"/>
                <c:pt idx="0">
                  <c:v>0.53</c:v>
                </c:pt>
                <c:pt idx="1">
                  <c:v>0.95000000000000062</c:v>
                </c:pt>
                <c:pt idx="2">
                  <c:v>20.07</c:v>
                </c:pt>
                <c:pt idx="3">
                  <c:v>5.18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NORMAL!$G$706:$J$706</c:f>
              <c:numCache>
                <c:formatCode>0</c:formatCode>
                <c:ptCount val="4"/>
                <c:pt idx="0">
                  <c:v>39.550000000000004</c:v>
                </c:pt>
                <c:pt idx="1">
                  <c:v>32.93</c:v>
                </c:pt>
                <c:pt idx="2">
                  <c:v>30.7</c:v>
                </c:pt>
                <c:pt idx="3">
                  <c:v>60.46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>
                <c:manualLayout>
                  <c:x val="-5.4415831722086E-2"/>
                  <c:y val="0"/>
                </c:manualLayout>
              </c:layout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NORMAL!$G$708:$J$708</c:f>
              <c:numCache>
                <c:formatCode>0</c:formatCode>
                <c:ptCount val="4"/>
                <c:pt idx="0">
                  <c:v>8.7800000000000011</c:v>
                </c:pt>
                <c:pt idx="1">
                  <c:v>2.67</c:v>
                </c:pt>
                <c:pt idx="2">
                  <c:v>6.6199999999999966</c:v>
                </c:pt>
                <c:pt idx="3">
                  <c:v>22.58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NORMAL!$G$709:$J$709</c:f>
              <c:numCache>
                <c:formatCode>0</c:formatCode>
                <c:ptCount val="4"/>
                <c:pt idx="0">
                  <c:v>32.520000000000003</c:v>
                </c:pt>
                <c:pt idx="1">
                  <c:v>33.43</c:v>
                </c:pt>
                <c:pt idx="2">
                  <c:v>37.56</c:v>
                </c:pt>
                <c:pt idx="3">
                  <c:v>11.013333333333334</c:v>
                </c:pt>
              </c:numCache>
            </c:numRef>
          </c:val>
        </c:ser>
        <c:overlap val="100"/>
        <c:axId val="51026560"/>
        <c:axId val="51044736"/>
      </c:barChart>
      <c:catAx>
        <c:axId val="5102656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044736"/>
        <c:crosses val="autoZero"/>
        <c:lblAlgn val="ctr"/>
        <c:lblOffset val="100"/>
        <c:tickLblSkip val="1"/>
        <c:tickMarkSkip val="1"/>
      </c:catAx>
      <c:valAx>
        <c:axId val="51044736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6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02656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MAY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6602807903729037"/>
          <c:y val="2.4049443537628242E-3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545E-2"/>
          <c:y val="0.15915129669840108"/>
          <c:w val="0.7824940443451287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NORMAL!$AG$703:$AJ$703</c:f>
              <c:strCache>
                <c:ptCount val="4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97.649999999999991</c:v>
                </c:pt>
                <c:pt idx="1">
                  <c:v>48.43</c:v>
                </c:pt>
                <c:pt idx="2">
                  <c:v>94.669999999999987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NORMAL!$AG$705:$AJ$705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NORMAL!$AG$712:$AJ$712</c:f>
              <c:numCache>
                <c:formatCode>0</c:formatCode>
                <c:ptCount val="4"/>
                <c:pt idx="0">
                  <c:v>2.88</c:v>
                </c:pt>
                <c:pt idx="1">
                  <c:v>0</c:v>
                </c:pt>
                <c:pt idx="2">
                  <c:v>7.58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NORMAL!$AG$707:$AJ$707</c:f>
              <c:numCache>
                <c:formatCode>0</c:formatCode>
                <c:ptCount val="4"/>
                <c:pt idx="0">
                  <c:v>0.12000000000000002</c:v>
                </c:pt>
                <c:pt idx="1">
                  <c:v>6.4300000000000015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NORMAL!$AG$706:$AJ$706</c:f>
              <c:numCache>
                <c:formatCode>0</c:formatCode>
                <c:ptCount val="4"/>
                <c:pt idx="0">
                  <c:v>39.33</c:v>
                </c:pt>
                <c:pt idx="1">
                  <c:v>52.949999999999996</c:v>
                </c:pt>
                <c:pt idx="2">
                  <c:v>35.93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</c:dLbls>
          <c:val>
            <c:numRef>
              <c:f>NORMAL!$AG$708:$AJ$708</c:f>
              <c:numCache>
                <c:formatCode>0</c:formatCode>
                <c:ptCount val="4"/>
                <c:pt idx="0">
                  <c:v>0</c:v>
                </c:pt>
                <c:pt idx="1">
                  <c:v>18.75</c:v>
                </c:pt>
                <c:pt idx="2">
                  <c:v>10.02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NORMAL!$AG$709:$AJ$709</c:f>
              <c:numCache>
                <c:formatCode>0</c:formatCode>
                <c:ptCount val="4"/>
                <c:pt idx="0">
                  <c:v>28.02</c:v>
                </c:pt>
                <c:pt idx="1">
                  <c:v>41.440000000000005</c:v>
                </c:pt>
                <c:pt idx="2">
                  <c:v>19.8</c:v>
                </c:pt>
                <c:pt idx="3">
                  <c:v>0</c:v>
                </c:pt>
              </c:numCache>
            </c:numRef>
          </c:val>
        </c:ser>
        <c:overlap val="100"/>
        <c:axId val="52704000"/>
        <c:axId val="52705536"/>
      </c:barChart>
      <c:catAx>
        <c:axId val="5270400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05536"/>
        <c:crosses val="autoZero"/>
        <c:lblAlgn val="ctr"/>
        <c:lblOffset val="100"/>
        <c:tickLblSkip val="1"/>
        <c:tickMarkSkip val="1"/>
      </c:catAx>
      <c:valAx>
        <c:axId val="52705536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333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0400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5465928787203473"/>
          <c:y val="0.16066137312844042"/>
          <c:w val="0.24534071212796524"/>
          <c:h val="0.73231169567764309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US" sz="1400" b="1" i="0" u="none" strike="noStrike" baseline="0">
                <a:solidFill>
                  <a:srgbClr val="0000FF"/>
                </a:solidFill>
                <a:latin typeface="Arial"/>
                <a:cs typeface="Arial"/>
              </a:rPr>
              <a:t>GREATER THAN ONE HOUR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 MAY 2011</a:t>
            </a:r>
          </a:p>
        </c:rich>
      </c:tx>
      <c:layout>
        <c:manualLayout>
          <c:xMode val="edge"/>
          <c:yMode val="edge"/>
          <c:x val="0.18845500848896488"/>
          <c:y val="2.5641025641025741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6012977902051698"/>
          <c:y val="8.9339800421050025E-2"/>
          <c:w val="0.75453032324705149"/>
          <c:h val="0.75003057847213372"/>
        </c:manualLayout>
      </c:layout>
      <c:bar3DChart>
        <c:barDir val="col"/>
        <c:grouping val="standard"/>
        <c:ser>
          <c:idx val="14"/>
          <c:order val="0"/>
          <c:tx>
            <c:strRef>
              <c:f>NORMAL!$AB$846</c:f>
              <c:strCache>
                <c:ptCount val="1"/>
                <c:pt idx="0">
                  <c:v>Vacuum_TtB</c:v>
                </c:pt>
              </c:strCache>
            </c:strRef>
          </c:tx>
          <c:spPr>
            <a:solidFill>
              <a:srgbClr val="0099CC"/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NORMAL!$AB$847:$AF$847</c:f>
              <c:numCache>
                <c:formatCode>General</c:formatCode>
                <c:ptCount val="5"/>
                <c:pt idx="0" formatCode="0.0%">
                  <c:v>1.7738779117479959E-2</c:v>
                </c:pt>
              </c:numCache>
            </c:numRef>
          </c:val>
        </c:ser>
        <c:ser>
          <c:idx val="0"/>
          <c:order val="1"/>
          <c:tx>
            <c:strRef>
              <c:f>NORMAL!$AB$852</c:f>
              <c:strCache>
                <c:ptCount val="1"/>
                <c:pt idx="0">
                  <c:v>PS_Booster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NORMAL!$AB$853:$AF$853</c:f>
              <c:numCache>
                <c:formatCode>General</c:formatCode>
                <c:ptCount val="5"/>
                <c:pt idx="0" formatCode="0.0%">
                  <c:v>4.2505734065610345E-3</c:v>
                </c:pt>
              </c:numCache>
            </c:numRef>
          </c:val>
        </c:ser>
        <c:ser>
          <c:idx val="1"/>
          <c:order val="2"/>
          <c:tx>
            <c:strRef>
              <c:f>NORMAL!$AB$860</c:f>
              <c:strCache>
                <c:ptCount val="1"/>
                <c:pt idx="0">
                  <c:v>Rf_AGS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NORMAL!$AB$861:$AF$861</c:f>
              <c:numCache>
                <c:formatCode>General</c:formatCode>
                <c:ptCount val="5"/>
                <c:pt idx="0" formatCode="0.0%">
                  <c:v>4.902889127369906E-3</c:v>
                </c:pt>
              </c:numCache>
            </c:numRef>
          </c:val>
        </c:ser>
        <c:ser>
          <c:idx val="12"/>
          <c:order val="3"/>
          <c:tx>
            <c:strRef>
              <c:f>NORMAL!$AD$884</c:f>
              <c:strCache>
                <c:ptCount val="1"/>
                <c:pt idx="0">
                  <c:v>CntrlsSftwr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NORMAL!$AB$885:$AF$885</c:f>
              <c:numCache>
                <c:formatCode>General</c:formatCode>
                <c:ptCount val="5"/>
                <c:pt idx="2" formatCode="0.0%">
                  <c:v>2.988026850156767E-3</c:v>
                </c:pt>
                <c:pt idx="4" formatCode="0.0%">
                  <c:v>5.9550112577067948E-3</c:v>
                </c:pt>
              </c:numCache>
            </c:numRef>
          </c:val>
        </c:ser>
        <c:ser>
          <c:idx val="2"/>
          <c:order val="4"/>
          <c:tx>
            <c:strRef>
              <c:f>NORMAL!$AB$874</c:f>
              <c:strCache>
                <c:ptCount val="1"/>
                <c:pt idx="0">
                  <c:v>Cryo_RHIC</c:v>
                </c:pt>
              </c:strCache>
            </c:strRef>
          </c:tx>
          <c:spPr>
            <a:solidFill>
              <a:srgbClr val="00FFFF"/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NORMAL!$AB$875:$AF$875</c:f>
              <c:numCache>
                <c:formatCode>General</c:formatCode>
                <c:ptCount val="5"/>
                <c:pt idx="0" formatCode="0.0%">
                  <c:v>5.9550112577067948E-3</c:v>
                </c:pt>
                <c:pt idx="2" formatCode="0.0%">
                  <c:v>8.0592555183805759E-3</c:v>
                </c:pt>
                <c:pt idx="4" formatCode="0.0%">
                  <c:v>3.4299181448982597E-3</c:v>
                </c:pt>
              </c:numCache>
            </c:numRef>
          </c:val>
        </c:ser>
        <c:ser>
          <c:idx val="7"/>
          <c:order val="5"/>
          <c:tx>
            <c:strRef>
              <c:f>NORMAL!$AB$876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NORMAL!$AB$877:$AF$877</c:f>
              <c:numCache>
                <c:formatCode>General</c:formatCode>
                <c:ptCount val="5"/>
                <c:pt idx="0" formatCode="0.0%">
                  <c:v>7.0492182732571603E-3</c:v>
                </c:pt>
                <c:pt idx="2" formatCode="0.0%">
                  <c:v>3.5077751825431901E-2</c:v>
                </c:pt>
              </c:numCache>
            </c:numRef>
          </c:val>
        </c:ser>
        <c:ser>
          <c:idx val="9"/>
          <c:order val="6"/>
          <c:tx>
            <c:strRef>
              <c:f>NORMAL!$AD$870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rgbClr val="FFCC66"/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NORMAL!$AB$871:$AF$871</c:f>
              <c:numCache>
                <c:formatCode>General</c:formatCode>
                <c:ptCount val="5"/>
                <c:pt idx="2" formatCode="0.0%">
                  <c:v>3.2194937188308823E-3</c:v>
                </c:pt>
              </c:numCache>
            </c:numRef>
          </c:val>
        </c:ser>
        <c:ser>
          <c:idx val="10"/>
          <c:order val="7"/>
          <c:tx>
            <c:strRef>
              <c:f>NORMAL!$AD$872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NORMAL!$AB$873:$AF$873</c:f>
              <c:numCache>
                <c:formatCode>General</c:formatCode>
                <c:ptCount val="5"/>
                <c:pt idx="2" formatCode="0.0%">
                  <c:v>1.7949203543547333E-2</c:v>
                </c:pt>
                <c:pt idx="4" formatCode="0.0%">
                  <c:v>8.3538497148749058E-3</c:v>
                </c:pt>
              </c:numCache>
            </c:numRef>
          </c:val>
        </c:ser>
        <c:ser>
          <c:idx val="8"/>
          <c:order val="8"/>
          <c:tx>
            <c:strRef>
              <c:f>NORMAL!$AB$878</c:f>
              <c:strCache>
                <c:ptCount val="1"/>
                <c:pt idx="0">
                  <c:v>Quench-Protect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NORMAL!$AB$879:$AF$879</c:f>
              <c:numCache>
                <c:formatCode>General</c:formatCode>
                <c:ptCount val="5"/>
                <c:pt idx="0" formatCode="0.0%">
                  <c:v>2.9459419649432907E-3</c:v>
                </c:pt>
                <c:pt idx="2" formatCode="0.0%">
                  <c:v>2.2094564737074681E-3</c:v>
                </c:pt>
              </c:numCache>
            </c:numRef>
          </c:val>
        </c:ser>
        <c:ser>
          <c:idx val="11"/>
          <c:order val="9"/>
          <c:tx>
            <c:strRef>
              <c:f>NORMAL!$AD$880</c:f>
              <c:strCache>
                <c:ptCount val="1"/>
                <c:pt idx="0">
                  <c:v>Quench-Detect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NORMAL!$AB$881:$AF$881</c:f>
              <c:numCache>
                <c:formatCode>General</c:formatCode>
                <c:ptCount val="5"/>
                <c:pt idx="2" formatCode="0.0%">
                  <c:v>5.2185257664709717E-3</c:v>
                </c:pt>
              </c:numCache>
            </c:numRef>
          </c:val>
        </c:ser>
        <c:ser>
          <c:idx val="13"/>
          <c:order val="10"/>
          <c:tx>
            <c:strRef>
              <c:f>NORMAL!$AD$886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NORMAL!$AB$887:$AF$887</c:f>
              <c:numCache>
                <c:formatCode>General</c:formatCode>
                <c:ptCount val="5"/>
                <c:pt idx="2" formatCode="0.0%">
                  <c:v>5.0081013404035934E-3</c:v>
                </c:pt>
                <c:pt idx="4" formatCode="0.0%">
                  <c:v>3.1142815057971941E-3</c:v>
                </c:pt>
              </c:numCache>
            </c:numRef>
          </c:val>
        </c:ser>
        <c:ser>
          <c:idx val="15"/>
          <c:order val="11"/>
          <c:tx>
            <c:strRef>
              <c:f>NORMAL!$AD$898</c:f>
              <c:strCache>
                <c:ptCount val="1"/>
                <c:pt idx="0">
                  <c:v>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NORMAL!$AB$899:$AF$899</c:f>
              <c:numCache>
                <c:formatCode>General</c:formatCode>
                <c:ptCount val="5"/>
                <c:pt idx="2" formatCode="0.0%">
                  <c:v>3.5351303579319497E-3</c:v>
                </c:pt>
                <c:pt idx="4" formatCode="0.0%">
                  <c:v>7.9961281905603608E-3</c:v>
                </c:pt>
              </c:numCache>
            </c:numRef>
          </c:val>
        </c:ser>
        <c:ser>
          <c:idx val="18"/>
          <c:order val="12"/>
          <c:tx>
            <c:strRef>
              <c:f>NORMAL!$AF$916</c:f>
              <c:strCache>
                <c:ptCount val="1"/>
                <c:pt idx="0">
                  <c:v>CoolAC_RHIC</c:v>
                </c:pt>
              </c:strCache>
            </c:strRef>
          </c:tx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NORMAL!$AB$917:$AF$917</c:f>
              <c:numCache>
                <c:formatCode>General</c:formatCode>
                <c:ptCount val="5"/>
                <c:pt idx="4" formatCode="0.0%">
                  <c:v>3.3036634892578331E-3</c:v>
                </c:pt>
              </c:numCache>
            </c:numRef>
          </c:val>
        </c:ser>
        <c:ser>
          <c:idx val="16"/>
          <c:order val="13"/>
          <c:tx>
            <c:strRef>
              <c:f>NORMAL!$AF$906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NORMAL!$AB$907:$AF$907</c:f>
              <c:numCache>
                <c:formatCode>General</c:formatCode>
                <c:ptCount val="5"/>
                <c:pt idx="4" formatCode="0.0%">
                  <c:v>2.2725838015276818E-3</c:v>
                </c:pt>
              </c:numCache>
            </c:numRef>
          </c:val>
        </c:ser>
        <c:ser>
          <c:idx val="17"/>
          <c:order val="14"/>
          <c:tx>
            <c:strRef>
              <c:f>NORMAL!$AF$908</c:f>
              <c:strCache>
                <c:ptCount val="1"/>
                <c:pt idx="0">
                  <c:v>Elec_RHIC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NORMAL!$AB$909:$AF$909</c:f>
              <c:numCache>
                <c:formatCode>General</c:formatCode>
                <c:ptCount val="5"/>
                <c:pt idx="4" formatCode="0.0%">
                  <c:v>4.902889127369906E-3</c:v>
                </c:pt>
              </c:numCache>
            </c:numRef>
          </c:val>
        </c:ser>
        <c:ser>
          <c:idx val="3"/>
          <c:order val="15"/>
          <c:tx>
            <c:strRef>
              <c:f>NORMAL!$AB$910</c:f>
              <c:strCache>
                <c:ptCount val="1"/>
                <c:pt idx="0">
                  <c:v>Weather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NORMAL!$AB$911:$AF$911</c:f>
              <c:numCache>
                <c:formatCode>General</c:formatCode>
                <c:ptCount val="5"/>
                <c:pt idx="0" formatCode="0.0%">
                  <c:v>4.755592029122741E-3</c:v>
                </c:pt>
              </c:numCache>
            </c:numRef>
          </c:val>
        </c:ser>
        <c:ser>
          <c:idx val="4"/>
          <c:order val="16"/>
          <c:tx>
            <c:strRef>
              <c:f>NORMAL!$AB$912</c:f>
              <c:strCache>
                <c:ptCount val="1"/>
                <c:pt idx="0">
                  <c:v>Magnet_Booster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NORMAL!$AB$913:$AF$913</c:f>
              <c:numCache>
                <c:formatCode>General</c:formatCode>
                <c:ptCount val="5"/>
                <c:pt idx="0" formatCode="0.0%">
                  <c:v>5.0501862256170692E-3</c:v>
                </c:pt>
              </c:numCache>
            </c:numRef>
          </c:val>
        </c:ser>
        <c:ser>
          <c:idx val="5"/>
          <c:order val="17"/>
          <c:tx>
            <c:strRef>
              <c:f>NORMAL!$AB$914</c:f>
              <c:strCache>
                <c:ptCount val="1"/>
                <c:pt idx="0">
                  <c:v>Magnet_AGS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NORMAL!$AB$915:$AF$915</c:f>
              <c:numCache>
                <c:formatCode>General</c:formatCode>
                <c:ptCount val="5"/>
                <c:pt idx="0" formatCode="0.0%">
                  <c:v>2.8828146371230779E-3</c:v>
                </c:pt>
              </c:numCache>
            </c:numRef>
          </c:val>
        </c:ser>
        <c:ser>
          <c:idx val="6"/>
          <c:order val="18"/>
          <c:tx>
            <c:strRef>
              <c:f>NORMAL!$AB$900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NORMAL!$AB$843:$AF$843</c:f>
              <c:strCache>
                <c:ptCount val="5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</c:strCache>
            </c:strRef>
          </c:cat>
          <c:val>
            <c:numRef>
              <c:f>NORMAL!$AB$901:$AF$901</c:f>
              <c:numCache>
                <c:formatCode>General</c:formatCode>
                <c:ptCount val="5"/>
                <c:pt idx="0" formatCode="0.0%">
                  <c:v>3.4299181448982597E-3</c:v>
                </c:pt>
                <c:pt idx="2" formatCode="0.0%">
                  <c:v>3.934936767459968E-3</c:v>
                </c:pt>
                <c:pt idx="4" formatCode="0.0%">
                  <c:v>2.3357111293478947E-3</c:v>
                </c:pt>
              </c:numCache>
            </c:numRef>
          </c:val>
        </c:ser>
        <c:shape val="box"/>
        <c:axId val="52950528"/>
        <c:axId val="52952064"/>
        <c:axId val="52757824"/>
      </c:bar3DChart>
      <c:catAx>
        <c:axId val="5295052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8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5206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52952064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50528"/>
        <c:crosses val="max"/>
        <c:crossBetween val="between"/>
      </c:valAx>
      <c:serAx>
        <c:axId val="52757824"/>
        <c:scaling>
          <c:orientation val="minMax"/>
        </c:scaling>
        <c:axPos val="b"/>
        <c:numFmt formatCode="General" sourceLinked="1"/>
        <c:tickLblPos val="low"/>
        <c:spPr>
          <a:solidFill>
            <a:prstClr val="white"/>
          </a:solidFill>
          <a:ln w="3175">
            <a:solidFill>
              <a:srgbClr val="000000"/>
            </a:solidFill>
            <a:prstDash val="solid"/>
          </a:ln>
        </c:spPr>
        <c:txPr>
          <a:bodyPr rot="288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52064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0.0157</cdr:x>
      <cdr:y>0.07955</cdr:y>
    </cdr:from>
    <cdr:to>
      <cdr:x>0.33746</cdr:x>
      <cdr:y>0.83799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5767" y="613955"/>
          <a:ext cx="3602194" cy="5853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err="1">
              <a:solidFill>
                <a:srgbClr val="7030A0"/>
              </a:solidFill>
            </a:rPr>
            <a:t>CntrlsSftwr</a:t>
          </a:r>
          <a:endParaRPr lang="en-US" sz="1400" b="1" dirty="0">
            <a:solidFill>
              <a:srgbClr val="7030A0"/>
            </a:solidFill>
          </a:endParaRPr>
        </a:p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Ramp Storage Server</a:t>
          </a:r>
        </a:p>
        <a:p xmlns:a="http://schemas.openxmlformats.org/drawingml/2006/main">
          <a:r>
            <a:rPr lang="en-US" sz="1400" b="1" baseline="0" dirty="0" err="1">
              <a:solidFill>
                <a:srgbClr val="7030A0"/>
              </a:solidFill>
            </a:rPr>
            <a:t>Cryo</a:t>
          </a:r>
          <a:r>
            <a:rPr lang="en-US" sz="1400" b="1" baseline="0" dirty="0">
              <a:solidFill>
                <a:srgbClr val="7030A0"/>
              </a:solidFill>
            </a:rPr>
            <a:t> RHIC</a:t>
          </a:r>
        </a:p>
        <a:p xmlns:a="http://schemas.openxmlformats.org/drawingml/2006/main">
          <a:r>
            <a:rPr lang="en-US" sz="1400" b="1" baseline="0" dirty="0"/>
            <a:t>Lead flow --  </a:t>
          </a:r>
          <a:r>
            <a:rPr lang="en-US" sz="1400" b="1" baseline="0" dirty="0" smtClean="0"/>
            <a:t>controller 12:00 </a:t>
          </a:r>
          <a:endParaRPr lang="en-US" sz="1400" b="1" baseline="0" dirty="0"/>
        </a:p>
        <a:p xmlns:a="http://schemas.openxmlformats.org/drawingml/2006/main">
          <a:r>
            <a:rPr lang="en-US" sz="1400" b="1" baseline="0" dirty="0" err="1">
              <a:solidFill>
                <a:srgbClr val="7030A0"/>
              </a:solidFill>
            </a:rPr>
            <a:t>Rf_RHIC</a:t>
          </a:r>
          <a:endParaRPr lang="en-US" sz="14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400" b="1" baseline="0" dirty="0"/>
            <a:t>Y </a:t>
          </a:r>
          <a:r>
            <a:rPr lang="en-US" sz="1400" b="1" baseline="0" dirty="0" err="1"/>
            <a:t>llfr</a:t>
          </a:r>
          <a:r>
            <a:rPr lang="en-US" sz="1400" b="1" baseline="0" dirty="0"/>
            <a:t> timing - reset </a:t>
          </a:r>
        </a:p>
        <a:p xmlns:a="http://schemas.openxmlformats.org/drawingml/2006/main">
          <a:r>
            <a:rPr lang="en-US" sz="1400" b="1" baseline="0" dirty="0">
              <a:solidFill>
                <a:srgbClr val="7030A0"/>
              </a:solidFill>
            </a:rPr>
            <a:t>QLI</a:t>
          </a:r>
        </a:p>
        <a:p xmlns:a="http://schemas.openxmlformats.org/drawingml/2006/main">
          <a:r>
            <a:rPr lang="en-US" sz="1400" b="1" baseline="0" dirty="0">
              <a:solidFill>
                <a:sysClr val="windowText" lastClr="000000"/>
              </a:solidFill>
            </a:rPr>
            <a:t>1 beam induced -- Y d main reference froze.</a:t>
          </a:r>
        </a:p>
        <a:p xmlns:a="http://schemas.openxmlformats.org/drawingml/2006/main">
          <a:r>
            <a:rPr lang="en-US" sz="1400" b="1" baseline="0" dirty="0" err="1">
              <a:solidFill>
                <a:srgbClr val="7030A0"/>
              </a:solidFill>
            </a:rPr>
            <a:t>RadMon</a:t>
          </a:r>
          <a:r>
            <a:rPr lang="en-US" sz="1400" b="1" baseline="0" dirty="0">
              <a:solidFill>
                <a:srgbClr val="7030A0"/>
              </a:solidFill>
            </a:rPr>
            <a:t> Pulling permit</a:t>
          </a:r>
        </a:p>
        <a:p xmlns:a="http://schemas.openxmlformats.org/drawingml/2006/main">
          <a:r>
            <a:rPr lang="en-US" sz="1400" b="1" baseline="0" dirty="0">
              <a:solidFill>
                <a:sysClr val="windowText" lastClr="000000"/>
              </a:solidFill>
            </a:rPr>
            <a:t>6x</a:t>
          </a:r>
          <a:endParaRPr lang="en-US" sz="1100" b="1" baseline="0" dirty="0">
            <a:solidFill>
              <a:sysClr val="windowText" lastClr="00000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r>
            <a:rPr lang="en-US" sz="1400" b="1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A/C Cooling RHIC</a:t>
          </a:r>
        </a:p>
        <a:p xmlns:a="http://schemas.openxmlformats.org/drawingml/2006/main">
          <a:r>
            <a:rPr lang="en-US" sz="1400" b="1" baseline="0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bldg 1010 A - </a:t>
          </a:r>
          <a:r>
            <a:rPr lang="en-US" sz="1400" b="1" baseline="0" dirty="0" smtClean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 </a:t>
          </a:r>
        </a:p>
        <a:p xmlns:a="http://schemas.openxmlformats.org/drawingml/2006/main">
          <a:r>
            <a:rPr lang="en-US" sz="1400" b="1" baseline="0" dirty="0" smtClean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caused QPS </a:t>
          </a:r>
          <a:r>
            <a:rPr lang="en-US" sz="1400" b="1" dirty="0"/>
            <a:t>o</a:t>
          </a:r>
          <a:r>
            <a:rPr lang="en-US" sz="1400" b="1" baseline="0" dirty="0" smtClean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ver </a:t>
          </a:r>
          <a:r>
            <a:rPr lang="en-US" sz="1400" b="1" baseline="0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heating</a:t>
          </a:r>
        </a:p>
        <a:p xmlns:a="http://schemas.openxmlformats.org/drawingml/2006/main">
          <a:r>
            <a:rPr lang="en-US" sz="1400" b="1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Human Error</a:t>
          </a:r>
        </a:p>
        <a:p xmlns:a="http://schemas.openxmlformats.org/drawingml/2006/main">
          <a:r>
            <a:rPr lang="en-US" sz="1400" b="1" baseline="0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accidental commands sent</a:t>
          </a:r>
        </a:p>
        <a:p xmlns:a="http://schemas.openxmlformats.org/drawingml/2006/main">
          <a:r>
            <a:rPr lang="en-US" sz="1400" b="1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ElEC</a:t>
          </a:r>
          <a:r>
            <a:rPr lang="en-US" sz="1400" b="1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 RHIC</a:t>
          </a:r>
        </a:p>
        <a:p xmlns:a="http://schemas.openxmlformats.org/drawingml/2006/main">
          <a:r>
            <a:rPr lang="en-US" sz="1400" b="1" baseline="0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Breaker Trip brought down PASS</a:t>
          </a:r>
        </a:p>
        <a:p xmlns:a="http://schemas.openxmlformats.org/drawingml/2006/main">
          <a:endParaRPr lang="en-US" sz="1400" b="1" baseline="0" dirty="0">
            <a:solidFill>
              <a:sysClr val="windowText" lastClr="00000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400" b="1" baseline="0" dirty="0">
            <a:solidFill>
              <a:sysClr val="windowText" lastClr="00000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400" b="1" baseline="0" dirty="0">
            <a:solidFill>
              <a:sysClr val="windowText" lastClr="000000"/>
            </a:solidFill>
          </a:endParaRPr>
        </a:p>
        <a:p xmlns:a="http://schemas.openxmlformats.org/drawingml/2006/main">
          <a:endParaRPr lang="en-US" sz="1100" baseline="0" dirty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914400"/>
          <a:ext cx="4038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914400"/>
          <a:ext cx="4038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106</Words>
  <Application>Microsoft Office PowerPoint</Application>
  <PresentationFormat>On-screen Show (4:3)</PresentationFormat>
  <Paragraphs>57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34</cp:revision>
  <dcterms:created xsi:type="dcterms:W3CDTF">2011-03-02T18:37:40Z</dcterms:created>
  <dcterms:modified xsi:type="dcterms:W3CDTF">2011-05-17T16:19:14Z</dcterms:modified>
</cp:coreProperties>
</file>