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2" r:id="rId2"/>
    <p:sldId id="257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7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APRIL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24853135770169396"/>
          <c:y val="9.5964131804479938E-4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3658579187769256E-2"/>
          <c:y val="0.15915129669840125"/>
          <c:w val="0.80325110440530478"/>
          <c:h val="0.77851509301634259"/>
        </c:manualLayout>
      </c:layout>
      <c:barChart>
        <c:barDir val="col"/>
        <c:grouping val="stacked"/>
        <c:ser>
          <c:idx val="0"/>
          <c:order val="0"/>
          <c:tx>
            <c:strRef>
              <c:f>NORMAL!$C$704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NORMAL!$G$703:$J$703</c:f>
              <c:strCache>
                <c:ptCount val="4"/>
                <c:pt idx="0">
                  <c:v>FY11-week 27:</c:v>
                </c:pt>
                <c:pt idx="1">
                  <c:v>FY11-week 28:</c:v>
                </c:pt>
                <c:pt idx="2">
                  <c:v>FY11-week 29:</c:v>
                </c:pt>
                <c:pt idx="3">
                  <c:v>FY11-week 30:</c:v>
                </c:pt>
              </c:strCache>
            </c:strRef>
          </c:cat>
          <c:val>
            <c:numRef>
              <c:f>NORMAL!$G$704:$J$704</c:f>
              <c:numCache>
                <c:formatCode>0</c:formatCode>
                <c:ptCount val="4"/>
                <c:pt idx="0">
                  <c:v>84.2</c:v>
                </c:pt>
                <c:pt idx="1">
                  <c:v>76.84</c:v>
                </c:pt>
                <c:pt idx="2">
                  <c:v>68.149999999999991</c:v>
                </c:pt>
                <c:pt idx="3">
                  <c:v>62.400000000000006</c:v>
                </c:pt>
              </c:numCache>
            </c:numRef>
          </c:val>
        </c:ser>
        <c:ser>
          <c:idx val="1"/>
          <c:order val="1"/>
          <c:tx>
            <c:strRef>
              <c:f>NORMAL!$C$705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3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val>
            <c:numRef>
              <c:f>NORMAL!$G$705:$J$705</c:f>
              <c:numCache>
                <c:formatCode>0</c:formatCode>
                <c:ptCount val="4"/>
                <c:pt idx="0">
                  <c:v>2.42</c:v>
                </c:pt>
                <c:pt idx="1">
                  <c:v>21.18</c:v>
                </c:pt>
                <c:pt idx="2">
                  <c:v>4.9000000000000004</c:v>
                </c:pt>
                <c:pt idx="3">
                  <c:v>4.37</c:v>
                </c:pt>
              </c:numCache>
            </c:numRef>
          </c:val>
        </c:ser>
        <c:ser>
          <c:idx val="2"/>
          <c:order val="2"/>
          <c:tx>
            <c:strRef>
              <c:f>NORMAL!$C$712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NORMAL!$G$712:$J$712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NORMAL!$C$707</c:f>
              <c:strCache>
                <c:ptCount val="1"/>
                <c:pt idx="0">
                  <c:v>Experimenter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NORMAL!$G$707:$J$707</c:f>
              <c:numCache>
                <c:formatCode>0</c:formatCode>
                <c:ptCount val="4"/>
                <c:pt idx="0">
                  <c:v>0.53</c:v>
                </c:pt>
                <c:pt idx="1">
                  <c:v>0.95000000000000062</c:v>
                </c:pt>
                <c:pt idx="2">
                  <c:v>20.07</c:v>
                </c:pt>
                <c:pt idx="3">
                  <c:v>5.18</c:v>
                </c:pt>
              </c:numCache>
            </c:numRef>
          </c:val>
        </c:ser>
        <c:ser>
          <c:idx val="5"/>
          <c:order val="4"/>
          <c:tx>
            <c:strRef>
              <c:f>NORMAL!$C$706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NORMAL!$G$706:$J$706</c:f>
              <c:numCache>
                <c:formatCode>0</c:formatCode>
                <c:ptCount val="4"/>
                <c:pt idx="0">
                  <c:v>39.550000000000004</c:v>
                </c:pt>
                <c:pt idx="1">
                  <c:v>32.93</c:v>
                </c:pt>
                <c:pt idx="2">
                  <c:v>30.7</c:v>
                </c:pt>
                <c:pt idx="3">
                  <c:v>60.46</c:v>
                </c:pt>
              </c:numCache>
            </c:numRef>
          </c:val>
        </c:ser>
        <c:ser>
          <c:idx val="6"/>
          <c:order val="5"/>
          <c:tx>
            <c:strRef>
              <c:f>NORMAL!$C$708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>
                <c:manualLayout>
                  <c:x val="-5.4415831722086055E-2"/>
                  <c:y val="0"/>
                </c:manualLayout>
              </c:layout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NORMAL!$G$708:$J$708</c:f>
              <c:numCache>
                <c:formatCode>0</c:formatCode>
                <c:ptCount val="4"/>
                <c:pt idx="0">
                  <c:v>8.7800000000000011</c:v>
                </c:pt>
                <c:pt idx="1">
                  <c:v>2.67</c:v>
                </c:pt>
                <c:pt idx="2">
                  <c:v>6.6199999999999966</c:v>
                </c:pt>
                <c:pt idx="3">
                  <c:v>22.58</c:v>
                </c:pt>
              </c:numCache>
            </c:numRef>
          </c:val>
        </c:ser>
        <c:ser>
          <c:idx val="7"/>
          <c:order val="6"/>
          <c:tx>
            <c:strRef>
              <c:f>NORMAL!$C$711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NORMAL!$G$711:$J$711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</c:ser>
        <c:ser>
          <c:idx val="8"/>
          <c:order val="7"/>
          <c:tx>
            <c:strRef>
              <c:f>NORMAL!$C$710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NORMAL!$G$710:$J$710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NORMAL!$C$709</c:f>
              <c:strCache>
                <c:ptCount val="1"/>
                <c:pt idx="0">
                  <c:v>Machine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NORMAL!$G$709:$J$709</c:f>
              <c:numCache>
                <c:formatCode>0</c:formatCode>
                <c:ptCount val="4"/>
                <c:pt idx="0">
                  <c:v>32.520000000000003</c:v>
                </c:pt>
                <c:pt idx="1">
                  <c:v>33.43</c:v>
                </c:pt>
                <c:pt idx="2">
                  <c:v>37.56</c:v>
                </c:pt>
                <c:pt idx="3">
                  <c:v>11.013333333333334</c:v>
                </c:pt>
              </c:numCache>
            </c:numRef>
          </c:val>
        </c:ser>
        <c:overlap val="100"/>
        <c:axId val="95278976"/>
        <c:axId val="95280512"/>
      </c:barChart>
      <c:catAx>
        <c:axId val="95278976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280512"/>
        <c:crosses val="autoZero"/>
        <c:lblAlgn val="ctr"/>
        <c:lblOffset val="100"/>
        <c:tickLblSkip val="1"/>
        <c:tickMarkSkip val="1"/>
      </c:catAx>
      <c:valAx>
        <c:axId val="95280512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0650549671706364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278976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/>
              <a:t>
</a:t>
            </a:r>
            <a:r>
              <a:rPr lang="en-US" dirty="0" smtClean="0"/>
              <a:t>MAY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30061919978835538"/>
          <c:y val="1.4588859416445671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5702965868636586E-2"/>
          <c:y val="0.15915129669840114"/>
          <c:w val="0.7824940443451287"/>
          <c:h val="0.77851509301634314"/>
        </c:manualLayout>
      </c:layout>
      <c:barChart>
        <c:barDir val="col"/>
        <c:grouping val="stacked"/>
        <c:ser>
          <c:idx val="0"/>
          <c:order val="0"/>
          <c:tx>
            <c:strRef>
              <c:f>NORMAL!$AC$704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NORMAL!$AG$703:$AJ$703</c:f>
              <c:strCache>
                <c:ptCount val="4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</c:strCache>
            </c:strRef>
          </c:cat>
          <c:val>
            <c:numRef>
              <c:f>NORMAL!$AG$704:$AJ$704</c:f>
              <c:numCache>
                <c:formatCode>0</c:formatCode>
                <c:ptCount val="4"/>
                <c:pt idx="0">
                  <c:v>97.649999999999991</c:v>
                </c:pt>
                <c:pt idx="1">
                  <c:v>48.43</c:v>
                </c:pt>
                <c:pt idx="2">
                  <c:v>94.669999999999987</c:v>
                </c:pt>
                <c:pt idx="3">
                  <c:v>105.25</c:v>
                </c:pt>
              </c:numCache>
            </c:numRef>
          </c:val>
        </c:ser>
        <c:ser>
          <c:idx val="1"/>
          <c:order val="1"/>
          <c:tx>
            <c:strRef>
              <c:f>NORMAL!$AC$705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NORMAL!$AG$705:$AJ$705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2.9</c:v>
                </c:pt>
              </c:numCache>
            </c:numRef>
          </c:val>
        </c:ser>
        <c:ser>
          <c:idx val="2"/>
          <c:order val="2"/>
          <c:tx>
            <c:strRef>
              <c:f>NORMAL!$AC$712</c:f>
              <c:strCache>
                <c:ptCount val="1"/>
                <c:pt idx="0">
                  <c:v>Beam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val>
            <c:numRef>
              <c:f>NORMAL!$AG$712:$AJ$712</c:f>
              <c:numCache>
                <c:formatCode>0</c:formatCode>
                <c:ptCount val="4"/>
                <c:pt idx="0">
                  <c:v>2.88</c:v>
                </c:pt>
                <c:pt idx="1">
                  <c:v>0</c:v>
                </c:pt>
                <c:pt idx="2">
                  <c:v>7.58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NORMAL!$AC$707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NORMAL!$AG$707:$AJ$707</c:f>
              <c:numCache>
                <c:formatCode>0</c:formatCode>
                <c:ptCount val="4"/>
                <c:pt idx="0">
                  <c:v>0.12000000000000002</c:v>
                </c:pt>
                <c:pt idx="1">
                  <c:v>6.4300000000000015</c:v>
                </c:pt>
                <c:pt idx="2">
                  <c:v>0</c:v>
                </c:pt>
                <c:pt idx="3">
                  <c:v>2.2200000000000002</c:v>
                </c:pt>
              </c:numCache>
            </c:numRef>
          </c:val>
        </c:ser>
        <c:ser>
          <c:idx val="5"/>
          <c:order val="4"/>
          <c:tx>
            <c:strRef>
              <c:f>NORMAL!$AC$706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NORMAL!$AG$706:$AJ$706</c:f>
              <c:numCache>
                <c:formatCode>0</c:formatCode>
                <c:ptCount val="4"/>
                <c:pt idx="0">
                  <c:v>39.33</c:v>
                </c:pt>
                <c:pt idx="1">
                  <c:v>52.949999999999996</c:v>
                </c:pt>
                <c:pt idx="2">
                  <c:v>35.93</c:v>
                </c:pt>
                <c:pt idx="3">
                  <c:v>29.49</c:v>
                </c:pt>
              </c:numCache>
            </c:numRef>
          </c:val>
        </c:ser>
        <c:ser>
          <c:idx val="6"/>
          <c:order val="5"/>
          <c:tx>
            <c:strRef>
              <c:f>NORMAL!$AC$708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</c:dLbls>
          <c:val>
            <c:numRef>
              <c:f>NORMAL!$AG$708:$AJ$708</c:f>
              <c:numCache>
                <c:formatCode>0</c:formatCode>
                <c:ptCount val="4"/>
                <c:pt idx="0">
                  <c:v>0</c:v>
                </c:pt>
                <c:pt idx="1">
                  <c:v>18.75</c:v>
                </c:pt>
                <c:pt idx="2">
                  <c:v>10.02</c:v>
                </c:pt>
                <c:pt idx="3">
                  <c:v>7.9300000000000015</c:v>
                </c:pt>
              </c:numCache>
            </c:numRef>
          </c:val>
        </c:ser>
        <c:ser>
          <c:idx val="7"/>
          <c:order val="6"/>
          <c:tx>
            <c:strRef>
              <c:f>NORMAL!$AC$711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NORMAL!$AG$711:$AJ$711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NORMAL!$AC$710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NORMAL!$AG$710:$AJ$710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NORMAL!$AC$709</c:f>
              <c:strCache>
                <c:ptCount val="1"/>
                <c:pt idx="0">
                  <c:v>Machine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NORMAL!$AG$709:$AJ$709</c:f>
              <c:numCache>
                <c:formatCode>0</c:formatCode>
                <c:ptCount val="4"/>
                <c:pt idx="0">
                  <c:v>28.02</c:v>
                </c:pt>
                <c:pt idx="1">
                  <c:v>41.440000000000005</c:v>
                </c:pt>
                <c:pt idx="2">
                  <c:v>19.8</c:v>
                </c:pt>
                <c:pt idx="3">
                  <c:v>20.21</c:v>
                </c:pt>
              </c:numCache>
            </c:numRef>
          </c:val>
        </c:ser>
        <c:overlap val="100"/>
        <c:axId val="102584320"/>
        <c:axId val="102585856"/>
      </c:barChart>
      <c:catAx>
        <c:axId val="102584320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85856"/>
        <c:crosses val="autoZero"/>
        <c:lblAlgn val="ctr"/>
        <c:lblOffset val="100"/>
        <c:tickLblSkip val="1"/>
        <c:tickMarkSkip val="1"/>
      </c:catAx>
      <c:valAx>
        <c:axId val="102585856"/>
        <c:scaling>
          <c:orientation val="minMax"/>
          <c:max val="168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359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84320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4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en-US" sz="1400" b="1" i="0" u="none" strike="noStrike" baseline="0">
                <a:solidFill>
                  <a:srgbClr val="0000FF"/>
                </a:solidFill>
                <a:latin typeface="Arial"/>
                <a:cs typeface="Arial"/>
              </a:rPr>
              <a:t>GREATER THAN ONE HOUR</a:t>
            </a: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n-US" sz="14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-- MAY 2011</a:t>
            </a:r>
          </a:p>
        </c:rich>
      </c:tx>
      <c:layout>
        <c:manualLayout>
          <c:xMode val="edge"/>
          <c:yMode val="edge"/>
          <c:x val="0.18845500848896496"/>
          <c:y val="2.5641025641025758E-2"/>
        </c:manualLayout>
      </c:layout>
      <c:spPr>
        <a:noFill/>
        <a:ln w="25400">
          <a:noFill/>
        </a:ln>
      </c:spPr>
    </c:title>
    <c:view3D>
      <c:rotX val="10"/>
      <c:hPercent val="100"/>
      <c:rotY val="60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6012977902051687"/>
          <c:y val="8.9339800421050025E-2"/>
          <c:w val="0.75453032324705149"/>
          <c:h val="0.75003057847213372"/>
        </c:manualLayout>
      </c:layout>
      <c:bar3DChart>
        <c:barDir val="col"/>
        <c:grouping val="standard"/>
        <c:ser>
          <c:idx val="14"/>
          <c:order val="0"/>
          <c:tx>
            <c:strRef>
              <c:f>NORMAL!$AB$846</c:f>
              <c:strCache>
                <c:ptCount val="1"/>
                <c:pt idx="0">
                  <c:v>Vacuum_TtB</c:v>
                </c:pt>
              </c:strCache>
            </c:strRef>
          </c:tx>
          <c:spPr>
            <a:solidFill>
              <a:srgbClr val="0099CC"/>
            </a:solidFill>
          </c:spPr>
          <c:cat>
            <c:strRef>
              <c:f>NORMAL!$AB$843:$AH$843</c:f>
              <c:strCache>
                <c:ptCount val="7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</c:strCache>
            </c:strRef>
          </c:cat>
          <c:val>
            <c:numRef>
              <c:f>NORMAL!$AB$847:$AH$847</c:f>
              <c:numCache>
                <c:formatCode>General</c:formatCode>
                <c:ptCount val="7"/>
                <c:pt idx="0" formatCode="0.0%">
                  <c:v>1.3269321580355741E-2</c:v>
                </c:pt>
              </c:numCache>
            </c:numRef>
          </c:val>
        </c:ser>
        <c:ser>
          <c:idx val="0"/>
          <c:order val="1"/>
          <c:tx>
            <c:strRef>
              <c:f>NORMAL!$AB$852</c:f>
              <c:strCache>
                <c:ptCount val="1"/>
                <c:pt idx="0">
                  <c:v>PS_Booster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NORMAL!$AB$843:$AH$843</c:f>
              <c:strCache>
                <c:ptCount val="7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</c:strCache>
            </c:strRef>
          </c:cat>
          <c:val>
            <c:numRef>
              <c:f>NORMAL!$AB$853:$AH$853</c:f>
              <c:numCache>
                <c:formatCode>General</c:formatCode>
                <c:ptCount val="7"/>
                <c:pt idx="0" formatCode="0.0%">
                  <c:v>3.1796001888871406E-3</c:v>
                </c:pt>
              </c:numCache>
            </c:numRef>
          </c:val>
        </c:ser>
        <c:ser>
          <c:idx val="1"/>
          <c:order val="2"/>
          <c:tx>
            <c:strRef>
              <c:f>NORMAL!$AB$860</c:f>
              <c:strCache>
                <c:ptCount val="1"/>
                <c:pt idx="0">
                  <c:v>Rf_AGS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cat>
            <c:strRef>
              <c:f>NORMAL!$AB$843:$AH$843</c:f>
              <c:strCache>
                <c:ptCount val="7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</c:strCache>
            </c:strRef>
          </c:cat>
          <c:val>
            <c:numRef>
              <c:f>NORMAL!$AB$861:$AH$861</c:f>
              <c:numCache>
                <c:formatCode>General</c:formatCode>
                <c:ptCount val="7"/>
                <c:pt idx="0" formatCode="0.0%">
                  <c:v>3.6675586337163554E-3</c:v>
                </c:pt>
              </c:numCache>
            </c:numRef>
          </c:val>
        </c:ser>
        <c:ser>
          <c:idx val="12"/>
          <c:order val="3"/>
          <c:tx>
            <c:strRef>
              <c:f>NORMAL!$AD$884</c:f>
              <c:strCache>
                <c:ptCount val="1"/>
                <c:pt idx="0">
                  <c:v>CntrlsSftwr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strRef>
              <c:f>NORMAL!$AB$843:$AH$843</c:f>
              <c:strCache>
                <c:ptCount val="7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</c:strCache>
            </c:strRef>
          </c:cat>
          <c:val>
            <c:numRef>
              <c:f>NORMAL!$AB$885:$AH$885</c:f>
              <c:numCache>
                <c:formatCode>General</c:formatCode>
                <c:ptCount val="7"/>
                <c:pt idx="2" formatCode="0.0%">
                  <c:v>2.2351644892176933E-3</c:v>
                </c:pt>
                <c:pt idx="4" formatCode="0.0%">
                  <c:v>4.4545883834408951E-3</c:v>
                </c:pt>
                <c:pt idx="6" formatCode="0.0%">
                  <c:v>3.1481189988981596E-3</c:v>
                </c:pt>
              </c:numCache>
            </c:numRef>
          </c:val>
        </c:ser>
        <c:ser>
          <c:idx val="21"/>
          <c:order val="4"/>
          <c:tx>
            <c:strRef>
              <c:f>NORMAL!$AH$882</c:f>
              <c:strCache>
                <c:ptCount val="1"/>
                <c:pt idx="0">
                  <c:v>CntrolsNetwork</c:v>
                </c:pt>
              </c:strCache>
            </c:strRef>
          </c:tx>
          <c:cat>
            <c:strRef>
              <c:f>NORMAL!$AB$843:$AH$843</c:f>
              <c:strCache>
                <c:ptCount val="7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</c:strCache>
            </c:strRef>
          </c:cat>
          <c:val>
            <c:numRef>
              <c:f>NORMAL!$AB$883:$AH$883</c:f>
              <c:numCache>
                <c:formatCode>General</c:formatCode>
                <c:ptCount val="7"/>
                <c:pt idx="6" formatCode="0.0%">
                  <c:v>2.4083110341570923E-3</c:v>
                </c:pt>
              </c:numCache>
            </c:numRef>
          </c:val>
        </c:ser>
        <c:ser>
          <c:idx val="2"/>
          <c:order val="5"/>
          <c:tx>
            <c:strRef>
              <c:f>NORMAL!$AB$874</c:f>
              <c:strCache>
                <c:ptCount val="1"/>
                <c:pt idx="0">
                  <c:v>Cryo_RHIC</c:v>
                </c:pt>
              </c:strCache>
            </c:strRef>
          </c:tx>
          <c:spPr>
            <a:solidFill>
              <a:srgbClr val="00FFFF"/>
            </a:solidFill>
          </c:spPr>
          <c:cat>
            <c:strRef>
              <c:f>NORMAL!$AB$843:$AH$843</c:f>
              <c:strCache>
                <c:ptCount val="7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</c:strCache>
            </c:strRef>
          </c:cat>
          <c:val>
            <c:numRef>
              <c:f>NORMAL!$AB$875:$AH$875</c:f>
              <c:numCache>
                <c:formatCode>General</c:formatCode>
                <c:ptCount val="7"/>
                <c:pt idx="0" formatCode="0.0%">
                  <c:v>4.4545883834408951E-3</c:v>
                </c:pt>
                <c:pt idx="2" formatCode="0.0%">
                  <c:v>6.0286478828899745E-3</c:v>
                </c:pt>
                <c:pt idx="4" formatCode="0.0%">
                  <c:v>2.5657169841019995E-3</c:v>
                </c:pt>
              </c:numCache>
            </c:numRef>
          </c:val>
        </c:ser>
        <c:ser>
          <c:idx val="7"/>
          <c:order val="6"/>
          <c:tx>
            <c:strRef>
              <c:f>NORMAL!$AB$876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NORMAL!$AB$843:$AH$843</c:f>
              <c:strCache>
                <c:ptCount val="7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</c:strCache>
            </c:strRef>
          </c:cat>
          <c:val>
            <c:numRef>
              <c:f>NORMAL!$AB$877:$AH$877</c:f>
              <c:numCache>
                <c:formatCode>General</c:formatCode>
                <c:ptCount val="7"/>
                <c:pt idx="0" formatCode="0.0%">
                  <c:v>5.2730993231544171E-3</c:v>
                </c:pt>
                <c:pt idx="2" formatCode="0.0%">
                  <c:v>2.6239571855816161E-2</c:v>
                </c:pt>
                <c:pt idx="6" formatCode="0.0%">
                  <c:v>7.5082638123721099E-3</c:v>
                </c:pt>
              </c:numCache>
            </c:numRef>
          </c:val>
        </c:ser>
        <c:ser>
          <c:idx val="9"/>
          <c:order val="7"/>
          <c:tx>
            <c:strRef>
              <c:f>NORMAL!$AD$870</c:f>
              <c:strCache>
                <c:ptCount val="1"/>
                <c:pt idx="0">
                  <c:v>PPS_RHIC</c:v>
                </c:pt>
              </c:strCache>
            </c:strRef>
          </c:tx>
          <c:spPr>
            <a:solidFill>
              <a:srgbClr val="FFCC66"/>
            </a:solidFill>
          </c:spPr>
          <c:cat>
            <c:strRef>
              <c:f>NORMAL!$AB$843:$AH$843</c:f>
              <c:strCache>
                <c:ptCount val="7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</c:strCache>
            </c:strRef>
          </c:cat>
          <c:val>
            <c:numRef>
              <c:f>NORMAL!$AB$871:$AH$871</c:f>
              <c:numCache>
                <c:formatCode>General</c:formatCode>
                <c:ptCount val="7"/>
                <c:pt idx="2" formatCode="0.0%">
                  <c:v>2.4083110341570923E-3</c:v>
                </c:pt>
                <c:pt idx="6" formatCode="0.0%">
                  <c:v>3.1481189988981596E-3</c:v>
                </c:pt>
              </c:numCache>
            </c:numRef>
          </c:val>
        </c:ser>
        <c:ser>
          <c:idx val="10"/>
          <c:order val="8"/>
          <c:tx>
            <c:strRef>
              <c:f>NORMAL!$AD$872</c:f>
              <c:strCache>
                <c:ptCount val="1"/>
                <c:pt idx="0">
                  <c:v>Rf_RHIC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cat>
            <c:strRef>
              <c:f>NORMAL!$AB$843:$AH$843</c:f>
              <c:strCache>
                <c:ptCount val="7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</c:strCache>
            </c:strRef>
          </c:cat>
          <c:val>
            <c:numRef>
              <c:f>NORMAL!$AB$873:$AH$873</c:f>
              <c:numCache>
                <c:formatCode>General</c:formatCode>
                <c:ptCount val="7"/>
                <c:pt idx="2" formatCode="0.0%">
                  <c:v>1.3426727530300645E-2</c:v>
                </c:pt>
                <c:pt idx="4" formatCode="0.0%">
                  <c:v>6.2490162128128468E-3</c:v>
                </c:pt>
                <c:pt idx="6" formatCode="0.0%">
                  <c:v>2.8805288839918158E-3</c:v>
                </c:pt>
              </c:numCache>
            </c:numRef>
          </c:val>
        </c:ser>
        <c:ser>
          <c:idx val="19"/>
          <c:order val="9"/>
          <c:tx>
            <c:strRef>
              <c:f>NORMAL!$AH$888</c:f>
              <c:strCache>
                <c:ptCount val="1"/>
                <c:pt idx="0">
                  <c:v>Inst_RHIC</c:v>
                </c:pt>
              </c:strCache>
            </c:strRef>
          </c:tx>
          <c:cat>
            <c:strRef>
              <c:f>NORMAL!$AB$843:$AH$843</c:f>
              <c:strCache>
                <c:ptCount val="7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</c:strCache>
            </c:strRef>
          </c:cat>
          <c:val>
            <c:numRef>
              <c:f>NORMAL!$AB$889:$AH$889</c:f>
              <c:numCache>
                <c:formatCode>General</c:formatCode>
                <c:ptCount val="7"/>
                <c:pt idx="6" formatCode="0.0%">
                  <c:v>1.5740594994490798E-3</c:v>
                </c:pt>
              </c:numCache>
            </c:numRef>
          </c:val>
        </c:ser>
        <c:ser>
          <c:idx val="8"/>
          <c:order val="10"/>
          <c:tx>
            <c:strRef>
              <c:f>NORMAL!$AB$878</c:f>
              <c:strCache>
                <c:ptCount val="1"/>
                <c:pt idx="0">
                  <c:v>Quench-Protect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</c:spPr>
          <c:cat>
            <c:strRef>
              <c:f>NORMAL!$AB$843:$AH$843</c:f>
              <c:strCache>
                <c:ptCount val="7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</c:strCache>
            </c:strRef>
          </c:cat>
          <c:val>
            <c:numRef>
              <c:f>NORMAL!$AB$879:$AH$879</c:f>
              <c:numCache>
                <c:formatCode>General</c:formatCode>
                <c:ptCount val="7"/>
                <c:pt idx="0" formatCode="0.0%">
                  <c:v>2.2036832992287114E-3</c:v>
                </c:pt>
                <c:pt idx="2" formatCode="0.0%">
                  <c:v>1.6527624744215341E-3</c:v>
                </c:pt>
              </c:numCache>
            </c:numRef>
          </c:val>
        </c:ser>
        <c:ser>
          <c:idx val="11"/>
          <c:order val="11"/>
          <c:tx>
            <c:strRef>
              <c:f>NORMAL!$AD$880</c:f>
              <c:strCache>
                <c:ptCount val="1"/>
                <c:pt idx="0">
                  <c:v>Quench-Detect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strRef>
              <c:f>NORMAL!$AB$843:$AH$843</c:f>
              <c:strCache>
                <c:ptCount val="7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</c:strCache>
            </c:strRef>
          </c:cat>
          <c:val>
            <c:numRef>
              <c:f>NORMAL!$AB$881:$AH$881</c:f>
              <c:numCache>
                <c:formatCode>General</c:formatCode>
                <c:ptCount val="7"/>
                <c:pt idx="2" formatCode="0.0%">
                  <c:v>3.9036675586337178E-3</c:v>
                </c:pt>
              </c:numCache>
            </c:numRef>
          </c:val>
        </c:ser>
        <c:ser>
          <c:idx val="13"/>
          <c:order val="12"/>
          <c:tx>
            <c:strRef>
              <c:f>NORMAL!$AD$886</c:f>
              <c:strCache>
                <c:ptCount val="1"/>
                <c:pt idx="0">
                  <c:v>QLI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strRef>
              <c:f>NORMAL!$AB$843:$AH$843</c:f>
              <c:strCache>
                <c:ptCount val="7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</c:strCache>
            </c:strRef>
          </c:cat>
          <c:val>
            <c:numRef>
              <c:f>NORMAL!$AB$887:$AH$887</c:f>
              <c:numCache>
                <c:formatCode>General</c:formatCode>
                <c:ptCount val="7"/>
                <c:pt idx="2" formatCode="0.0%">
                  <c:v>3.7462616086888089E-3</c:v>
                </c:pt>
                <c:pt idx="4" formatCode="0.0%">
                  <c:v>2.3296080591846372E-3</c:v>
                </c:pt>
              </c:numCache>
            </c:numRef>
          </c:val>
        </c:ser>
        <c:ser>
          <c:idx val="15"/>
          <c:order val="13"/>
          <c:tx>
            <c:strRef>
              <c:f>NORMAL!$AD$898</c:f>
              <c:strCache>
                <c:ptCount val="1"/>
                <c:pt idx="0">
                  <c:v>RadMonIntlk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NORMAL!$AB$843:$AH$843</c:f>
              <c:strCache>
                <c:ptCount val="7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</c:strCache>
            </c:strRef>
          </c:cat>
          <c:val>
            <c:numRef>
              <c:f>NORMAL!$AB$899:$AH$899</c:f>
              <c:numCache>
                <c:formatCode>General</c:formatCode>
                <c:ptCount val="7"/>
                <c:pt idx="2" formatCode="0.0%">
                  <c:v>2.6444199590744538E-3</c:v>
                </c:pt>
                <c:pt idx="4" formatCode="0.0%">
                  <c:v>5.9814260979065021E-3</c:v>
                </c:pt>
                <c:pt idx="6" formatCode="0.0%">
                  <c:v>3.4471903037934844E-3</c:v>
                </c:pt>
              </c:numCache>
            </c:numRef>
          </c:val>
        </c:ser>
        <c:ser>
          <c:idx val="18"/>
          <c:order val="14"/>
          <c:tx>
            <c:strRef>
              <c:f>NORMAL!$AF$916</c:f>
              <c:strCache>
                <c:ptCount val="1"/>
                <c:pt idx="0">
                  <c:v>CoolAC_RHIC</c:v>
                </c:pt>
              </c:strCache>
            </c:strRef>
          </c:tx>
          <c:cat>
            <c:strRef>
              <c:f>NORMAL!$AB$843:$AH$843</c:f>
              <c:strCache>
                <c:ptCount val="7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</c:strCache>
            </c:strRef>
          </c:cat>
          <c:val>
            <c:numRef>
              <c:f>NORMAL!$AB$917:$AH$917</c:f>
              <c:numCache>
                <c:formatCode>General</c:formatCode>
                <c:ptCount val="7"/>
                <c:pt idx="4" formatCode="0.0%">
                  <c:v>2.4712734141350548E-3</c:v>
                </c:pt>
              </c:numCache>
            </c:numRef>
          </c:val>
        </c:ser>
        <c:ser>
          <c:idx val="16"/>
          <c:order val="15"/>
          <c:tx>
            <c:strRef>
              <c:f>NORMAL!$AF$906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NORMAL!$AB$843:$AH$843</c:f>
              <c:strCache>
                <c:ptCount val="7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</c:strCache>
            </c:strRef>
          </c:cat>
          <c:val>
            <c:numRef>
              <c:f>NORMAL!$AB$907:$AH$907</c:f>
              <c:numCache>
                <c:formatCode>General</c:formatCode>
                <c:ptCount val="7"/>
                <c:pt idx="4" formatCode="0.0%">
                  <c:v>1.6999842594050062E-3</c:v>
                </c:pt>
              </c:numCache>
            </c:numRef>
          </c:val>
        </c:ser>
        <c:ser>
          <c:idx val="20"/>
          <c:order val="16"/>
          <c:tx>
            <c:strRef>
              <c:f>NORMAL!$AH$918</c:f>
              <c:strCache>
                <c:ptCount val="1"/>
                <c:pt idx="0">
                  <c:v>InjPerformance</c:v>
                </c:pt>
              </c:strCache>
            </c:strRef>
          </c:tx>
          <c:cat>
            <c:strRef>
              <c:f>NORMAL!$AB$843:$AH$843</c:f>
              <c:strCache>
                <c:ptCount val="7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</c:strCache>
            </c:strRef>
          </c:cat>
          <c:val>
            <c:numRef>
              <c:f>NORMAL!$AB$919:$AH$919</c:f>
              <c:numCache>
                <c:formatCode>General</c:formatCode>
                <c:ptCount val="7"/>
                <c:pt idx="6" formatCode="0.0%">
                  <c:v>2.3138674641901467E-3</c:v>
                </c:pt>
              </c:numCache>
            </c:numRef>
          </c:val>
        </c:ser>
        <c:ser>
          <c:idx val="17"/>
          <c:order val="17"/>
          <c:tx>
            <c:strRef>
              <c:f>NORMAL!$AF$908</c:f>
              <c:strCache>
                <c:ptCount val="1"/>
                <c:pt idx="0">
                  <c:v>Elec_RHIC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NORMAL!$AB$843:$AH$843</c:f>
              <c:strCache>
                <c:ptCount val="7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</c:strCache>
            </c:strRef>
          </c:cat>
          <c:val>
            <c:numRef>
              <c:f>NORMAL!$AB$909:$AH$909</c:f>
              <c:numCache>
                <c:formatCode>General</c:formatCode>
                <c:ptCount val="7"/>
                <c:pt idx="4" formatCode="0.0%">
                  <c:v>3.6675586337163554E-3</c:v>
                </c:pt>
                <c:pt idx="6" formatCode="0.0%">
                  <c:v>2.156461514245239E-3</c:v>
                </c:pt>
              </c:numCache>
            </c:numRef>
          </c:val>
        </c:ser>
        <c:ser>
          <c:idx val="3"/>
          <c:order val="18"/>
          <c:tx>
            <c:strRef>
              <c:f>NORMAL!$AB$910</c:f>
              <c:strCache>
                <c:ptCount val="1"/>
                <c:pt idx="0">
                  <c:v>Weather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cat>
            <c:strRef>
              <c:f>NORMAL!$AB$843:$AH$843</c:f>
              <c:strCache>
                <c:ptCount val="7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</c:strCache>
            </c:strRef>
          </c:cat>
          <c:val>
            <c:numRef>
              <c:f>NORMAL!$AB$911:$AH$911</c:f>
              <c:numCache>
                <c:formatCode>General</c:formatCode>
                <c:ptCount val="7"/>
                <c:pt idx="0" formatCode="0.0%">
                  <c:v>3.5573744687549202E-3</c:v>
                </c:pt>
              </c:numCache>
            </c:numRef>
          </c:val>
        </c:ser>
        <c:ser>
          <c:idx val="4"/>
          <c:order val="19"/>
          <c:tx>
            <c:strRef>
              <c:f>NORMAL!$AB$912</c:f>
              <c:strCache>
                <c:ptCount val="1"/>
                <c:pt idx="0">
                  <c:v>Magnet_Booster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NORMAL!$AB$843:$AH$843</c:f>
              <c:strCache>
                <c:ptCount val="7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</c:strCache>
            </c:strRef>
          </c:cat>
          <c:val>
            <c:numRef>
              <c:f>NORMAL!$AB$913:$AH$913</c:f>
              <c:numCache>
                <c:formatCode>General</c:formatCode>
                <c:ptCount val="7"/>
                <c:pt idx="0" formatCode="0.0%">
                  <c:v>3.7777427986777916E-3</c:v>
                </c:pt>
              </c:numCache>
            </c:numRef>
          </c:val>
        </c:ser>
        <c:ser>
          <c:idx val="5"/>
          <c:order val="20"/>
          <c:tx>
            <c:strRef>
              <c:f>NORMAL!$AB$914</c:f>
              <c:strCache>
                <c:ptCount val="1"/>
                <c:pt idx="0">
                  <c:v>Magnet_AGS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cat>
            <c:strRef>
              <c:f>NORMAL!$AB$843:$AH$843</c:f>
              <c:strCache>
                <c:ptCount val="7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</c:strCache>
            </c:strRef>
          </c:cat>
          <c:val>
            <c:numRef>
              <c:f>NORMAL!$AB$915:$AH$915</c:f>
              <c:numCache>
                <c:formatCode>General</c:formatCode>
                <c:ptCount val="7"/>
                <c:pt idx="0" formatCode="0.0%">
                  <c:v>2.156461514245239E-3</c:v>
                </c:pt>
              </c:numCache>
            </c:numRef>
          </c:val>
        </c:ser>
        <c:ser>
          <c:idx val="6"/>
          <c:order val="21"/>
          <c:tx>
            <c:strRef>
              <c:f>NORMAL!$AB$900</c:f>
              <c:strCache>
                <c:ptCount val="1"/>
                <c:pt idx="0">
                  <c:v>Sum&lt; 1hr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NORMAL!$AB$843:$AH$843</c:f>
              <c:strCache>
                <c:ptCount val="7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</c:strCache>
            </c:strRef>
          </c:cat>
          <c:val>
            <c:numRef>
              <c:f>NORMAL!$AB$901:$AH$901</c:f>
              <c:numCache>
                <c:formatCode>General</c:formatCode>
                <c:ptCount val="7"/>
                <c:pt idx="0" formatCode="0.0%">
                  <c:v>2.5657169841019995E-3</c:v>
                </c:pt>
                <c:pt idx="2" formatCode="0.0%">
                  <c:v>2.9434912639697787E-3</c:v>
                </c:pt>
                <c:pt idx="4" formatCode="0.0%">
                  <c:v>1.7472060443884784E-3</c:v>
                </c:pt>
                <c:pt idx="6" formatCode="0.0%">
                  <c:v>3.226821973870613E-3</c:v>
                </c:pt>
              </c:numCache>
            </c:numRef>
          </c:val>
        </c:ser>
        <c:shape val="box"/>
        <c:axId val="107788928"/>
        <c:axId val="107794816"/>
        <c:axId val="107767104"/>
      </c:bar3DChart>
      <c:catAx>
        <c:axId val="107788928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48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794816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107794816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788928"/>
        <c:crosses val="max"/>
        <c:crossBetween val="between"/>
      </c:valAx>
      <c:serAx>
        <c:axId val="107767104"/>
        <c:scaling>
          <c:orientation val="minMax"/>
        </c:scaling>
        <c:axPos val="b"/>
        <c:numFmt formatCode="General" sourceLinked="1"/>
        <c:tickLblPos val="low"/>
        <c:spPr>
          <a:solidFill>
            <a:prstClr val="white"/>
          </a:solidFill>
          <a:ln w="3175">
            <a:solidFill>
              <a:srgbClr val="000000"/>
            </a:solidFill>
            <a:prstDash val="solid"/>
          </a:ln>
        </c:spPr>
        <c:txPr>
          <a:bodyPr rot="288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794816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0.0157</cdr:x>
      <cdr:y>0.07955</cdr:y>
    </cdr:from>
    <cdr:to>
      <cdr:x>0.33746</cdr:x>
      <cdr:y>0.83799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5767" y="613955"/>
          <a:ext cx="3602194" cy="58535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err="1">
              <a:solidFill>
                <a:srgbClr val="7030A0"/>
              </a:solidFill>
            </a:rPr>
            <a:t>CntrlsSftwr</a:t>
          </a:r>
          <a:endParaRPr lang="en-US" sz="1400" b="1" dirty="0">
            <a:solidFill>
              <a:srgbClr val="7030A0"/>
            </a:solidFill>
          </a:endParaRPr>
        </a:p>
        <a:p xmlns:a="http://schemas.openxmlformats.org/drawingml/2006/main">
          <a:r>
            <a:rPr lang="en-US" sz="1400" b="1" dirty="0">
              <a:solidFill>
                <a:schemeClr val="tx1"/>
              </a:solidFill>
            </a:rPr>
            <a:t>11:00 corrector </a:t>
          </a:r>
          <a:r>
            <a:rPr lang="en-US" sz="1400" b="1" dirty="0" err="1">
              <a:solidFill>
                <a:schemeClr val="tx1"/>
              </a:solidFill>
            </a:rPr>
            <a:t>readbacks</a:t>
          </a:r>
          <a:r>
            <a:rPr lang="en-US" sz="1400" b="1" dirty="0">
              <a:solidFill>
                <a:schemeClr val="tx1"/>
              </a:solidFill>
            </a:rPr>
            <a:t> -- reset 11c-ps2</a:t>
          </a:r>
        </a:p>
        <a:p xmlns:a="http://schemas.openxmlformats.org/drawingml/2006/main">
          <a:r>
            <a:rPr lang="en-US" sz="1400" b="1" baseline="0" dirty="0">
              <a:solidFill>
                <a:srgbClr val="7030A0"/>
              </a:solidFill>
            </a:rPr>
            <a:t>Network</a:t>
          </a:r>
        </a:p>
        <a:p xmlns:a="http://schemas.openxmlformats.org/drawingml/2006/main">
          <a:r>
            <a:rPr lang="en-US" sz="1400" b="1" baseline="0" dirty="0">
              <a:solidFill>
                <a:sysClr val="windowText" lastClr="000000"/>
              </a:solidFill>
            </a:rPr>
            <a:t>7b-108 switch failed.</a:t>
          </a:r>
        </a:p>
        <a:p xmlns:a="http://schemas.openxmlformats.org/drawingml/2006/main">
          <a:r>
            <a:rPr lang="en-US" sz="1400" b="1" baseline="0" dirty="0">
              <a:solidFill>
                <a:srgbClr val="7030A0"/>
              </a:solidFill>
            </a:rPr>
            <a:t>PS_RHIC</a:t>
          </a:r>
        </a:p>
        <a:p xmlns:a="http://schemas.openxmlformats.org/drawingml/2006/main">
          <a:r>
            <a:rPr lang="en-US" sz="1400" b="1" baseline="0" dirty="0">
              <a:solidFill>
                <a:sysClr val="windowText" lastClr="000000"/>
              </a:solidFill>
            </a:rPr>
            <a:t>bo3-sxd1, yo3-sxd1</a:t>
          </a:r>
        </a:p>
        <a:p xmlns:a="http://schemas.openxmlformats.org/drawingml/2006/main">
          <a:r>
            <a:rPr lang="en-US" sz="1400" b="1" baseline="0" dirty="0">
              <a:solidFill>
                <a:srgbClr val="7030A0"/>
              </a:solidFill>
            </a:rPr>
            <a:t>PPS_RHIC</a:t>
          </a:r>
        </a:p>
        <a:p xmlns:a="http://schemas.openxmlformats.org/drawingml/2006/main">
          <a:r>
            <a:rPr lang="en-US" sz="1400" b="1" baseline="0" dirty="0">
              <a:solidFill>
                <a:sysClr val="windowText" lastClr="000000"/>
              </a:solidFill>
            </a:rPr>
            <a:t>Y abort kicker </a:t>
          </a:r>
          <a:r>
            <a:rPr lang="en-US" sz="1400" b="1" baseline="0" dirty="0" err="1">
              <a:solidFill>
                <a:sysClr val="windowText" lastClr="000000"/>
              </a:solidFill>
            </a:rPr>
            <a:t>ps</a:t>
          </a:r>
          <a:endParaRPr lang="en-US" sz="1400" b="1" baseline="0" dirty="0">
            <a:solidFill>
              <a:sysClr val="windowText" lastClr="000000"/>
            </a:solidFill>
          </a:endParaRPr>
        </a:p>
        <a:p xmlns:a="http://schemas.openxmlformats.org/drawingml/2006/main">
          <a:r>
            <a:rPr lang="en-US" sz="1400" b="1" baseline="0" dirty="0" err="1">
              <a:solidFill>
                <a:srgbClr val="7030A0"/>
              </a:solidFill>
              <a:latin typeface="+mn-lt"/>
              <a:ea typeface="+mn-ea"/>
              <a:cs typeface="+mn-cs"/>
            </a:rPr>
            <a:t>Rf_RHIC</a:t>
          </a:r>
          <a:r>
            <a:rPr lang="en-US" sz="1400" b="1" baseline="0" dirty="0">
              <a:solidFill>
                <a:srgbClr val="7030A0"/>
              </a:solidFill>
              <a:latin typeface="+mn-lt"/>
              <a:ea typeface="+mn-ea"/>
              <a:cs typeface="+mn-cs"/>
            </a:rPr>
            <a:t> - </a:t>
          </a:r>
          <a:endParaRPr lang="en-US" sz="1400" dirty="0">
            <a:solidFill>
              <a:srgbClr val="7030A0"/>
            </a:solidFill>
          </a:endParaRPr>
        </a:p>
        <a:p xmlns:a="http://schemas.openxmlformats.org/drawingml/2006/main">
          <a:r>
            <a:rPr lang="en-US" sz="1400" b="1" baseline="0" dirty="0" err="1">
              <a:latin typeface="+mn-lt"/>
              <a:ea typeface="+mn-ea"/>
              <a:cs typeface="+mn-cs"/>
            </a:rPr>
            <a:t>llrf</a:t>
          </a:r>
          <a:r>
            <a:rPr lang="en-US" sz="1400" b="1" baseline="0" dirty="0">
              <a:latin typeface="+mn-lt"/>
              <a:ea typeface="+mn-ea"/>
              <a:cs typeface="+mn-cs"/>
            </a:rPr>
            <a:t> </a:t>
          </a:r>
          <a:r>
            <a:rPr lang="en-US" sz="1400" b="1" baseline="0" dirty="0" err="1">
              <a:latin typeface="+mn-lt"/>
              <a:ea typeface="+mn-ea"/>
              <a:cs typeface="+mn-cs"/>
            </a:rPr>
            <a:t>rebucket</a:t>
          </a:r>
          <a:r>
            <a:rPr lang="en-US" sz="1400" b="1" baseline="0" dirty="0">
              <a:latin typeface="+mn-lt"/>
              <a:ea typeface="+mn-ea"/>
              <a:cs typeface="+mn-cs"/>
            </a:rPr>
            <a:t> enable switch wrong position, YS1, YA1</a:t>
          </a:r>
          <a:endParaRPr lang="en-US" sz="1400" dirty="0"/>
        </a:p>
        <a:p xmlns:a="http://schemas.openxmlformats.org/drawingml/2006/main">
          <a:r>
            <a:rPr lang="en-US" sz="1400" b="1" baseline="0" dirty="0" err="1">
              <a:solidFill>
                <a:srgbClr val="7030A0"/>
              </a:solidFill>
            </a:rPr>
            <a:t>Inst_RHIC</a:t>
          </a:r>
          <a:endParaRPr lang="en-US" sz="1400" b="1" baseline="0" dirty="0">
            <a:solidFill>
              <a:srgbClr val="7030A0"/>
            </a:solidFill>
          </a:endParaRPr>
        </a:p>
        <a:p xmlns:a="http://schemas.openxmlformats.org/drawingml/2006/main">
          <a:r>
            <a:rPr lang="en-US" sz="1400" b="1" baseline="0" dirty="0" smtClean="0">
              <a:solidFill>
                <a:sysClr val="windowText" lastClr="000000"/>
              </a:solidFill>
            </a:rPr>
            <a:t>Stochastic Cooling</a:t>
          </a:r>
        </a:p>
        <a:p xmlns:a="http://schemas.openxmlformats.org/drawingml/2006/main">
          <a:r>
            <a:rPr lang="en-US" sz="1400" b="1" baseline="0" dirty="0" smtClean="0">
              <a:solidFill>
                <a:sysClr val="windowText" lastClr="000000"/>
              </a:solidFill>
            </a:rPr>
            <a:t>Y </a:t>
          </a:r>
          <a:r>
            <a:rPr lang="en-US" sz="1400" b="1" baseline="0" dirty="0">
              <a:solidFill>
                <a:sysClr val="windowText" lastClr="000000"/>
              </a:solidFill>
            </a:rPr>
            <a:t>long kicker amps replaced</a:t>
          </a:r>
        </a:p>
        <a:p xmlns:a="http://schemas.openxmlformats.org/drawingml/2006/main">
          <a:r>
            <a:rPr lang="en-US" sz="1400" b="1" baseline="0" dirty="0" err="1">
              <a:solidFill>
                <a:srgbClr val="7030A0"/>
              </a:solidFill>
            </a:rPr>
            <a:t>RadMon</a:t>
          </a:r>
          <a:r>
            <a:rPr lang="en-US" sz="1400" b="1" baseline="0" dirty="0">
              <a:solidFill>
                <a:srgbClr val="7030A0"/>
              </a:solidFill>
            </a:rPr>
            <a:t> Pulling permit</a:t>
          </a:r>
        </a:p>
        <a:p xmlns:a="http://schemas.openxmlformats.org/drawingml/2006/main">
          <a:r>
            <a:rPr lang="en-US" sz="1400" b="1" baseline="0" dirty="0">
              <a:solidFill>
                <a:sysClr val="windowText" lastClr="000000"/>
              </a:solidFill>
            </a:rPr>
            <a:t>7x</a:t>
          </a:r>
        </a:p>
        <a:p xmlns:a="http://schemas.openxmlformats.org/drawingml/2006/main">
          <a:r>
            <a:rPr lang="en-US" sz="1400" b="1" baseline="0" dirty="0">
              <a:solidFill>
                <a:srgbClr val="7030A0"/>
              </a:solidFill>
              <a:latin typeface="+mn-lt"/>
              <a:ea typeface="+mn-ea"/>
              <a:cs typeface="+mn-cs"/>
            </a:rPr>
            <a:t>Injector performance</a:t>
          </a:r>
        </a:p>
        <a:p xmlns:a="http://schemas.openxmlformats.org/drawingml/2006/main">
          <a:r>
            <a:rPr lang="en-US" sz="1400" b="1" baseline="0" dirty="0">
              <a:solidFill>
                <a:sysClr val="windowText" lastClr="000000"/>
              </a:solidFill>
              <a:latin typeface="+mn-lt"/>
              <a:ea typeface="+mn-ea"/>
              <a:cs typeface="+mn-cs"/>
            </a:rPr>
            <a:t>trouble getting sufficient intensity to inject</a:t>
          </a:r>
          <a:endParaRPr lang="en-US" sz="1100" b="1" baseline="0" dirty="0">
            <a:solidFill>
              <a:sysClr val="windowText" lastClr="000000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r>
            <a:rPr lang="en-US" sz="1400" b="1" baseline="0" dirty="0" err="1">
              <a:solidFill>
                <a:srgbClr val="7030A0"/>
              </a:solidFill>
              <a:latin typeface="+mn-lt"/>
              <a:ea typeface="+mn-ea"/>
              <a:cs typeface="+mn-cs"/>
            </a:rPr>
            <a:t>ElEC</a:t>
          </a:r>
          <a:r>
            <a:rPr lang="en-US" sz="1400" b="1" baseline="0" dirty="0">
              <a:solidFill>
                <a:srgbClr val="7030A0"/>
              </a:solidFill>
              <a:latin typeface="+mn-lt"/>
              <a:ea typeface="+mn-ea"/>
              <a:cs typeface="+mn-cs"/>
            </a:rPr>
            <a:t> RHIC</a:t>
          </a:r>
        </a:p>
        <a:p xmlns:a="http://schemas.openxmlformats.org/drawingml/2006/main">
          <a:r>
            <a:rPr lang="en-US" sz="1400" b="1" baseline="0" dirty="0">
              <a:solidFill>
                <a:sysClr val="windowText" lastClr="000000"/>
              </a:solidFill>
              <a:latin typeface="+mn-lt"/>
              <a:ea typeface="+mn-ea"/>
              <a:cs typeface="+mn-cs"/>
            </a:rPr>
            <a:t>Power dip</a:t>
          </a:r>
        </a:p>
        <a:p xmlns:a="http://schemas.openxmlformats.org/drawingml/2006/main">
          <a:endParaRPr lang="en-US" sz="1400" b="1" baseline="0" dirty="0">
            <a:solidFill>
              <a:sysClr val="windowText" lastClr="000000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400" b="1" baseline="0" dirty="0">
            <a:solidFill>
              <a:sysClr val="windowText" lastClr="000000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400" b="1" baseline="0" dirty="0">
            <a:solidFill>
              <a:sysClr val="windowText" lastClr="000000"/>
            </a:solidFill>
          </a:endParaRPr>
        </a:p>
        <a:p xmlns:a="http://schemas.openxmlformats.org/drawingml/2006/main">
          <a:endParaRPr lang="en-US" sz="1100" baseline="0" dirty="0"/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37F6D-F254-4364-8CA5-3A5D26E51AAA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03905-D4A9-4171-BCC8-1B594CB40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4F02-9F19-4CD9-B6AF-4EFB121821AA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bits of weekend good news</a:t>
            </a:r>
            <a:endParaRPr lang="en-US" dirty="0"/>
          </a:p>
        </p:txBody>
      </p:sp>
      <p:pic>
        <p:nvPicPr>
          <p:cNvPr id="8" name="Content Placeholder 7" descr="BBC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1343746"/>
            <a:ext cx="4114799" cy="5133944"/>
          </a:xfrm>
        </p:spPr>
      </p:pic>
      <p:pic>
        <p:nvPicPr>
          <p:cNvPr id="9" name="Content Placeholder 8" descr="WeekendLumi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4648200" y="2512224"/>
            <a:ext cx="4038600" cy="2701914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914400"/>
          <a:ext cx="4038600" cy="521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572000" y="914400"/>
          <a:ext cx="4114800" cy="521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117</Words>
  <Application>Microsoft Office PowerPoint</Application>
  <PresentationFormat>On-screen Show (4:3)</PresentationFormat>
  <Paragraphs>65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2 bits of weekend good news</vt:lpstr>
      <vt:lpstr>Slide 2</vt:lpstr>
      <vt:lpstr>Slide 3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C-AD</cp:lastModifiedBy>
  <cp:revision>38</cp:revision>
  <dcterms:created xsi:type="dcterms:W3CDTF">2011-03-02T18:37:40Z</dcterms:created>
  <dcterms:modified xsi:type="dcterms:W3CDTF">2011-05-24T15:44:10Z</dcterms:modified>
</cp:coreProperties>
</file>