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4" r:id="rId4"/>
    <p:sldId id="266" r:id="rId5"/>
    <p:sldId id="260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50" d="100"/>
          <a:sy n="50" d="100"/>
        </p:scale>
        <p:origin x="-91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omic Sans MS" pitchFamily="66" charset="0"/>
              </a:defRPr>
            </a:lvl1pPr>
          </a:lstStyle>
          <a:p>
            <a:pPr>
              <a:defRPr/>
            </a:pPr>
            <a:fld id="{B8CB5C82-B46D-443D-9CFA-7E17AE9F4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12B9-2C31-451F-8A2D-35B010FD2FE2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A7F4-A385-4099-ABF6-A7CF8B379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226D2-01E7-47CC-A8C9-001409592A9D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55837-FEB1-41F0-B733-7B3D479BF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B7B0-C2DB-469D-BD70-C51E640FFB37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B65D1-BB43-4EAA-99E2-78A48467A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301B4-73B6-4A44-BF14-DEB4F11043D8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3D2E5-A6B4-4905-96B3-D43907CEC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AE2D-8E23-4834-AA1E-EFAEFAEDCED9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6FDE3-2BCE-4EB8-83B8-3D48B9961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39CBB-274B-422F-AD28-5FAFAA14966D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D20A6-7A12-4EB2-93D0-2310E7E6D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EAE7-9242-4EFB-8197-22D21079A86E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97AD5-BB61-455F-A9D2-6A0AE8798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0DA39-C345-4F2E-9615-317D444ACBE2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3D23-2C92-4ECD-8149-D891E9967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6CC11-1783-48C8-A412-6ACD61DB1BA4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4A47C-19B7-44FB-B353-AB5051FD8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B5FA3-5C93-4892-ACFB-D1794D1DAF1B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B5E76-B9F3-4FFB-B380-A7C3D6638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D3454-CBDE-4850-8BC8-FDC3EABC5DA8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FA606-27FD-4883-BC53-774A4EDFA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17112F4C-2B18-4012-91D6-3BB68698C732}" type="datetime4">
              <a:rPr lang="en-US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John Haggerty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02A834-B536-48B3-BE8C-CCBA03BEF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C:\Documents and Settings\haggerty\My Documents\PHENIX\doc\phenix_40_72dpi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86200" y="6248400"/>
            <a:ext cx="13795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Liberation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EDC79B-D71E-440C-91E0-324BE0802442}" type="datetime4">
              <a:rPr lang="en-US"/>
              <a:pPr/>
              <a:t>May 31, 2011</a:t>
            </a:fld>
            <a:endParaRPr lang="en-US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DBDC52-8737-4DBE-9549-FB79CBC872D7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PHENIX Status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John Haggerty</a:t>
            </a:r>
          </a:p>
          <a:p>
            <a:pPr eaLnBrk="1" hangingPunct="1"/>
            <a:r>
              <a:rPr lang="en-US" sz="2000" i="1" smtClean="0"/>
              <a:t>Brookhaven National Laboratory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Recorded Luminosity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60DA39-C345-4F2E-9615-317D444ACBE2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73D23-2C92-4ECD-8149-D891E99673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4" descr="lum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371600"/>
            <a:ext cx="6629400" cy="4457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86200" cy="4648200"/>
          </a:xfrm>
        </p:spPr>
        <p:txBody>
          <a:bodyPr/>
          <a:lstStyle/>
          <a:p>
            <a:r>
              <a:rPr lang="en-US" dirty="0" smtClean="0"/>
              <a:t>Pretty good this week, but higher than the initial phenomenal backgrounds</a:t>
            </a:r>
          </a:p>
          <a:p>
            <a:r>
              <a:rPr lang="en-US" dirty="0" smtClean="0"/>
              <a:t>Looked for correlations with VTX leakage current; looks ok to start with counters outside triplets above 200 kHz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 descr="allbackground_2011053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38676" y="1371600"/>
            <a:ext cx="4505324" cy="28622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distribution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562600" y="1447800"/>
            <a:ext cx="2895600" cy="4648200"/>
          </a:xfrm>
        </p:spPr>
        <p:txBody>
          <a:bodyPr/>
          <a:lstStyle/>
          <a:p>
            <a:r>
              <a:rPr lang="en-US" sz="2000" dirty="0" smtClean="0"/>
              <a:t>Nice improvement in the vertex distribution seen by our BB counters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60DA39-C345-4F2E-9615-317D444ACBE2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73D23-2C92-4ECD-8149-D891E99673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3" y="1219200"/>
            <a:ext cx="4987671" cy="2186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657600"/>
            <a:ext cx="4908042" cy="215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VTX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4267200" cy="4648200"/>
          </a:xfrm>
        </p:spPr>
        <p:txBody>
          <a:bodyPr/>
          <a:lstStyle/>
          <a:p>
            <a:r>
              <a:rPr lang="en-US" dirty="0" smtClean="0"/>
              <a:t>Physics running since May 6 with VTX always in (cautious startup)</a:t>
            </a:r>
          </a:p>
          <a:p>
            <a:r>
              <a:rPr lang="en-US" dirty="0" smtClean="0"/>
              <a:t>Negligible effect on </a:t>
            </a:r>
            <a:r>
              <a:rPr lang="en-US" dirty="0" err="1" smtClean="0"/>
              <a:t>livetime</a:t>
            </a:r>
            <a:endParaRPr lang="en-US" dirty="0" smtClean="0"/>
          </a:p>
          <a:p>
            <a:r>
              <a:rPr lang="en-US" dirty="0" smtClean="0"/>
              <a:t> Problems along the way have been addressed with maintenance and workarounds</a:t>
            </a:r>
          </a:p>
          <a:p>
            <a:pPr lvl="1"/>
            <a:r>
              <a:rPr lang="en-US" dirty="0" smtClean="0"/>
              <a:t>Strip “dropout” related to 4 event buffering, dropped back to 3</a:t>
            </a:r>
          </a:p>
          <a:p>
            <a:pPr lvl="1"/>
            <a:r>
              <a:rPr lang="en-US" dirty="0" smtClean="0"/>
              <a:t>Pixel grounding loss repaired during maintenance days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 descr="livetime_AuAu200run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65506" y="1143001"/>
            <a:ext cx="4178494" cy="25907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VTX 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86200" cy="4648200"/>
          </a:xfrm>
        </p:spPr>
        <p:txBody>
          <a:bodyPr/>
          <a:lstStyle/>
          <a:p>
            <a:r>
              <a:rPr lang="en-US" dirty="0" err="1" smtClean="0"/>
              <a:t>Stripixel</a:t>
            </a:r>
            <a:r>
              <a:rPr lang="en-US" dirty="0" smtClean="0"/>
              <a:t> layers showing good MIP peak</a:t>
            </a:r>
          </a:p>
          <a:p>
            <a:r>
              <a:rPr lang="en-US" dirty="0" smtClean="0"/>
              <a:t>Peak in ADC from </a:t>
            </a:r>
            <a:r>
              <a:rPr lang="en-US" dirty="0" err="1" smtClean="0"/>
              <a:t>stripixel</a:t>
            </a:r>
            <a:r>
              <a:rPr lang="en-US" dirty="0" smtClean="0"/>
              <a:t> SVX4 ADC ~90 for clusters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 descr="C:\Users\hachiya\Desktop\fig_20110529\MIPXV_v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206" y="1524000"/>
            <a:ext cx="4376794" cy="41395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VTX Pixel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3886200" cy="4648200"/>
          </a:xfrm>
        </p:spPr>
        <p:txBody>
          <a:bodyPr/>
          <a:lstStyle/>
          <a:p>
            <a:r>
              <a:rPr lang="en-US" dirty="0" smtClean="0"/>
              <a:t>Pixel layers have been behaving well except for a weak ground connection that we have been repairing as we go along</a:t>
            </a:r>
          </a:p>
          <a:p>
            <a:r>
              <a:rPr lang="en-US" dirty="0" smtClean="0"/>
              <a:t>Estimated ~80% live pixels right now</a:t>
            </a:r>
          </a:p>
          <a:p>
            <a:r>
              <a:rPr lang="en-US" dirty="0" smtClean="0"/>
              <a:t>DST production ongoing during the run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47800"/>
            <a:ext cx="3366055" cy="337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week of running</a:t>
            </a:r>
          </a:p>
          <a:p>
            <a:r>
              <a:rPr lang="en-US" dirty="0" smtClean="0"/>
              <a:t>Just about at </a:t>
            </a:r>
            <a:r>
              <a:rPr lang="en-US" smtClean="0"/>
              <a:t>the halfway point</a:t>
            </a:r>
            <a:endParaRPr lang="en-US" dirty="0" smtClean="0"/>
          </a:p>
          <a:p>
            <a:r>
              <a:rPr lang="en-US" dirty="0" smtClean="0"/>
              <a:t>The VTX is working well</a:t>
            </a:r>
          </a:p>
          <a:p>
            <a:r>
              <a:rPr lang="en-US" dirty="0" smtClean="0"/>
              <a:t>There’s a lot more to do with the VTX, but the data we are taking is looking very good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301B4-73B6-4A44-BF14-DEB4F11043D8}" type="datetime4">
              <a:rPr lang="en-US" smtClean="0"/>
              <a:pPr>
                <a:defRPr/>
              </a:pPr>
              <a:t>May 31,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3D2E5-A6B4-4905-96B3-D43907CEC7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FF"/>
      </a:dk1>
      <a:lt1>
        <a:srgbClr val="FFFFFF"/>
      </a:lt1>
      <a:dk2>
        <a:srgbClr val="FF0000"/>
      </a:dk2>
      <a:lt2>
        <a:srgbClr val="808080"/>
      </a:lt2>
      <a:accent1>
        <a:srgbClr val="00CC99"/>
      </a:accent1>
      <a:accent2>
        <a:srgbClr val="FF3300"/>
      </a:accent2>
      <a:accent3>
        <a:srgbClr val="FFFFFF"/>
      </a:accent3>
      <a:accent4>
        <a:srgbClr val="0000DA"/>
      </a:accent4>
      <a:accent5>
        <a:srgbClr val="AAE2CA"/>
      </a:accent5>
      <a:accent6>
        <a:srgbClr val="E72D00"/>
      </a:accent6>
      <a:hlink>
        <a:srgbClr val="CCCCFF"/>
      </a:hlink>
      <a:folHlink>
        <a:srgbClr val="B2B2B2"/>
      </a:folHlink>
    </a:clrScheme>
    <a:fontScheme name="Custom 1">
      <a:majorFont>
        <a:latin typeface="Liberation Sans"/>
        <a:ea typeface=""/>
        <a:cs typeface=""/>
      </a:majorFont>
      <a:minorFont>
        <a:latin typeface="Liberatio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215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PHENIX Status</vt:lpstr>
      <vt:lpstr>Recorded Luminosity</vt:lpstr>
      <vt:lpstr>Background</vt:lpstr>
      <vt:lpstr>Vertex distribution</vt:lpstr>
      <vt:lpstr>VTX Status</vt:lpstr>
      <vt:lpstr>VTX Strip</vt:lpstr>
      <vt:lpstr>VTX Pixel</vt:lpstr>
      <vt:lpstr>Summary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Haggerty</dc:creator>
  <cp:lastModifiedBy>C-AD</cp:lastModifiedBy>
  <cp:revision>27</cp:revision>
  <dcterms:created xsi:type="dcterms:W3CDTF">2002-04-03T20:54:02Z</dcterms:created>
  <dcterms:modified xsi:type="dcterms:W3CDTF">2011-05-31T16:57:12Z</dcterms:modified>
</cp:coreProperties>
</file>