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57" r:id="rId3"/>
    <p:sldId id="261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1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APRIL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4538676769177439"/>
          <c:y val="1.314353703343764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3658579187769256E-2"/>
          <c:y val="0.15915129669840133"/>
          <c:w val="0.80325110440530478"/>
          <c:h val="0.77851509301634259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FY11-week 27:</c:v>
                </c:pt>
                <c:pt idx="1">
                  <c:v>FY11-week 28:</c:v>
                </c:pt>
                <c:pt idx="2">
                  <c:v>FY11-week 29:</c:v>
                </c:pt>
                <c:pt idx="3">
                  <c:v>FY11-week 30: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84.2</c:v>
                </c:pt>
                <c:pt idx="1">
                  <c:v>76.84</c:v>
                </c:pt>
                <c:pt idx="2">
                  <c:v>68.149999999999991</c:v>
                </c:pt>
                <c:pt idx="3">
                  <c:v>62.400000000000006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NORMAL!$G$705:$J$705</c:f>
              <c:numCache>
                <c:formatCode>0</c:formatCode>
                <c:ptCount val="4"/>
                <c:pt idx="0">
                  <c:v>2.42</c:v>
                </c:pt>
                <c:pt idx="1">
                  <c:v>21.18</c:v>
                </c:pt>
                <c:pt idx="2">
                  <c:v>4.9000000000000004</c:v>
                </c:pt>
                <c:pt idx="3">
                  <c:v>4.37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NORMAL!$G$707:$J$707</c:f>
              <c:numCache>
                <c:formatCode>0</c:formatCode>
                <c:ptCount val="4"/>
                <c:pt idx="0">
                  <c:v>0.53</c:v>
                </c:pt>
                <c:pt idx="1">
                  <c:v>0.95000000000000062</c:v>
                </c:pt>
                <c:pt idx="2">
                  <c:v>20.07</c:v>
                </c:pt>
                <c:pt idx="3">
                  <c:v>5.18</c:v>
                </c:pt>
              </c:numCache>
            </c:numRef>
          </c:val>
        </c:ser>
        <c:ser>
          <c:idx val="5"/>
          <c:order val="4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NORMAL!$G$706:$J$706</c:f>
              <c:numCache>
                <c:formatCode>0</c:formatCode>
                <c:ptCount val="4"/>
                <c:pt idx="0">
                  <c:v>39.550000000000004</c:v>
                </c:pt>
                <c:pt idx="1">
                  <c:v>32.93</c:v>
                </c:pt>
                <c:pt idx="2">
                  <c:v>30.7</c:v>
                </c:pt>
                <c:pt idx="3">
                  <c:v>60.46</c:v>
                </c:pt>
              </c:numCache>
            </c:numRef>
          </c:val>
        </c:ser>
        <c:ser>
          <c:idx val="6"/>
          <c:order val="5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>
                <c:manualLayout>
                  <c:x val="-5.4415831722086118E-2"/>
                  <c:y val="0"/>
                </c:manualLayout>
              </c:layout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NORMAL!$G$708:$J$708</c:f>
              <c:numCache>
                <c:formatCode>0</c:formatCode>
                <c:ptCount val="4"/>
                <c:pt idx="0">
                  <c:v>8.7800000000000011</c:v>
                </c:pt>
                <c:pt idx="1">
                  <c:v>2.67</c:v>
                </c:pt>
                <c:pt idx="2">
                  <c:v>6.6199999999999966</c:v>
                </c:pt>
                <c:pt idx="3">
                  <c:v>22.58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NORMAL!$G$709:$J$709</c:f>
              <c:numCache>
                <c:formatCode>0</c:formatCode>
                <c:ptCount val="4"/>
                <c:pt idx="0">
                  <c:v>32.520000000000003</c:v>
                </c:pt>
                <c:pt idx="1">
                  <c:v>33.43</c:v>
                </c:pt>
                <c:pt idx="2">
                  <c:v>37.56</c:v>
                </c:pt>
                <c:pt idx="3">
                  <c:v>11.013333333333334</c:v>
                </c:pt>
              </c:numCache>
            </c:numRef>
          </c:val>
        </c:ser>
        <c:overlap val="100"/>
        <c:axId val="59358208"/>
        <c:axId val="59372288"/>
      </c:barChart>
      <c:catAx>
        <c:axId val="59358208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372288"/>
        <c:crosses val="autoZero"/>
        <c:lblAlgn val="ctr"/>
        <c:lblOffset val="100"/>
        <c:tickLblSkip val="1"/>
        <c:tickMarkSkip val="1"/>
      </c:catAx>
      <c:valAx>
        <c:axId val="59372288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64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358208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MAY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30061919978835538"/>
          <c:y val="1.4588859416445677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628E-2"/>
          <c:y val="0.15915129669840122"/>
          <c:w val="0.7824940443451287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NORMAL!$AG$704:$AK$704</c:f>
              <c:numCache>
                <c:formatCode>0</c:formatCode>
                <c:ptCount val="5"/>
                <c:pt idx="0">
                  <c:v>97.649999999999991</c:v>
                </c:pt>
                <c:pt idx="1">
                  <c:v>48.43</c:v>
                </c:pt>
                <c:pt idx="2">
                  <c:v>94.669999999999987</c:v>
                </c:pt>
                <c:pt idx="3">
                  <c:v>105.25</c:v>
                </c:pt>
                <c:pt idx="4">
                  <c:v>87.149999999999991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NORMAL!$AG$705:$AK$705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2.9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NORMAL!$AG$712:$AK$712</c:f>
              <c:numCache>
                <c:formatCode>0</c:formatCode>
                <c:ptCount val="5"/>
                <c:pt idx="0">
                  <c:v>2.88</c:v>
                </c:pt>
                <c:pt idx="1">
                  <c:v>0</c:v>
                </c:pt>
                <c:pt idx="2">
                  <c:v>7.58</c:v>
                </c:pt>
                <c:pt idx="3">
                  <c:v>0</c:v>
                </c:pt>
                <c:pt idx="4">
                  <c:v>10.53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NORMAL!$AG$707:$AK$707</c:f>
              <c:numCache>
                <c:formatCode>0</c:formatCode>
                <c:ptCount val="5"/>
                <c:pt idx="0">
                  <c:v>0.12000000000000002</c:v>
                </c:pt>
                <c:pt idx="1">
                  <c:v>6.4300000000000015</c:v>
                </c:pt>
                <c:pt idx="2">
                  <c:v>0</c:v>
                </c:pt>
                <c:pt idx="3">
                  <c:v>2.2200000000000002</c:v>
                </c:pt>
                <c:pt idx="4">
                  <c:v>0.65000000000000024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NORMAL!$AG$706:$AK$706</c:f>
              <c:numCache>
                <c:formatCode>0</c:formatCode>
                <c:ptCount val="5"/>
                <c:pt idx="0">
                  <c:v>39.33</c:v>
                </c:pt>
                <c:pt idx="1">
                  <c:v>52.949999999999996</c:v>
                </c:pt>
                <c:pt idx="2">
                  <c:v>35.93</c:v>
                </c:pt>
                <c:pt idx="3">
                  <c:v>29.49</c:v>
                </c:pt>
                <c:pt idx="4">
                  <c:v>25.810000000000009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NORMAL!$AG$708:$AK$708</c:f>
              <c:numCache>
                <c:formatCode>0</c:formatCode>
                <c:ptCount val="5"/>
                <c:pt idx="0">
                  <c:v>0</c:v>
                </c:pt>
                <c:pt idx="1">
                  <c:v>18.75</c:v>
                </c:pt>
                <c:pt idx="2">
                  <c:v>10.02</c:v>
                </c:pt>
                <c:pt idx="3">
                  <c:v>7.9300000000000015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NORMAL!$AG$711:$AK$711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NORMAL!$AG$710:$AK$710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NORMAL!$AG$709:$AK$709</c:f>
              <c:numCache>
                <c:formatCode>0</c:formatCode>
                <c:ptCount val="5"/>
                <c:pt idx="0">
                  <c:v>28.02</c:v>
                </c:pt>
                <c:pt idx="1">
                  <c:v>41.440000000000005</c:v>
                </c:pt>
                <c:pt idx="2">
                  <c:v>19.8</c:v>
                </c:pt>
                <c:pt idx="3">
                  <c:v>20.21</c:v>
                </c:pt>
                <c:pt idx="4">
                  <c:v>43.860000000000007</c:v>
                </c:pt>
              </c:numCache>
            </c:numRef>
          </c:val>
        </c:ser>
        <c:overlap val="100"/>
        <c:axId val="61371520"/>
        <c:axId val="61373056"/>
      </c:barChart>
      <c:catAx>
        <c:axId val="61371520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73056"/>
        <c:crosses val="autoZero"/>
        <c:lblAlgn val="ctr"/>
        <c:lblOffset val="100"/>
        <c:tickLblSkip val="1"/>
        <c:tickMarkSkip val="1"/>
      </c:catAx>
      <c:valAx>
        <c:axId val="61373056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411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71520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n-US" sz="1400" b="1" i="0" u="none" strike="noStrike" baseline="0">
                <a:solidFill>
                  <a:srgbClr val="0000FF"/>
                </a:solidFill>
                <a:latin typeface="Arial"/>
                <a:cs typeface="Arial"/>
              </a:rPr>
              <a:t>GREATER THAN ONE HOUR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-- MAY 2011</a:t>
            </a:r>
          </a:p>
        </c:rich>
      </c:tx>
      <c:layout>
        <c:manualLayout>
          <c:xMode val="edge"/>
          <c:yMode val="edge"/>
          <c:x val="0.18845500848896501"/>
          <c:y val="2.5641025641025775E-2"/>
        </c:manualLayout>
      </c:layout>
      <c:spPr>
        <a:noFill/>
        <a:ln w="25400">
          <a:noFill/>
        </a:ln>
      </c:spPr>
    </c:title>
    <c:view3D>
      <c:rotX val="10"/>
      <c:hPercent val="100"/>
      <c:rotY val="6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6012977902051678"/>
          <c:y val="8.9339800421050025E-2"/>
          <c:w val="0.75453032324705149"/>
          <c:h val="0.75003057847213372"/>
        </c:manualLayout>
      </c:layout>
      <c:bar3DChart>
        <c:barDir val="col"/>
        <c:grouping val="standard"/>
        <c:ser>
          <c:idx val="14"/>
          <c:order val="0"/>
          <c:tx>
            <c:strRef>
              <c:f>NORMAL!$AB$846</c:f>
              <c:strCache>
                <c:ptCount val="1"/>
                <c:pt idx="0">
                  <c:v>Vacuum_TtB</c:v>
                </c:pt>
              </c:strCache>
            </c:strRef>
          </c:tx>
          <c:spPr>
            <a:solidFill>
              <a:srgbClr val="0099CC"/>
            </a:solidFill>
          </c:spPr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NORMAL!$AB$847:$AJ$847</c:f>
              <c:numCache>
                <c:formatCode>General</c:formatCode>
                <c:ptCount val="9"/>
                <c:pt idx="0" formatCode="0.0%">
                  <c:v>1.049421137806548E-2</c:v>
                </c:pt>
              </c:numCache>
            </c:numRef>
          </c:val>
        </c:ser>
        <c:ser>
          <c:idx val="0"/>
          <c:order val="1"/>
          <c:tx>
            <c:strRef>
              <c:f>NORMAL!$AB$852</c:f>
              <c:strCache>
                <c:ptCount val="1"/>
                <c:pt idx="0">
                  <c:v>PS_Booster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NORMAL!$AB$853:$AJ$853</c:f>
              <c:numCache>
                <c:formatCode>General</c:formatCode>
                <c:ptCount val="9"/>
                <c:pt idx="0" formatCode="0.0%">
                  <c:v>2.5146271629528207E-3</c:v>
                </c:pt>
              </c:numCache>
            </c:numRef>
          </c:val>
        </c:ser>
        <c:ser>
          <c:idx val="1"/>
          <c:order val="2"/>
          <c:tx>
            <c:strRef>
              <c:f>NORMAL!$AB$860</c:f>
              <c:strCache>
                <c:ptCount val="1"/>
                <c:pt idx="0">
                  <c:v>Rf_AGS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NORMAL!$AB$861:$AJ$861</c:f>
              <c:numCache>
                <c:formatCode>General</c:formatCode>
                <c:ptCount val="9"/>
                <c:pt idx="0" formatCode="0.0%">
                  <c:v>2.9005352919208274E-3</c:v>
                </c:pt>
                <c:pt idx="8" formatCode="0.0%">
                  <c:v>2.7387028507406957E-3</c:v>
                </c:pt>
              </c:numCache>
            </c:numRef>
          </c:val>
        </c:ser>
        <c:ser>
          <c:idx val="22"/>
          <c:order val="3"/>
          <c:tx>
            <c:strRef>
              <c:f>NORMAL!$AJ$858</c:f>
              <c:strCache>
                <c:ptCount val="1"/>
                <c:pt idx="0">
                  <c:v>VAC_AGS</c:v>
                </c:pt>
              </c:strCache>
            </c:strRef>
          </c:tx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NORMAL!$AB$859:$AJ$859</c:f>
              <c:numCache>
                <c:formatCode>General</c:formatCode>
                <c:ptCount val="9"/>
                <c:pt idx="8" formatCode="0.0%">
                  <c:v>1.6245487364620944E-2</c:v>
                </c:pt>
              </c:numCache>
            </c:numRef>
          </c:val>
        </c:ser>
        <c:ser>
          <c:idx val="25"/>
          <c:order val="4"/>
          <c:tx>
            <c:strRef>
              <c:f>NORMAL!$AJ$924</c:f>
              <c:strCache>
                <c:ptCount val="1"/>
                <c:pt idx="0">
                  <c:v>Inst_AGS</c:v>
                </c:pt>
              </c:strCache>
            </c:strRef>
          </c:tx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NORMAL!$AB$925:$AJ$925</c:f>
              <c:numCache>
                <c:formatCode>General</c:formatCode>
                <c:ptCount val="9"/>
                <c:pt idx="8" formatCode="0.0%">
                  <c:v>1.8299514502676461E-3</c:v>
                </c:pt>
              </c:numCache>
            </c:numRef>
          </c:val>
        </c:ser>
        <c:ser>
          <c:idx val="24"/>
          <c:order val="5"/>
          <c:tx>
            <c:strRef>
              <c:f>NORMAL!$AJ$920</c:f>
              <c:strCache>
                <c:ptCount val="1"/>
                <c:pt idx="0">
                  <c:v>ES&amp;FD_AtR</c:v>
                </c:pt>
              </c:strCache>
            </c:strRef>
          </c:tx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NORMAL!$AB$921:$AJ$921</c:f>
              <c:numCache>
                <c:formatCode>General</c:formatCode>
                <c:ptCount val="9"/>
                <c:pt idx="8" formatCode="0.0%">
                  <c:v>3.0748163824225083E-3</c:v>
                </c:pt>
              </c:numCache>
            </c:numRef>
          </c:val>
        </c:ser>
        <c:ser>
          <c:idx val="12"/>
          <c:order val="6"/>
          <c:tx>
            <c:strRef>
              <c:f>NORMAL!$AD$884</c:f>
              <c:strCache>
                <c:ptCount val="1"/>
                <c:pt idx="0">
                  <c:v>CntrlsSftwr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NORMAL!$AB$885:$AJ$885</c:f>
              <c:numCache>
                <c:formatCode>General</c:formatCode>
                <c:ptCount val="9"/>
                <c:pt idx="2" formatCode="0.0%">
                  <c:v>1.7677082036599032E-3</c:v>
                </c:pt>
                <c:pt idx="4" formatCode="0.0%">
                  <c:v>3.5229677579982585E-3</c:v>
                </c:pt>
                <c:pt idx="6" formatCode="0.0%">
                  <c:v>2.4897298643097236E-3</c:v>
                </c:pt>
              </c:numCache>
            </c:numRef>
          </c:val>
        </c:ser>
        <c:ser>
          <c:idx val="21"/>
          <c:order val="7"/>
          <c:tx>
            <c:strRef>
              <c:f>NORMAL!$AH$882</c:f>
              <c:strCache>
                <c:ptCount val="1"/>
                <c:pt idx="0">
                  <c:v>CntrolsNetwork</c:v>
                </c:pt>
              </c:strCache>
            </c:strRef>
          </c:tx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NORMAL!$AB$883:$AJ$883</c:f>
              <c:numCache>
                <c:formatCode>General</c:formatCode>
                <c:ptCount val="9"/>
                <c:pt idx="6" formatCode="0.0%">
                  <c:v>1.9046433461969384E-3</c:v>
                </c:pt>
              </c:numCache>
            </c:numRef>
          </c:val>
        </c:ser>
        <c:ser>
          <c:idx val="2"/>
          <c:order val="8"/>
          <c:tx>
            <c:strRef>
              <c:f>NORMAL!$AB$874</c:f>
              <c:strCache>
                <c:ptCount val="1"/>
                <c:pt idx="0">
                  <c:v>Cryo_RHIC</c:v>
                </c:pt>
              </c:strCache>
            </c:strRef>
          </c:tx>
          <c:spPr>
            <a:solidFill>
              <a:srgbClr val="00FFFF"/>
            </a:solidFill>
          </c:spPr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NORMAL!$AB$875:$AJ$875</c:f>
              <c:numCache>
                <c:formatCode>General</c:formatCode>
                <c:ptCount val="9"/>
                <c:pt idx="0" formatCode="0.0%">
                  <c:v>3.5229677579982585E-3</c:v>
                </c:pt>
                <c:pt idx="2" formatCode="0.0%">
                  <c:v>4.76783269015312E-3</c:v>
                </c:pt>
                <c:pt idx="4" formatCode="0.0%">
                  <c:v>2.0291298394124247E-3</c:v>
                </c:pt>
              </c:numCache>
            </c:numRef>
          </c:val>
        </c:ser>
        <c:ser>
          <c:idx val="7"/>
          <c:order val="9"/>
          <c:tx>
            <c:strRef>
              <c:f>NORMAL!$AB$876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NORMAL!$AB$877:$AJ$877</c:f>
              <c:numCache>
                <c:formatCode>General</c:formatCode>
                <c:ptCount val="9"/>
                <c:pt idx="0" formatCode="0.0%">
                  <c:v>4.1702975227187866E-3</c:v>
                </c:pt>
                <c:pt idx="2" formatCode="0.0%">
                  <c:v>2.0751898419021548E-2</c:v>
                </c:pt>
                <c:pt idx="6" formatCode="0.0%">
                  <c:v>5.9380057263786895E-3</c:v>
                </c:pt>
                <c:pt idx="8" formatCode="0.0%">
                  <c:v>6.5106435951699281E-3</c:v>
                </c:pt>
              </c:numCache>
            </c:numRef>
          </c:val>
        </c:ser>
        <c:ser>
          <c:idx val="9"/>
          <c:order val="10"/>
          <c:tx>
            <c:strRef>
              <c:f>NORMAL!$AD$870</c:f>
              <c:strCache>
                <c:ptCount val="1"/>
                <c:pt idx="0">
                  <c:v>PPS_RHIC</c:v>
                </c:pt>
              </c:strCache>
            </c:strRef>
          </c:tx>
          <c:spPr>
            <a:solidFill>
              <a:srgbClr val="FFCC66"/>
            </a:solidFill>
          </c:spPr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NORMAL!$AB$871:$AJ$871</c:f>
              <c:numCache>
                <c:formatCode>General</c:formatCode>
                <c:ptCount val="9"/>
                <c:pt idx="2" formatCode="0.0%">
                  <c:v>1.9046433461969384E-3</c:v>
                </c:pt>
                <c:pt idx="6" formatCode="0.0%">
                  <c:v>2.4897298643097236E-3</c:v>
                </c:pt>
                <c:pt idx="8" formatCode="0.0%">
                  <c:v>6.535540893813023E-3</c:v>
                </c:pt>
              </c:numCache>
            </c:numRef>
          </c:val>
        </c:ser>
        <c:ser>
          <c:idx val="10"/>
          <c:order val="11"/>
          <c:tx>
            <c:strRef>
              <c:f>NORMAL!$AD$872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NORMAL!$AB$873:$AJ$873</c:f>
              <c:numCache>
                <c:formatCode>General</c:formatCode>
                <c:ptCount val="9"/>
                <c:pt idx="2" formatCode="0.0%">
                  <c:v>1.0618697871280964E-2</c:v>
                </c:pt>
                <c:pt idx="4" formatCode="0.0%">
                  <c:v>4.9421137806548001E-3</c:v>
                </c:pt>
                <c:pt idx="6" formatCode="0.0%">
                  <c:v>2.2781028258433969E-3</c:v>
                </c:pt>
                <c:pt idx="8" formatCode="0.0%">
                  <c:v>1.5187352172289308E-3</c:v>
                </c:pt>
              </c:numCache>
            </c:numRef>
          </c:val>
        </c:ser>
        <c:ser>
          <c:idx val="19"/>
          <c:order val="12"/>
          <c:tx>
            <c:strRef>
              <c:f>NORMAL!$AH$888</c:f>
              <c:strCache>
                <c:ptCount val="1"/>
                <c:pt idx="0">
                  <c:v>Inst_RHIC</c:v>
                </c:pt>
              </c:strCache>
            </c:strRef>
          </c:tx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NORMAL!$AB$889:$AJ$889</c:f>
              <c:numCache>
                <c:formatCode>General</c:formatCode>
                <c:ptCount val="9"/>
                <c:pt idx="6" formatCode="0.0%">
                  <c:v>1.2448649321548616E-3</c:v>
                </c:pt>
                <c:pt idx="8" formatCode="0.0%">
                  <c:v>1.8672973982322922E-3</c:v>
                </c:pt>
              </c:numCache>
            </c:numRef>
          </c:val>
        </c:ser>
        <c:ser>
          <c:idx val="8"/>
          <c:order val="13"/>
          <c:tx>
            <c:strRef>
              <c:f>NORMAL!$AB$878</c:f>
              <c:strCache>
                <c:ptCount val="1"/>
                <c:pt idx="0">
                  <c:v>Quench-Protect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NORMAL!$AB$879:$AJ$879</c:f>
              <c:numCache>
                <c:formatCode>General</c:formatCode>
                <c:ptCount val="9"/>
                <c:pt idx="0" formatCode="0.0%">
                  <c:v>1.7428109050168063E-3</c:v>
                </c:pt>
                <c:pt idx="2" formatCode="0.0%">
                  <c:v>1.3071081787626045E-3</c:v>
                </c:pt>
              </c:numCache>
            </c:numRef>
          </c:val>
        </c:ser>
        <c:ser>
          <c:idx val="11"/>
          <c:order val="14"/>
          <c:tx>
            <c:strRef>
              <c:f>NORMAL!$AD$880</c:f>
              <c:strCache>
                <c:ptCount val="1"/>
                <c:pt idx="0">
                  <c:v>Quench-Detect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NORMAL!$AB$881:$AJ$881</c:f>
              <c:numCache>
                <c:formatCode>General</c:formatCode>
                <c:ptCount val="9"/>
                <c:pt idx="2" formatCode="0.0%">
                  <c:v>3.0872650317440562E-3</c:v>
                </c:pt>
                <c:pt idx="8" formatCode="0.0%">
                  <c:v>1.4938379185858337E-3</c:v>
                </c:pt>
              </c:numCache>
            </c:numRef>
          </c:val>
        </c:ser>
        <c:ser>
          <c:idx val="13"/>
          <c:order val="15"/>
          <c:tx>
            <c:strRef>
              <c:f>NORMAL!$AD$886</c:f>
              <c:strCache>
                <c:ptCount val="1"/>
                <c:pt idx="0">
                  <c:v>QLI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NORMAL!$AB$887:$AJ$887</c:f>
              <c:numCache>
                <c:formatCode>General</c:formatCode>
                <c:ptCount val="9"/>
                <c:pt idx="2" formatCode="0.0%">
                  <c:v>2.9627785385285695E-3</c:v>
                </c:pt>
                <c:pt idx="4" formatCode="0.0%">
                  <c:v>1.8424000995891949E-3</c:v>
                </c:pt>
                <c:pt idx="8" formatCode="0.0%">
                  <c:v>1.5311838665504798E-3</c:v>
                </c:pt>
              </c:numCache>
            </c:numRef>
          </c:val>
        </c:ser>
        <c:ser>
          <c:idx val="15"/>
          <c:order val="16"/>
          <c:tx>
            <c:strRef>
              <c:f>NORMAL!$AD$898</c:f>
              <c:strCache>
                <c:ptCount val="1"/>
                <c:pt idx="0">
                  <c:v>RadMonIntlk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NORMAL!$AB$899:$AJ$899</c:f>
              <c:numCache>
                <c:formatCode>General</c:formatCode>
                <c:ptCount val="9"/>
                <c:pt idx="2" formatCode="0.0%">
                  <c:v>2.0913730860201672E-3</c:v>
                </c:pt>
                <c:pt idx="4" formatCode="0.0%">
                  <c:v>4.7304867421884729E-3</c:v>
                </c:pt>
                <c:pt idx="6" formatCode="0.0%">
                  <c:v>2.7262542014191466E-3</c:v>
                </c:pt>
                <c:pt idx="8" formatCode="0.0%">
                  <c:v>5.3031246109797089E-3</c:v>
                </c:pt>
              </c:numCache>
            </c:numRef>
          </c:val>
        </c:ser>
        <c:ser>
          <c:idx val="18"/>
          <c:order val="17"/>
          <c:tx>
            <c:strRef>
              <c:f>NORMAL!$AF$916</c:f>
              <c:strCache>
                <c:ptCount val="1"/>
                <c:pt idx="0">
                  <c:v>CoolAC_RHIC</c:v>
                </c:pt>
              </c:strCache>
            </c:strRef>
          </c:tx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NORMAL!$AB$917:$AJ$917</c:f>
              <c:numCache>
                <c:formatCode>General</c:formatCode>
                <c:ptCount val="9"/>
                <c:pt idx="4" formatCode="0.0%">
                  <c:v>1.9544379434831326E-3</c:v>
                </c:pt>
              </c:numCache>
            </c:numRef>
          </c:val>
        </c:ser>
        <c:ser>
          <c:idx val="23"/>
          <c:order val="18"/>
          <c:tx>
            <c:strRef>
              <c:f>NORMAL!$AJ$890</c:f>
              <c:strCache>
                <c:ptCount val="1"/>
                <c:pt idx="0">
                  <c:v>ACG_RHIC</c:v>
                </c:pt>
              </c:strCache>
            </c:strRef>
          </c:tx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NORMAL!$AB$891:$AJ$891</c:f>
              <c:numCache>
                <c:formatCode>General</c:formatCode>
                <c:ptCount val="9"/>
                <c:pt idx="8" formatCode="0.0%">
                  <c:v>2.7138055520975991E-3</c:v>
                </c:pt>
              </c:numCache>
            </c:numRef>
          </c:val>
        </c:ser>
        <c:ser>
          <c:idx val="16"/>
          <c:order val="19"/>
          <c:tx>
            <c:strRef>
              <c:f>NORMAL!$AF$906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NORMAL!$AB$907:$AJ$907</c:f>
              <c:numCache>
                <c:formatCode>General</c:formatCode>
                <c:ptCount val="9"/>
                <c:pt idx="4" formatCode="0.0%">
                  <c:v>1.344454126727251E-3</c:v>
                </c:pt>
              </c:numCache>
            </c:numRef>
          </c:val>
        </c:ser>
        <c:ser>
          <c:idx val="20"/>
          <c:order val="20"/>
          <c:tx>
            <c:strRef>
              <c:f>NORMAL!$AH$918</c:f>
              <c:strCache>
                <c:ptCount val="1"/>
                <c:pt idx="0">
                  <c:v>InjPerformance</c:v>
                </c:pt>
              </c:strCache>
            </c:strRef>
          </c:tx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NORMAL!$AB$919:$AJ$919</c:f>
              <c:numCache>
                <c:formatCode>General</c:formatCode>
                <c:ptCount val="9"/>
                <c:pt idx="6" formatCode="0.0%">
                  <c:v>1.8299514502676461E-3</c:v>
                </c:pt>
              </c:numCache>
            </c:numRef>
          </c:val>
        </c:ser>
        <c:ser>
          <c:idx val="17"/>
          <c:order val="21"/>
          <c:tx>
            <c:strRef>
              <c:f>NORMAL!$AF$908</c:f>
              <c:strCache>
                <c:ptCount val="1"/>
                <c:pt idx="0">
                  <c:v>Elec_RHIC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NORMAL!$AB$909:$AJ$909</c:f>
              <c:numCache>
                <c:formatCode>General</c:formatCode>
                <c:ptCount val="9"/>
                <c:pt idx="4" formatCode="0.0%">
                  <c:v>2.9005352919208274E-3</c:v>
                </c:pt>
                <c:pt idx="6" formatCode="0.0%">
                  <c:v>1.7054649570521596E-3</c:v>
                </c:pt>
              </c:numCache>
            </c:numRef>
          </c:val>
        </c:ser>
        <c:ser>
          <c:idx val="3"/>
          <c:order val="22"/>
          <c:tx>
            <c:strRef>
              <c:f>NORMAL!$AB$910</c:f>
              <c:strCache>
                <c:ptCount val="1"/>
                <c:pt idx="0">
                  <c:v>Weather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NORMAL!$AB$911:$AJ$911</c:f>
              <c:numCache>
                <c:formatCode>General</c:formatCode>
                <c:ptCount val="9"/>
                <c:pt idx="0" formatCode="0.0%">
                  <c:v>2.8133947466699874E-3</c:v>
                </c:pt>
              </c:numCache>
            </c:numRef>
          </c:val>
        </c:ser>
        <c:ser>
          <c:idx val="4"/>
          <c:order val="23"/>
          <c:tx>
            <c:strRef>
              <c:f>NORMAL!$AB$912</c:f>
              <c:strCache>
                <c:ptCount val="1"/>
                <c:pt idx="0">
                  <c:v>Magnet_Booster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NORMAL!$AB$913:$AJ$913</c:f>
              <c:numCache>
                <c:formatCode>General</c:formatCode>
                <c:ptCount val="9"/>
                <c:pt idx="0" formatCode="0.0%">
                  <c:v>2.9876758371716675E-3</c:v>
                </c:pt>
              </c:numCache>
            </c:numRef>
          </c:val>
        </c:ser>
        <c:ser>
          <c:idx val="5"/>
          <c:order val="24"/>
          <c:tx>
            <c:strRef>
              <c:f>NORMAL!$AB$914</c:f>
              <c:strCache>
                <c:ptCount val="1"/>
                <c:pt idx="0">
                  <c:v>Magnet_AGS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NORMAL!$AB$915:$AJ$915</c:f>
              <c:numCache>
                <c:formatCode>General</c:formatCode>
                <c:ptCount val="9"/>
                <c:pt idx="0" formatCode="0.0%">
                  <c:v>1.7054649570521596E-3</c:v>
                </c:pt>
              </c:numCache>
            </c:numRef>
          </c:val>
        </c:ser>
        <c:ser>
          <c:idx val="6"/>
          <c:order val="25"/>
          <c:tx>
            <c:strRef>
              <c:f>NORMAL!$AB$900</c:f>
              <c:strCache>
                <c:ptCount val="1"/>
                <c:pt idx="0">
                  <c:v>Sum&lt; 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NORMAL!$AB$843:$AJ$843</c:f>
              <c:strCache>
                <c:ptCount val="9"/>
                <c:pt idx="0">
                  <c:v>04/26/11/2 to 05/03/11/1</c:v>
                </c:pt>
                <c:pt idx="2">
                  <c:v>05/03/11/2 to 05/10/11/1</c:v>
                </c:pt>
                <c:pt idx="4">
                  <c:v>05/10/11/2 to 05/17/11/1</c:v>
                </c:pt>
                <c:pt idx="6">
                  <c:v>05/17/11/2 to 05/24/11/1</c:v>
                </c:pt>
                <c:pt idx="8">
                  <c:v>05/24/11/2 to 05/31/11/1</c:v>
                </c:pt>
              </c:strCache>
            </c:strRef>
          </c:cat>
          <c:val>
            <c:numRef>
              <c:f>NORMAL!$AB$901:$AJ$901</c:f>
              <c:numCache>
                <c:formatCode>General</c:formatCode>
                <c:ptCount val="9"/>
                <c:pt idx="0" formatCode="0.0%">
                  <c:v>2.0291298394124247E-3</c:v>
                </c:pt>
                <c:pt idx="2" formatCode="0.0%">
                  <c:v>2.3278974231295906E-3</c:v>
                </c:pt>
                <c:pt idx="4" formatCode="0.0%">
                  <c:v>1.3818000746918966E-3</c:v>
                </c:pt>
                <c:pt idx="6" formatCode="0.0%">
                  <c:v>2.5519731109174652E-3</c:v>
                </c:pt>
                <c:pt idx="8" formatCode="0.0%">
                  <c:v>3.2366488236026392E-3</c:v>
                </c:pt>
              </c:numCache>
            </c:numRef>
          </c:val>
        </c:ser>
        <c:shape val="box"/>
        <c:axId val="62200832"/>
        <c:axId val="62214912"/>
        <c:axId val="62202304"/>
      </c:bar3DChart>
      <c:catAx>
        <c:axId val="62200832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66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14912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62214912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00832"/>
        <c:crosses val="max"/>
        <c:crossBetween val="between"/>
      </c:valAx>
      <c:serAx>
        <c:axId val="62202304"/>
        <c:scaling>
          <c:orientation val="minMax"/>
        </c:scaling>
        <c:axPos val="b"/>
        <c:numFmt formatCode="General" sourceLinked="1"/>
        <c:tickLblPos val="low"/>
        <c:spPr>
          <a:solidFill>
            <a:prstClr val="white"/>
          </a:solidFill>
          <a:ln w="3175">
            <a:solidFill>
              <a:srgbClr val="000000"/>
            </a:solidFill>
            <a:prstDash val="solid"/>
          </a:ln>
        </c:spPr>
        <c:txPr>
          <a:bodyPr rot="288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14912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May  Failure Hours     "Top 10 List"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27030116047876146"/>
          <c:y val="0.11032867444904271"/>
          <c:w val="0.69112431398978547"/>
          <c:h val="0.78169975735610453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0000"/>
            </a:solidFill>
          </c:spPr>
          <c:cat>
            <c:strRef>
              <c:f>Period2!$H$123:$H$132</c:f>
              <c:strCache>
                <c:ptCount val="10"/>
                <c:pt idx="0">
                  <c:v>RfAGS</c:v>
                </c:pt>
                <c:pt idx="1">
                  <c:v>QLI</c:v>
                </c:pt>
                <c:pt idx="2">
                  <c:v>CntrlsSftwr</c:v>
                </c:pt>
                <c:pt idx="3">
                  <c:v>CryoRHIC</c:v>
                </c:pt>
                <c:pt idx="4">
                  <c:v>VacTtB(27-29)</c:v>
                </c:pt>
                <c:pt idx="5">
                  <c:v>PPS_RHIC</c:v>
                </c:pt>
                <c:pt idx="6">
                  <c:v>RadMonIntlk</c:v>
                </c:pt>
                <c:pt idx="7">
                  <c:v>VacAGS</c:v>
                </c:pt>
                <c:pt idx="8">
                  <c:v>RfRHIC</c:v>
                </c:pt>
                <c:pt idx="9">
                  <c:v>PS_RHIC</c:v>
                </c:pt>
              </c:strCache>
            </c:strRef>
          </c:cat>
          <c:val>
            <c:numRef>
              <c:f>Period2!$I$123:$I$132</c:f>
              <c:numCache>
                <c:formatCode>General</c:formatCode>
                <c:ptCount val="10"/>
                <c:pt idx="0">
                  <c:v>4.53</c:v>
                </c:pt>
                <c:pt idx="1">
                  <c:v>5.09</c:v>
                </c:pt>
                <c:pt idx="2">
                  <c:v>7.03</c:v>
                </c:pt>
                <c:pt idx="3">
                  <c:v>8.2900000000000009</c:v>
                </c:pt>
                <c:pt idx="4">
                  <c:v>8.43</c:v>
                </c:pt>
                <c:pt idx="5">
                  <c:v>8.7800000000000011</c:v>
                </c:pt>
                <c:pt idx="6">
                  <c:v>11.93</c:v>
                </c:pt>
                <c:pt idx="7">
                  <c:v>13.05</c:v>
                </c:pt>
                <c:pt idx="8">
                  <c:v>15.55</c:v>
                </c:pt>
                <c:pt idx="9">
                  <c:v>30.020000000000003</c:v>
                </c:pt>
              </c:numCache>
            </c:numRef>
          </c:val>
        </c:ser>
        <c:axId val="63408768"/>
        <c:axId val="63394176"/>
      </c:barChart>
      <c:catAx>
        <c:axId val="63408768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3394176"/>
        <c:crosses val="autoZero"/>
        <c:auto val="1"/>
        <c:lblAlgn val="ctr"/>
        <c:lblOffset val="100"/>
      </c:catAx>
      <c:valAx>
        <c:axId val="63394176"/>
        <c:scaling>
          <c:orientation val="minMax"/>
          <c:max val="30"/>
        </c:scaling>
        <c:axPos val="b"/>
        <c:majorGridlines/>
        <c:numFmt formatCode="0" sourceLinked="0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3408768"/>
        <c:crosses val="autoZero"/>
        <c:crossBetween val="between"/>
        <c:majorUnit val="5"/>
      </c:valAx>
      <c:spPr>
        <a:solidFill>
          <a:schemeClr val="bg1"/>
        </a:solidFill>
      </c:spPr>
    </c:plotArea>
    <c:plotVisOnly val="1"/>
    <c:dispBlanksAs val="gap"/>
  </c:chart>
  <c:spPr>
    <a:solidFill>
      <a:schemeClr val="bg1">
        <a:lumMod val="6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April  Failure Hours  -- Top 10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27030116047876146"/>
          <c:y val="0.11032867444904271"/>
          <c:w val="0.69112431398978524"/>
          <c:h val="0.78169975735610409"/>
        </c:manualLayout>
      </c:layout>
      <c:barChart>
        <c:barDir val="bar"/>
        <c:grouping val="clustered"/>
        <c:ser>
          <c:idx val="0"/>
          <c:order val="0"/>
          <c:tx>
            <c:strRef>
              <c:f>Period1!$J$116:$J$125</c:f>
              <c:strCache>
                <c:ptCount val="1"/>
                <c:pt idx="0">
                  <c:v>4.42 4.5 4.53 4.75 4.91 5.56 5.94 7.4 14.66 33.89333333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Period1!$I$116:$I$125</c:f>
              <c:strCache>
                <c:ptCount val="10"/>
                <c:pt idx="0">
                  <c:v>PPS_AGS</c:v>
                </c:pt>
                <c:pt idx="1">
                  <c:v>HumanError</c:v>
                </c:pt>
                <c:pt idx="2">
                  <c:v>ES&amp;FD_AtR</c:v>
                </c:pt>
                <c:pt idx="3">
                  <c:v>CntrlsSftwr</c:v>
                </c:pt>
                <c:pt idx="4">
                  <c:v>PPS_RHIC</c:v>
                </c:pt>
                <c:pt idx="5">
                  <c:v>RfRHIC</c:v>
                </c:pt>
                <c:pt idx="6">
                  <c:v>RfBooster</c:v>
                </c:pt>
                <c:pt idx="7">
                  <c:v>RadMon_PullsPermit</c:v>
                </c:pt>
                <c:pt idx="8">
                  <c:v>QuenchProtect</c:v>
                </c:pt>
                <c:pt idx="9">
                  <c:v>PS_RHIC</c:v>
                </c:pt>
              </c:strCache>
            </c:strRef>
          </c:cat>
          <c:val>
            <c:numRef>
              <c:f>Period1!$J$116:$J$125</c:f>
              <c:numCache>
                <c:formatCode>General</c:formatCode>
                <c:ptCount val="10"/>
                <c:pt idx="0">
                  <c:v>4.42</c:v>
                </c:pt>
                <c:pt idx="1">
                  <c:v>4.5</c:v>
                </c:pt>
                <c:pt idx="2">
                  <c:v>4.53</c:v>
                </c:pt>
                <c:pt idx="3">
                  <c:v>4.75</c:v>
                </c:pt>
                <c:pt idx="4">
                  <c:v>4.91</c:v>
                </c:pt>
                <c:pt idx="5">
                  <c:v>5.56</c:v>
                </c:pt>
                <c:pt idx="6">
                  <c:v>5.94</c:v>
                </c:pt>
                <c:pt idx="7">
                  <c:v>7.4</c:v>
                </c:pt>
                <c:pt idx="8">
                  <c:v>14.66</c:v>
                </c:pt>
                <c:pt idx="9">
                  <c:v>33.893333333333331</c:v>
                </c:pt>
              </c:numCache>
            </c:numRef>
          </c:val>
        </c:ser>
        <c:axId val="63442304"/>
        <c:axId val="63444096"/>
      </c:barChart>
      <c:catAx>
        <c:axId val="63442304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3444096"/>
        <c:crosses val="autoZero"/>
        <c:auto val="1"/>
        <c:lblAlgn val="ctr"/>
        <c:lblOffset val="100"/>
      </c:catAx>
      <c:valAx>
        <c:axId val="63444096"/>
        <c:scaling>
          <c:orientation val="minMax"/>
          <c:max val="35"/>
        </c:scaling>
        <c:axPos val="b"/>
        <c:majorGridlines/>
        <c:numFmt formatCode="General" sourceLinked="1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3442304"/>
        <c:crosses val="autoZero"/>
        <c:crossBetween val="between"/>
        <c:majorUnit val="5"/>
      </c:valAx>
      <c:spPr>
        <a:solidFill>
          <a:prstClr val="white"/>
        </a:solidFill>
      </c:spPr>
    </c:plotArea>
    <c:plotVisOnly val="1"/>
    <c:dispBlanksAs val="gap"/>
  </c:chart>
  <c:spPr>
    <a:solidFill>
      <a:schemeClr val="bg1">
        <a:lumMod val="6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0.0157</cdr:x>
      <cdr:y>0.07955</cdr:y>
    </cdr:from>
    <cdr:to>
      <cdr:x>0.33746</cdr:x>
      <cdr:y>0.83799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5767" y="613955"/>
          <a:ext cx="3602194" cy="58535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err="1">
              <a:solidFill>
                <a:srgbClr val="7030A0"/>
              </a:solidFill>
            </a:rPr>
            <a:t>Rf_AGS</a:t>
          </a:r>
          <a:endParaRPr lang="en-US" sz="1200" b="1" dirty="0">
            <a:solidFill>
              <a:srgbClr val="7030A0"/>
            </a:solidFill>
          </a:endParaRPr>
        </a:p>
        <a:p xmlns:a="http://schemas.openxmlformats.org/drawingml/2006/main">
          <a:r>
            <a:rPr lang="en-US" sz="1200" b="1" dirty="0">
              <a:solidFill>
                <a:schemeClr val="tx1"/>
              </a:solidFill>
            </a:rPr>
            <a:t>L10</a:t>
          </a:r>
          <a:r>
            <a:rPr lang="en-US" sz="1200" b="1" baseline="0" dirty="0">
              <a:solidFill>
                <a:schemeClr val="tx1"/>
              </a:solidFill>
            </a:rPr>
            <a:t> PA blower flow switch</a:t>
          </a:r>
          <a:endParaRPr lang="en-US" sz="1200" b="1" dirty="0">
            <a:solidFill>
              <a:schemeClr val="tx1"/>
            </a:solidFill>
          </a:endParaRPr>
        </a:p>
        <a:p xmlns:a="http://schemas.openxmlformats.org/drawingml/2006/main">
          <a:r>
            <a:rPr lang="en-US" sz="1200" b="1" baseline="0" dirty="0">
              <a:solidFill>
                <a:srgbClr val="7030A0"/>
              </a:solidFill>
            </a:rPr>
            <a:t>VAC_AGS</a:t>
          </a:r>
        </a:p>
        <a:p xmlns:a="http://schemas.openxmlformats.org/drawingml/2006/main">
          <a:r>
            <a:rPr lang="en-US" sz="1200" b="1" baseline="0" dirty="0">
              <a:solidFill>
                <a:sysClr val="windowText" lastClr="000000"/>
              </a:solidFill>
            </a:rPr>
            <a:t>Hole in vacuum pipe at I5</a:t>
          </a:r>
        </a:p>
        <a:p xmlns:a="http://schemas.openxmlformats.org/drawingml/2006/main">
          <a:r>
            <a:rPr lang="en-US" sz="1200" b="1" baseline="0" dirty="0" err="1">
              <a:solidFill>
                <a:srgbClr val="7030A0"/>
              </a:solidFill>
            </a:rPr>
            <a:t>Inst_AGS</a:t>
          </a:r>
          <a:endParaRPr lang="en-US" sz="1200" b="1" baseline="0" dirty="0">
            <a:solidFill>
              <a:srgbClr val="7030A0"/>
            </a:solidFill>
          </a:endParaRPr>
        </a:p>
        <a:p xmlns:a="http://schemas.openxmlformats.org/drawingml/2006/main">
          <a:r>
            <a:rPr lang="en-US" sz="1200" b="1" baseline="0" dirty="0">
              <a:solidFill>
                <a:schemeClr val="tx1"/>
              </a:solidFill>
            </a:rPr>
            <a:t>NM216 replaced</a:t>
          </a:r>
        </a:p>
        <a:p xmlns:a="http://schemas.openxmlformats.org/drawingml/2006/main">
          <a:r>
            <a:rPr lang="en-US" sz="1200" b="1" baseline="0" dirty="0" err="1">
              <a:solidFill>
                <a:srgbClr val="7030A0"/>
              </a:solidFill>
            </a:rPr>
            <a:t>ES&amp;FD_AtR</a:t>
          </a:r>
          <a:endParaRPr lang="en-US" sz="1200" b="1" baseline="0" dirty="0">
            <a:solidFill>
              <a:srgbClr val="7030A0"/>
            </a:solidFill>
          </a:endParaRPr>
        </a:p>
        <a:p xmlns:a="http://schemas.openxmlformats.org/drawingml/2006/main">
          <a:r>
            <a:rPr lang="en-US" sz="1200" b="1" baseline="0" dirty="0">
              <a:solidFill>
                <a:schemeClr val="tx1"/>
              </a:solidFill>
            </a:rPr>
            <a:t>warc20ps failure</a:t>
          </a:r>
        </a:p>
        <a:p xmlns:a="http://schemas.openxmlformats.org/drawingml/2006/main">
          <a:r>
            <a:rPr lang="en-US" sz="1200" b="1" baseline="0" dirty="0">
              <a:solidFill>
                <a:srgbClr val="7030A0"/>
              </a:solidFill>
            </a:rPr>
            <a:t>PS_RHIC</a:t>
          </a:r>
        </a:p>
        <a:p xmlns:a="http://schemas.openxmlformats.org/drawingml/2006/main">
          <a:r>
            <a:rPr lang="en-US" sz="1200" b="1" baseline="0" dirty="0">
              <a:solidFill>
                <a:sysClr val="windowText" lastClr="000000"/>
              </a:solidFill>
            </a:rPr>
            <a:t>large ground current for 4:00&amp;5:00 </a:t>
          </a:r>
          <a:r>
            <a:rPr lang="en-US" sz="1200" b="1" baseline="0" dirty="0" err="1">
              <a:solidFill>
                <a:sysClr val="windowText" lastClr="000000"/>
              </a:solidFill>
            </a:rPr>
            <a:t>sextupoles</a:t>
          </a:r>
          <a:endParaRPr lang="en-US" sz="1200" b="1" baseline="0" dirty="0">
            <a:solidFill>
              <a:sysClr val="windowText" lastClr="000000"/>
            </a:solidFill>
          </a:endParaRPr>
        </a:p>
        <a:p xmlns:a="http://schemas.openxmlformats.org/drawingml/2006/main">
          <a:r>
            <a:rPr lang="en-US" sz="1200" b="1" baseline="0" dirty="0">
              <a:solidFill>
                <a:srgbClr val="7030A0"/>
              </a:solidFill>
            </a:rPr>
            <a:t>PPS_RHIC</a:t>
          </a:r>
        </a:p>
        <a:p xmlns:a="http://schemas.openxmlformats.org/drawingml/2006/main">
          <a:r>
            <a:rPr lang="en-US" sz="1200" b="1" baseline="0" dirty="0" err="1">
              <a:solidFill>
                <a:sysClr val="windowText" lastClr="000000"/>
              </a:solidFill>
            </a:rPr>
            <a:t>B_Injection</a:t>
          </a:r>
          <a:r>
            <a:rPr lang="en-US" sz="1200" b="1" baseline="0" dirty="0">
              <a:solidFill>
                <a:sysClr val="windowText" lastClr="000000"/>
              </a:solidFill>
            </a:rPr>
            <a:t> Kicker </a:t>
          </a:r>
          <a:r>
            <a:rPr lang="en-US" sz="1200" b="1" baseline="0" dirty="0" err="1">
              <a:solidFill>
                <a:sysClr val="windowText" lastClr="000000"/>
              </a:solidFill>
            </a:rPr>
            <a:t>ps</a:t>
          </a:r>
          <a:endParaRPr lang="en-US" sz="1200" b="1" baseline="0" dirty="0">
            <a:solidFill>
              <a:sysClr val="windowText" lastClr="000000"/>
            </a:solidFill>
          </a:endParaRPr>
        </a:p>
        <a:p xmlns:a="http://schemas.openxmlformats.org/drawingml/2006/main">
          <a:r>
            <a:rPr lang="en-US" sz="1200" b="1" baseline="0" dirty="0" err="1">
              <a:solidFill>
                <a:sysClr val="windowText" lastClr="000000"/>
              </a:solidFill>
            </a:rPr>
            <a:t>B_Abort</a:t>
          </a:r>
          <a:r>
            <a:rPr lang="en-US" sz="1200" b="1" baseline="0" dirty="0">
              <a:solidFill>
                <a:sysClr val="windowText" lastClr="000000"/>
              </a:solidFill>
            </a:rPr>
            <a:t> kicker </a:t>
          </a:r>
          <a:r>
            <a:rPr lang="en-US" sz="1200" b="1" baseline="0" dirty="0" err="1">
              <a:solidFill>
                <a:sysClr val="windowText" lastClr="000000"/>
              </a:solidFill>
            </a:rPr>
            <a:t>prefire</a:t>
          </a:r>
          <a:endParaRPr lang="en-US" sz="1200" b="1" baseline="0" dirty="0">
            <a:solidFill>
              <a:sysClr val="windowText" lastClr="000000"/>
            </a:solidFill>
          </a:endParaRPr>
        </a:p>
        <a:p xmlns:a="http://schemas.openxmlformats.org/drawingml/2006/main">
          <a:r>
            <a:rPr lang="en-US" sz="1200" b="1" baseline="0" dirty="0" err="1">
              <a:solidFill>
                <a:srgbClr val="7030A0"/>
              </a:solidFill>
              <a:latin typeface="+mn-lt"/>
              <a:ea typeface="+mn-ea"/>
              <a:cs typeface="+mn-cs"/>
            </a:rPr>
            <a:t>Rf_RHIC</a:t>
          </a:r>
          <a:r>
            <a:rPr lang="en-US" sz="1200" b="1" baseline="0" dirty="0">
              <a:solidFill>
                <a:srgbClr val="7030A0"/>
              </a:solidFill>
              <a:latin typeface="+mn-lt"/>
              <a:ea typeface="+mn-ea"/>
              <a:cs typeface="+mn-cs"/>
            </a:rPr>
            <a:t> - </a:t>
          </a:r>
          <a:endParaRPr lang="en-US" sz="1200" dirty="0">
            <a:solidFill>
              <a:srgbClr val="7030A0"/>
            </a:solidFill>
          </a:endParaRPr>
        </a:p>
        <a:p xmlns:a="http://schemas.openxmlformats.org/drawingml/2006/main">
          <a:r>
            <a:rPr lang="en-US" sz="1200" b="1" baseline="0" dirty="0">
              <a:latin typeface="+mn-lt"/>
              <a:ea typeface="+mn-ea"/>
              <a:cs typeface="+mn-cs"/>
            </a:rPr>
            <a:t>YA1</a:t>
          </a:r>
          <a:endParaRPr lang="en-US" sz="1200" dirty="0"/>
        </a:p>
        <a:p xmlns:a="http://schemas.openxmlformats.org/drawingml/2006/main">
          <a:r>
            <a:rPr lang="en-US" sz="1200" b="1" baseline="0" dirty="0" err="1">
              <a:solidFill>
                <a:srgbClr val="7030A0"/>
              </a:solidFill>
            </a:rPr>
            <a:t>Inst_RHIC</a:t>
          </a:r>
          <a:endParaRPr lang="en-US" sz="1200" b="1" baseline="0" dirty="0">
            <a:solidFill>
              <a:srgbClr val="7030A0"/>
            </a:solidFill>
          </a:endParaRPr>
        </a:p>
        <a:p xmlns:a="http://schemas.openxmlformats.org/drawingml/2006/main">
          <a:r>
            <a:rPr lang="en-US" sz="1200" b="1" baseline="0" dirty="0">
              <a:solidFill>
                <a:sysClr val="windowText" lastClr="000000"/>
              </a:solidFill>
            </a:rPr>
            <a:t>Blue V damper during APEX</a:t>
          </a:r>
        </a:p>
        <a:p xmlns:a="http://schemas.openxmlformats.org/drawingml/2006/main">
          <a:r>
            <a:rPr lang="en-US" sz="1200" b="1" baseline="0" dirty="0" err="1">
              <a:solidFill>
                <a:srgbClr val="7030A0"/>
              </a:solidFill>
            </a:rPr>
            <a:t>QuenchDetect</a:t>
          </a:r>
          <a:endParaRPr lang="en-US" sz="1200" b="1" baseline="0" dirty="0">
            <a:solidFill>
              <a:srgbClr val="7030A0"/>
            </a:solidFill>
          </a:endParaRPr>
        </a:p>
        <a:p xmlns:a="http://schemas.openxmlformats.org/drawingml/2006/main">
          <a:r>
            <a:rPr lang="en-US" sz="1200" b="1" baseline="0" dirty="0">
              <a:solidFill>
                <a:sysClr val="windowText" lastClr="000000"/>
              </a:solidFill>
            </a:rPr>
            <a:t>cfe-6b-qd2 needed a hard reset</a:t>
          </a:r>
        </a:p>
        <a:p xmlns:a="http://schemas.openxmlformats.org/drawingml/2006/main">
          <a:r>
            <a:rPr lang="en-US" sz="1200" b="1" baseline="0" dirty="0">
              <a:solidFill>
                <a:srgbClr val="7030A0"/>
              </a:solidFill>
            </a:rPr>
            <a:t>QLI</a:t>
          </a:r>
        </a:p>
        <a:p xmlns:a="http://schemas.openxmlformats.org/drawingml/2006/main">
          <a:r>
            <a:rPr lang="en-US" sz="1200" b="1" baseline="0" dirty="0">
              <a:solidFill>
                <a:sysClr val="windowText" lastClr="000000"/>
              </a:solidFill>
            </a:rPr>
            <a:t>orbit change at store during APEX</a:t>
          </a:r>
        </a:p>
        <a:p xmlns:a="http://schemas.openxmlformats.org/drawingml/2006/main">
          <a:r>
            <a:rPr lang="en-US" sz="1200" b="1" baseline="0" dirty="0" err="1">
              <a:solidFill>
                <a:srgbClr val="7030A0"/>
              </a:solidFill>
            </a:rPr>
            <a:t>RadMon</a:t>
          </a:r>
          <a:r>
            <a:rPr lang="en-US" sz="1200" b="1" baseline="0" dirty="0">
              <a:solidFill>
                <a:srgbClr val="7030A0"/>
              </a:solidFill>
            </a:rPr>
            <a:t> Pulling permit</a:t>
          </a:r>
        </a:p>
        <a:p xmlns:a="http://schemas.openxmlformats.org/drawingml/2006/main">
          <a:r>
            <a:rPr lang="en-US" sz="1200" b="1" baseline="0" dirty="0">
              <a:solidFill>
                <a:sysClr val="windowText" lastClr="000000"/>
              </a:solidFill>
            </a:rPr>
            <a:t>11x</a:t>
          </a:r>
        </a:p>
        <a:p xmlns:a="http://schemas.openxmlformats.org/drawingml/2006/main">
          <a:r>
            <a:rPr lang="en-US" sz="1200" b="1" baseline="0" dirty="0" err="1">
              <a:solidFill>
                <a:srgbClr val="7030A0"/>
              </a:solidFill>
              <a:latin typeface="+mn-lt"/>
              <a:ea typeface="+mn-ea"/>
              <a:cs typeface="+mn-cs"/>
            </a:rPr>
            <a:t>AccessControlsRHIC</a:t>
          </a:r>
          <a:endParaRPr lang="en-US" sz="1200" b="1" baseline="0" dirty="0">
            <a:solidFill>
              <a:srgbClr val="7030A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r>
            <a:rPr lang="en-US" sz="1200" b="1" baseline="0" dirty="0">
              <a:solidFill>
                <a:schemeClr val="tx1"/>
              </a:solidFill>
              <a:latin typeface="+mn-lt"/>
              <a:ea typeface="+mn-ea"/>
              <a:cs typeface="+mn-cs"/>
            </a:rPr>
            <a:t>2:00 voltage loop</a:t>
          </a:r>
        </a:p>
        <a:p xmlns:a="http://schemas.openxmlformats.org/drawingml/2006/main">
          <a:endParaRPr lang="en-US" sz="1400" b="1" baseline="0" dirty="0">
            <a:solidFill>
              <a:srgbClr val="7030A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400" b="1" baseline="0" dirty="0">
            <a:solidFill>
              <a:sysClr val="windowText" lastClr="00000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400" b="1" baseline="0" dirty="0">
            <a:solidFill>
              <a:sysClr val="windowText" lastClr="00000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400" b="1" baseline="0" dirty="0">
            <a:solidFill>
              <a:sysClr val="windowText" lastClr="000000"/>
            </a:solidFill>
          </a:endParaRPr>
        </a:p>
        <a:p xmlns:a="http://schemas.openxmlformats.org/drawingml/2006/main">
          <a:endParaRPr lang="en-US" sz="1100" baseline="0" dirty="0"/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37F6D-F254-4364-8CA5-3A5D26E51AAA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5/31/2011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Seen at NSRL</a:t>
            </a:r>
            <a:endParaRPr lang="en-US" dirty="0"/>
          </a:p>
        </p:txBody>
      </p:sp>
      <p:pic>
        <p:nvPicPr>
          <p:cNvPr id="11" name="Content Placeholder 10" descr="NSRL_sign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38200" y="1062832"/>
            <a:ext cx="7543799" cy="5657849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914400"/>
          <a:ext cx="40386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48200" y="914400"/>
          <a:ext cx="40386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Failures April - May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191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228600" y="1600200"/>
          <a:ext cx="42672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146</Words>
  <Application>Microsoft Office PowerPoint</Application>
  <PresentationFormat>On-screen Show (4:3)</PresentationFormat>
  <Paragraphs>79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Seen at NSRL</vt:lpstr>
      <vt:lpstr>Slide 2</vt:lpstr>
      <vt:lpstr>Slide 3</vt:lpstr>
      <vt:lpstr>Top 10 Failures April - May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C-AD</cp:lastModifiedBy>
  <cp:revision>42</cp:revision>
  <dcterms:created xsi:type="dcterms:W3CDTF">2011-03-02T18:37:40Z</dcterms:created>
  <dcterms:modified xsi:type="dcterms:W3CDTF">2011-05-31T16:54:44Z</dcterms:modified>
</cp:coreProperties>
</file>