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3" r:id="rId3"/>
    <p:sldId id="268" r:id="rId4"/>
    <p:sldId id="265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gmarr\AppData\Local\Temp\Run11_Lumi_100Au100Au-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Run11 RHIC AuAu   Integrated Luminosity for Physics</a:t>
            </a:r>
          </a:p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 (200 GeV)</a:t>
            </a:r>
          </a:p>
        </c:rich>
      </c:tx>
      <c:layout>
        <c:manualLayout>
          <c:xMode val="edge"/>
          <c:yMode val="edge"/>
          <c:x val="0.16885259417632442"/>
          <c:y val="3.044499968553280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5573782958010612"/>
          <c:y val="0.1334896140057977"/>
          <c:w val="0.77049242002787965"/>
          <c:h val="0.64402883950166845"/>
        </c:manualLayout>
      </c:layout>
      <c:lineChart>
        <c:grouping val="standard"/>
        <c:ser>
          <c:idx val="1"/>
          <c:order val="0"/>
          <c:tx>
            <c:strRef>
              <c:f>Run11AuPhysicsOn!$R$2</c:f>
              <c:strCache>
                <c:ptCount val="1"/>
                <c:pt idx="0">
                  <c:v>STAR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square"/>
            <c:size val="3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Run11AuPhysicsOn!$R$11:$R$88</c:f>
              <c:numCache>
                <c:formatCode>0.000</c:formatCode>
                <c:ptCount val="78"/>
                <c:pt idx="0">
                  <c:v>0</c:v>
                </c:pt>
                <c:pt idx="1">
                  <c:v>23.979892</c:v>
                </c:pt>
                <c:pt idx="2">
                  <c:v>76.090699499999999</c:v>
                </c:pt>
                <c:pt idx="3">
                  <c:v>121.19598098100001</c:v>
                </c:pt>
                <c:pt idx="4">
                  <c:v>173.485541643</c:v>
                </c:pt>
                <c:pt idx="5">
                  <c:v>246.81375444299999</c:v>
                </c:pt>
                <c:pt idx="6">
                  <c:v>246.81375444299999</c:v>
                </c:pt>
                <c:pt idx="7">
                  <c:v>303.20893524299998</c:v>
                </c:pt>
                <c:pt idx="8">
                  <c:v>378.16662024300001</c:v>
                </c:pt>
                <c:pt idx="9">
                  <c:v>466.47931154299999</c:v>
                </c:pt>
                <c:pt idx="10">
                  <c:v>551.716807743</c:v>
                </c:pt>
                <c:pt idx="11">
                  <c:v>632.21470724300002</c:v>
                </c:pt>
                <c:pt idx="12">
                  <c:v>705.90190384300001</c:v>
                </c:pt>
                <c:pt idx="13">
                  <c:v>771.24748634299999</c:v>
                </c:pt>
                <c:pt idx="14">
                  <c:v>852.97240954300003</c:v>
                </c:pt>
                <c:pt idx="15">
                  <c:v>962.19646554300004</c:v>
                </c:pt>
                <c:pt idx="16">
                  <c:v>1102.5969474430001</c:v>
                </c:pt>
                <c:pt idx="17">
                  <c:v>1244.0413271430002</c:v>
                </c:pt>
                <c:pt idx="18">
                  <c:v>1336.6204111430002</c:v>
                </c:pt>
                <c:pt idx="19">
                  <c:v>1424.9761396430001</c:v>
                </c:pt>
                <c:pt idx="20">
                  <c:v>1481.8133781430001</c:v>
                </c:pt>
                <c:pt idx="21">
                  <c:v>1508.1394020430002</c:v>
                </c:pt>
                <c:pt idx="22">
                  <c:v>1637.3775235430003</c:v>
                </c:pt>
                <c:pt idx="23">
                  <c:v>1759.9153420430002</c:v>
                </c:pt>
                <c:pt idx="24">
                  <c:v>1883.7046848430002</c:v>
                </c:pt>
                <c:pt idx="25">
                  <c:v>2005.3385489430002</c:v>
                </c:pt>
                <c:pt idx="26">
                  <c:v>2160.0498354430001</c:v>
                </c:pt>
                <c:pt idx="27">
                  <c:v>2192.6257392430002</c:v>
                </c:pt>
                <c:pt idx="28">
                  <c:v>2237.8903400430004</c:v>
                </c:pt>
                <c:pt idx="29">
                  <c:v>2301.8857333430005</c:v>
                </c:pt>
                <c:pt idx="30">
                  <c:v>2490.9124187430007</c:v>
                </c:pt>
                <c:pt idx="31">
                  <c:v>2677.3215488430005</c:v>
                </c:pt>
                <c:pt idx="32">
                  <c:v>2793.4132949430004</c:v>
                </c:pt>
                <c:pt idx="33">
                  <c:v>2868.7971449430006</c:v>
                </c:pt>
              </c:numCache>
            </c:numRef>
          </c:val>
        </c:ser>
        <c:ser>
          <c:idx val="2"/>
          <c:order val="1"/>
          <c:tx>
            <c:strRef>
              <c:f>Run11AuPhysicsOn!$S$2</c:f>
              <c:strCache>
                <c:ptCount val="1"/>
                <c:pt idx="0">
                  <c:v>PHENIX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Run11AuPhysicsOn!$S$11:$S$88</c:f>
              <c:numCache>
                <c:formatCode>0.000</c:formatCode>
                <c:ptCount val="78"/>
                <c:pt idx="0">
                  <c:v>0</c:v>
                </c:pt>
                <c:pt idx="1">
                  <c:v>23.728370900000002</c:v>
                </c:pt>
                <c:pt idx="2">
                  <c:v>76.390991999999997</c:v>
                </c:pt>
                <c:pt idx="3">
                  <c:v>121.74310572499999</c:v>
                </c:pt>
                <c:pt idx="4">
                  <c:v>173.21889457499998</c:v>
                </c:pt>
                <c:pt idx="5">
                  <c:v>242.04497487499998</c:v>
                </c:pt>
                <c:pt idx="6">
                  <c:v>242.04497487499998</c:v>
                </c:pt>
                <c:pt idx="7">
                  <c:v>300.97177277499998</c:v>
                </c:pt>
                <c:pt idx="8">
                  <c:v>381.55658047499998</c:v>
                </c:pt>
                <c:pt idx="9">
                  <c:v>475.65734147499995</c:v>
                </c:pt>
                <c:pt idx="10">
                  <c:v>565.98161107499993</c:v>
                </c:pt>
                <c:pt idx="11">
                  <c:v>651.18940917499992</c:v>
                </c:pt>
                <c:pt idx="12">
                  <c:v>731.70486627499986</c:v>
                </c:pt>
                <c:pt idx="13">
                  <c:v>804.51647977499988</c:v>
                </c:pt>
                <c:pt idx="14">
                  <c:v>890.68183727499991</c:v>
                </c:pt>
                <c:pt idx="15">
                  <c:v>1010.6488667749999</c:v>
                </c:pt>
                <c:pt idx="16">
                  <c:v>1160.915683275</c:v>
                </c:pt>
                <c:pt idx="17">
                  <c:v>1313.0371352750001</c:v>
                </c:pt>
                <c:pt idx="18">
                  <c:v>1412.4078046750001</c:v>
                </c:pt>
                <c:pt idx="19">
                  <c:v>1509.9812508750001</c:v>
                </c:pt>
                <c:pt idx="20">
                  <c:v>1572.910734175</c:v>
                </c:pt>
                <c:pt idx="21">
                  <c:v>1601.8479092750001</c:v>
                </c:pt>
                <c:pt idx="22">
                  <c:v>1741.5492497750001</c:v>
                </c:pt>
                <c:pt idx="23">
                  <c:v>1876.5063836750001</c:v>
                </c:pt>
                <c:pt idx="24">
                  <c:v>2012.287927075</c:v>
                </c:pt>
                <c:pt idx="25">
                  <c:v>2147.6493598749998</c:v>
                </c:pt>
                <c:pt idx="26">
                  <c:v>2318.7925350749997</c:v>
                </c:pt>
                <c:pt idx="27">
                  <c:v>2354.5009773749998</c:v>
                </c:pt>
                <c:pt idx="28">
                  <c:v>2404.2410344249997</c:v>
                </c:pt>
                <c:pt idx="29">
                  <c:v>2474.7974333749999</c:v>
                </c:pt>
                <c:pt idx="30">
                  <c:v>2689.299446175</c:v>
                </c:pt>
                <c:pt idx="31">
                  <c:v>2900.9182074750001</c:v>
                </c:pt>
                <c:pt idx="32">
                  <c:v>3029.9980707750001</c:v>
                </c:pt>
                <c:pt idx="33">
                  <c:v>3195.097337275</c:v>
                </c:pt>
              </c:numCache>
            </c:numRef>
          </c:val>
        </c:ser>
        <c:ser>
          <c:idx val="4"/>
          <c:order val="2"/>
          <c:tx>
            <c:strRef>
              <c:f>Run11AuPhysicsOn!$U$4</c:f>
              <c:strCache>
                <c:ptCount val="1"/>
                <c:pt idx="0">
                  <c:v>Lmax</c:v>
                </c:pt>
              </c:strCache>
            </c:strRef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triangle"/>
            <c:size val="2"/>
            <c:spPr>
              <a:solidFill>
                <a:schemeClr val="tx1"/>
              </a:solidFill>
              <a:ln>
                <a:solidFill>
                  <a:srgbClr val="80808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Run11AuPhysicsOn!$U$11:$U$88</c:f>
              <c:numCache>
                <c:formatCode>0.0</c:formatCode>
                <c:ptCount val="78"/>
                <c:pt idx="0" formatCode="General">
                  <c:v>0</c:v>
                </c:pt>
                <c:pt idx="1">
                  <c:v>32.142857142857146</c:v>
                </c:pt>
                <c:pt idx="2">
                  <c:v>64.285714285714292</c:v>
                </c:pt>
                <c:pt idx="3">
                  <c:v>96.428571428571445</c:v>
                </c:pt>
                <c:pt idx="4">
                  <c:v>128.57142857142858</c:v>
                </c:pt>
                <c:pt idx="5">
                  <c:v>160.71428571428572</c:v>
                </c:pt>
                <c:pt idx="6">
                  <c:v>192.85714285714286</c:v>
                </c:pt>
                <c:pt idx="7" formatCode="General">
                  <c:v>225</c:v>
                </c:pt>
                <c:pt idx="8">
                  <c:v>270.85714285714283</c:v>
                </c:pt>
                <c:pt idx="9">
                  <c:v>316.71428571428567</c:v>
                </c:pt>
                <c:pt idx="10">
                  <c:v>362.5714285714285</c:v>
                </c:pt>
                <c:pt idx="11">
                  <c:v>408.42857142857133</c:v>
                </c:pt>
                <c:pt idx="12">
                  <c:v>454.28571428571416</c:v>
                </c:pt>
                <c:pt idx="13">
                  <c:v>500.142857142857</c:v>
                </c:pt>
                <c:pt idx="14" formatCode="General">
                  <c:v>546</c:v>
                </c:pt>
                <c:pt idx="15">
                  <c:v>605.71428571428567</c:v>
                </c:pt>
                <c:pt idx="16">
                  <c:v>665.42857142857133</c:v>
                </c:pt>
                <c:pt idx="17">
                  <c:v>725.142857142857</c:v>
                </c:pt>
                <c:pt idx="18">
                  <c:v>784.85714285714266</c:v>
                </c:pt>
                <c:pt idx="19">
                  <c:v>844.57142857142833</c:v>
                </c:pt>
                <c:pt idx="20">
                  <c:v>904.28571428571399</c:v>
                </c:pt>
                <c:pt idx="21" formatCode="General">
                  <c:v>964</c:v>
                </c:pt>
                <c:pt idx="22">
                  <c:v>1037.5714285714287</c:v>
                </c:pt>
                <c:pt idx="23">
                  <c:v>1111.1428571428573</c:v>
                </c:pt>
                <c:pt idx="24">
                  <c:v>1184.714285714286</c:v>
                </c:pt>
                <c:pt idx="25">
                  <c:v>1258.2857142857147</c:v>
                </c:pt>
                <c:pt idx="26">
                  <c:v>1331.8571428571433</c:v>
                </c:pt>
                <c:pt idx="27">
                  <c:v>1405.428571428572</c:v>
                </c:pt>
                <c:pt idx="28" formatCode="General">
                  <c:v>1479</c:v>
                </c:pt>
                <c:pt idx="29">
                  <c:v>1566.1428571428571</c:v>
                </c:pt>
                <c:pt idx="30">
                  <c:v>1653.2857142857142</c:v>
                </c:pt>
                <c:pt idx="31">
                  <c:v>1740.4285714285713</c:v>
                </c:pt>
                <c:pt idx="32">
                  <c:v>1827.5714285714284</c:v>
                </c:pt>
                <c:pt idx="33">
                  <c:v>1914.7142857142856</c:v>
                </c:pt>
                <c:pt idx="34">
                  <c:v>2001.8571428571427</c:v>
                </c:pt>
                <c:pt idx="35" formatCode="General">
                  <c:v>2089</c:v>
                </c:pt>
                <c:pt idx="36">
                  <c:v>2190</c:v>
                </c:pt>
                <c:pt idx="37">
                  <c:v>2291</c:v>
                </c:pt>
                <c:pt idx="38">
                  <c:v>2392</c:v>
                </c:pt>
                <c:pt idx="39">
                  <c:v>2493</c:v>
                </c:pt>
                <c:pt idx="40">
                  <c:v>2594</c:v>
                </c:pt>
                <c:pt idx="41">
                  <c:v>2695</c:v>
                </c:pt>
                <c:pt idx="42" formatCode="General">
                  <c:v>2796</c:v>
                </c:pt>
                <c:pt idx="43">
                  <c:v>2910.8571428571427</c:v>
                </c:pt>
                <c:pt idx="44">
                  <c:v>3025.7142857142853</c:v>
                </c:pt>
                <c:pt idx="45">
                  <c:v>3140.571428571428</c:v>
                </c:pt>
                <c:pt idx="46">
                  <c:v>3255.4285714285706</c:v>
                </c:pt>
                <c:pt idx="47">
                  <c:v>3370.2857142857133</c:v>
                </c:pt>
                <c:pt idx="48">
                  <c:v>3485.142857142856</c:v>
                </c:pt>
                <c:pt idx="49" formatCode="General">
                  <c:v>3600</c:v>
                </c:pt>
                <c:pt idx="50">
                  <c:v>3728.5714285714284</c:v>
                </c:pt>
                <c:pt idx="51">
                  <c:v>3857.1428571428569</c:v>
                </c:pt>
                <c:pt idx="52">
                  <c:v>3985.7142857142853</c:v>
                </c:pt>
                <c:pt idx="53">
                  <c:v>4114.2857142857138</c:v>
                </c:pt>
                <c:pt idx="54">
                  <c:v>4242.8571428571422</c:v>
                </c:pt>
                <c:pt idx="55">
                  <c:v>4371.4285714285706</c:v>
                </c:pt>
                <c:pt idx="56" formatCode="General">
                  <c:v>4500</c:v>
                </c:pt>
                <c:pt idx="57">
                  <c:v>4628.5714285714284</c:v>
                </c:pt>
                <c:pt idx="58">
                  <c:v>4757.1428571428569</c:v>
                </c:pt>
                <c:pt idx="59">
                  <c:v>4885.7142857142853</c:v>
                </c:pt>
                <c:pt idx="60">
                  <c:v>5014.2857142857138</c:v>
                </c:pt>
                <c:pt idx="61">
                  <c:v>5142.8571428571422</c:v>
                </c:pt>
                <c:pt idx="62">
                  <c:v>5271.4285714285706</c:v>
                </c:pt>
                <c:pt idx="63" formatCode="General">
                  <c:v>5400</c:v>
                </c:pt>
                <c:pt idx="64">
                  <c:v>5528.5714285714284</c:v>
                </c:pt>
                <c:pt idx="65">
                  <c:v>5657.1428571428569</c:v>
                </c:pt>
                <c:pt idx="66">
                  <c:v>5785.7142857142853</c:v>
                </c:pt>
                <c:pt idx="67">
                  <c:v>5914.2857142857138</c:v>
                </c:pt>
                <c:pt idx="68">
                  <c:v>6042.8571428571422</c:v>
                </c:pt>
                <c:pt idx="69">
                  <c:v>6171.4285714285706</c:v>
                </c:pt>
                <c:pt idx="70" formatCode="General">
                  <c:v>6300</c:v>
                </c:pt>
              </c:numCache>
            </c:numRef>
          </c:val>
        </c:ser>
        <c:ser>
          <c:idx val="0"/>
          <c:order val="3"/>
          <c:tx>
            <c:strRef>
              <c:f>Run11AuPhysicsOn!$T$4</c:f>
              <c:strCache>
                <c:ptCount val="1"/>
                <c:pt idx="0">
                  <c:v>Lmin</c:v>
                </c:pt>
              </c:strCache>
            </c:strRef>
          </c:tx>
          <c:spPr>
            <a:ln w="12700">
              <a:solidFill>
                <a:schemeClr val="bg1">
                  <a:lumMod val="50000"/>
                </a:schemeClr>
              </a:solidFill>
              <a:prstDash val="solid"/>
            </a:ln>
          </c:spPr>
          <c:marker>
            <c:symbol val="diamond"/>
            <c:size val="2"/>
            <c:spPr>
              <a:solidFill>
                <a:schemeClr val="bg1">
                  <a:lumMod val="50000"/>
                </a:schemeClr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Run11AuPhysicsOn!$T$11:$T$88</c:f>
              <c:numCache>
                <c:formatCode>0.0</c:formatCode>
                <c:ptCount val="78"/>
                <c:pt idx="0">
                  <c:v>0</c:v>
                </c:pt>
                <c:pt idx="1">
                  <c:v>18.714285714285715</c:v>
                </c:pt>
                <c:pt idx="2">
                  <c:v>37.428571428571431</c:v>
                </c:pt>
                <c:pt idx="3">
                  <c:v>56.142857142857146</c:v>
                </c:pt>
                <c:pt idx="4">
                  <c:v>74.857142857142861</c:v>
                </c:pt>
                <c:pt idx="5">
                  <c:v>93.571428571428584</c:v>
                </c:pt>
                <c:pt idx="6">
                  <c:v>112.28571428571431</c:v>
                </c:pt>
                <c:pt idx="7">
                  <c:v>131</c:v>
                </c:pt>
                <c:pt idx="8">
                  <c:v>157.85714285714286</c:v>
                </c:pt>
                <c:pt idx="9">
                  <c:v>184.71428571428572</c:v>
                </c:pt>
                <c:pt idx="10">
                  <c:v>211.57142857142858</c:v>
                </c:pt>
                <c:pt idx="11">
                  <c:v>238.42857142857144</c:v>
                </c:pt>
                <c:pt idx="12">
                  <c:v>265.28571428571428</c:v>
                </c:pt>
                <c:pt idx="13">
                  <c:v>292.14285714285711</c:v>
                </c:pt>
                <c:pt idx="14">
                  <c:v>319</c:v>
                </c:pt>
                <c:pt idx="15">
                  <c:v>353.85714285714283</c:v>
                </c:pt>
                <c:pt idx="16">
                  <c:v>388.71428571428567</c:v>
                </c:pt>
                <c:pt idx="17">
                  <c:v>423.5714285714285</c:v>
                </c:pt>
                <c:pt idx="18">
                  <c:v>458.42857142857133</c:v>
                </c:pt>
                <c:pt idx="19">
                  <c:v>493.28571428571416</c:v>
                </c:pt>
                <c:pt idx="20">
                  <c:v>528.142857142857</c:v>
                </c:pt>
                <c:pt idx="21">
                  <c:v>563</c:v>
                </c:pt>
                <c:pt idx="22">
                  <c:v>605.85714285714289</c:v>
                </c:pt>
                <c:pt idx="23">
                  <c:v>648.71428571428578</c:v>
                </c:pt>
                <c:pt idx="24">
                  <c:v>691.57142857142867</c:v>
                </c:pt>
                <c:pt idx="25">
                  <c:v>734.42857142857156</c:v>
                </c:pt>
                <c:pt idx="26">
                  <c:v>777.28571428571445</c:v>
                </c:pt>
                <c:pt idx="27">
                  <c:v>820.14285714285734</c:v>
                </c:pt>
                <c:pt idx="28">
                  <c:v>863</c:v>
                </c:pt>
                <c:pt idx="29">
                  <c:v>913.85714285714289</c:v>
                </c:pt>
                <c:pt idx="30">
                  <c:v>964.71428571428578</c:v>
                </c:pt>
                <c:pt idx="31">
                  <c:v>1015.5714285714287</c:v>
                </c:pt>
                <c:pt idx="32">
                  <c:v>1066.4285714285716</c:v>
                </c:pt>
                <c:pt idx="33">
                  <c:v>1117.2857142857144</c:v>
                </c:pt>
                <c:pt idx="34">
                  <c:v>1168.1428571428573</c:v>
                </c:pt>
                <c:pt idx="35">
                  <c:v>1219</c:v>
                </c:pt>
                <c:pt idx="36">
                  <c:v>1277.8571428571429</c:v>
                </c:pt>
                <c:pt idx="37">
                  <c:v>1336.7142857142858</c:v>
                </c:pt>
                <c:pt idx="38">
                  <c:v>1395.5714285714287</c:v>
                </c:pt>
                <c:pt idx="39">
                  <c:v>1454.4285714285716</c:v>
                </c:pt>
                <c:pt idx="40">
                  <c:v>1513.2857142857144</c:v>
                </c:pt>
                <c:pt idx="41">
                  <c:v>1572.1428571428573</c:v>
                </c:pt>
                <c:pt idx="42">
                  <c:v>1631</c:v>
                </c:pt>
                <c:pt idx="43">
                  <c:v>1698</c:v>
                </c:pt>
                <c:pt idx="44">
                  <c:v>1765</c:v>
                </c:pt>
                <c:pt idx="45">
                  <c:v>1832</c:v>
                </c:pt>
                <c:pt idx="46">
                  <c:v>1899</c:v>
                </c:pt>
                <c:pt idx="47">
                  <c:v>1966</c:v>
                </c:pt>
                <c:pt idx="48">
                  <c:v>2033</c:v>
                </c:pt>
                <c:pt idx="49">
                  <c:v>2100</c:v>
                </c:pt>
                <c:pt idx="50">
                  <c:v>2175</c:v>
                </c:pt>
                <c:pt idx="51">
                  <c:v>2250</c:v>
                </c:pt>
                <c:pt idx="52">
                  <c:v>2325</c:v>
                </c:pt>
                <c:pt idx="53">
                  <c:v>2400</c:v>
                </c:pt>
                <c:pt idx="54">
                  <c:v>2475</c:v>
                </c:pt>
                <c:pt idx="55">
                  <c:v>2550</c:v>
                </c:pt>
                <c:pt idx="56">
                  <c:v>2625</c:v>
                </c:pt>
                <c:pt idx="57">
                  <c:v>2700</c:v>
                </c:pt>
                <c:pt idx="58">
                  <c:v>2775</c:v>
                </c:pt>
                <c:pt idx="59">
                  <c:v>2850</c:v>
                </c:pt>
                <c:pt idx="60">
                  <c:v>2925</c:v>
                </c:pt>
                <c:pt idx="61">
                  <c:v>3000</c:v>
                </c:pt>
                <c:pt idx="62">
                  <c:v>3075</c:v>
                </c:pt>
                <c:pt idx="63">
                  <c:v>3150</c:v>
                </c:pt>
                <c:pt idx="64">
                  <c:v>3225</c:v>
                </c:pt>
                <c:pt idx="65">
                  <c:v>3300</c:v>
                </c:pt>
                <c:pt idx="66">
                  <c:v>3375</c:v>
                </c:pt>
                <c:pt idx="67">
                  <c:v>3450</c:v>
                </c:pt>
                <c:pt idx="68">
                  <c:v>3525</c:v>
                </c:pt>
                <c:pt idx="69">
                  <c:v>3600</c:v>
                </c:pt>
                <c:pt idx="70">
                  <c:v>3675</c:v>
                </c:pt>
              </c:numCache>
            </c:numRef>
          </c:val>
        </c:ser>
        <c:ser>
          <c:idx val="3"/>
          <c:order val="4"/>
          <c:tx>
            <c:strRef>
              <c:f>Run11AuPhysicsOn!$V$4</c:f>
              <c:strCache>
                <c:ptCount val="1"/>
                <c:pt idx="0">
                  <c:v>Phenix Run10</c:v>
                </c:pt>
              </c:strCache>
            </c:strRef>
          </c:tx>
          <c:spPr>
            <a:ln w="25400">
              <a:solidFill>
                <a:srgbClr val="00B0F0"/>
              </a:solidFill>
              <a:prstDash val="solid"/>
            </a:ln>
          </c:spPr>
          <c:marker>
            <c:symbol val="triangle"/>
            <c:size val="3"/>
            <c:spPr>
              <a:solidFill>
                <a:srgbClr val="00B0F0"/>
              </a:solidFill>
              <a:ln>
                <a:solidFill>
                  <a:srgbClr val="00B0F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Run11AuPhysicsOn!$V$11:$V$88</c:f>
              <c:numCache>
                <c:formatCode>0.000</c:formatCode>
                <c:ptCount val="78"/>
                <c:pt idx="0">
                  <c:v>0</c:v>
                </c:pt>
                <c:pt idx="1">
                  <c:v>10.717437</c:v>
                </c:pt>
                <c:pt idx="2">
                  <c:v>17.070098999999999</c:v>
                </c:pt>
                <c:pt idx="3">
                  <c:v>28.979042999999997</c:v>
                </c:pt>
                <c:pt idx="4">
                  <c:v>44.168459999999996</c:v>
                </c:pt>
                <c:pt idx="5">
                  <c:v>55.138083999999992</c:v>
                </c:pt>
                <c:pt idx="6">
                  <c:v>69.185001999999997</c:v>
                </c:pt>
                <c:pt idx="7">
                  <c:v>72.748291999999992</c:v>
                </c:pt>
                <c:pt idx="8">
                  <c:v>85.530190999999988</c:v>
                </c:pt>
                <c:pt idx="9">
                  <c:v>109.33991099999999</c:v>
                </c:pt>
                <c:pt idx="10">
                  <c:v>133.09041299999998</c:v>
                </c:pt>
                <c:pt idx="11">
                  <c:v>190.10509499999998</c:v>
                </c:pt>
                <c:pt idx="12">
                  <c:v>233.71608899999998</c:v>
                </c:pt>
                <c:pt idx="13">
                  <c:v>233.71608899999998</c:v>
                </c:pt>
                <c:pt idx="14">
                  <c:v>255.42867499999997</c:v>
                </c:pt>
                <c:pt idx="15">
                  <c:v>344.23525499999994</c:v>
                </c:pt>
                <c:pt idx="16">
                  <c:v>480.44686499999989</c:v>
                </c:pt>
                <c:pt idx="17">
                  <c:v>561.07012999999984</c:v>
                </c:pt>
                <c:pt idx="18">
                  <c:v>647.55801899999983</c:v>
                </c:pt>
                <c:pt idx="19">
                  <c:v>729.61885199999983</c:v>
                </c:pt>
                <c:pt idx="20">
                  <c:v>798.39136999999982</c:v>
                </c:pt>
                <c:pt idx="21">
                  <c:v>856.34843499999988</c:v>
                </c:pt>
                <c:pt idx="22">
                  <c:v>874.28536299999985</c:v>
                </c:pt>
                <c:pt idx="23">
                  <c:v>963.80766399999982</c:v>
                </c:pt>
                <c:pt idx="24">
                  <c:v>1033.0784299999998</c:v>
                </c:pt>
                <c:pt idx="25">
                  <c:v>1078.2393019999997</c:v>
                </c:pt>
                <c:pt idx="26">
                  <c:v>1170.8194979999996</c:v>
                </c:pt>
                <c:pt idx="27">
                  <c:v>1170.8194979999996</c:v>
                </c:pt>
                <c:pt idx="28">
                  <c:v>1223.3795569999995</c:v>
                </c:pt>
                <c:pt idx="29">
                  <c:v>1295.0537569999995</c:v>
                </c:pt>
                <c:pt idx="30">
                  <c:v>1409.3516439999994</c:v>
                </c:pt>
                <c:pt idx="31">
                  <c:v>1515.6755209999994</c:v>
                </c:pt>
                <c:pt idx="32">
                  <c:v>1588.8036249999993</c:v>
                </c:pt>
                <c:pt idx="33">
                  <c:v>1665.2846929999994</c:v>
                </c:pt>
                <c:pt idx="34">
                  <c:v>1703.7896659999994</c:v>
                </c:pt>
                <c:pt idx="35">
                  <c:v>1761.2597139999993</c:v>
                </c:pt>
                <c:pt idx="36">
                  <c:v>1829.3052799999994</c:v>
                </c:pt>
                <c:pt idx="37">
                  <c:v>1915.8350299999993</c:v>
                </c:pt>
                <c:pt idx="38">
                  <c:v>1987.1784259999993</c:v>
                </c:pt>
                <c:pt idx="39">
                  <c:v>2097.2687719999994</c:v>
                </c:pt>
                <c:pt idx="40">
                  <c:v>2193.1151469999995</c:v>
                </c:pt>
                <c:pt idx="41">
                  <c:v>2243.8588469999995</c:v>
                </c:pt>
                <c:pt idx="42">
                  <c:v>2313.8249139999994</c:v>
                </c:pt>
                <c:pt idx="43">
                  <c:v>2313.8249139999994</c:v>
                </c:pt>
                <c:pt idx="44">
                  <c:v>2353.2528709999992</c:v>
                </c:pt>
                <c:pt idx="45">
                  <c:v>2415.6635379999993</c:v>
                </c:pt>
                <c:pt idx="46">
                  <c:v>2488.5547699999993</c:v>
                </c:pt>
                <c:pt idx="47">
                  <c:v>2543.2466769999992</c:v>
                </c:pt>
                <c:pt idx="48">
                  <c:v>2568.4173899999992</c:v>
                </c:pt>
                <c:pt idx="49">
                  <c:v>2623.0408899999993</c:v>
                </c:pt>
                <c:pt idx="50">
                  <c:v>2675.6591459999995</c:v>
                </c:pt>
                <c:pt idx="51">
                  <c:v>2777.9521149999996</c:v>
                </c:pt>
                <c:pt idx="52">
                  <c:v>2850.2899649999995</c:v>
                </c:pt>
                <c:pt idx="53">
                  <c:v>2939.0996079999995</c:v>
                </c:pt>
                <c:pt idx="54">
                  <c:v>3038.5011049999994</c:v>
                </c:pt>
                <c:pt idx="55">
                  <c:v>3054.8850919999995</c:v>
                </c:pt>
                <c:pt idx="56">
                  <c:v>3116.3737959999994</c:v>
                </c:pt>
                <c:pt idx="57">
                  <c:v>3155.6822959999995</c:v>
                </c:pt>
                <c:pt idx="58">
                  <c:v>3257.7353299999995</c:v>
                </c:pt>
                <c:pt idx="59">
                  <c:v>3353.8583959999996</c:v>
                </c:pt>
                <c:pt idx="60">
                  <c:v>3474.7835939999995</c:v>
                </c:pt>
                <c:pt idx="61">
                  <c:v>3586.7995459999997</c:v>
                </c:pt>
                <c:pt idx="62">
                  <c:v>3674.8260819999996</c:v>
                </c:pt>
                <c:pt idx="63">
                  <c:v>3795.5787309999996</c:v>
                </c:pt>
                <c:pt idx="64">
                  <c:v>3927.9666959999995</c:v>
                </c:pt>
                <c:pt idx="65">
                  <c:v>4075.5869599999996</c:v>
                </c:pt>
                <c:pt idx="66">
                  <c:v>4175.9941419999996</c:v>
                </c:pt>
                <c:pt idx="67">
                  <c:v>4253.162343</c:v>
                </c:pt>
                <c:pt idx="68">
                  <c:v>4326.1352550000001</c:v>
                </c:pt>
                <c:pt idx="69">
                  <c:v>4352.3912909999999</c:v>
                </c:pt>
                <c:pt idx="70">
                  <c:v>4437.9960149999997</c:v>
                </c:pt>
              </c:numCache>
            </c:numRef>
          </c:val>
        </c:ser>
        <c:marker val="1"/>
        <c:axId val="59548416"/>
        <c:axId val="65054208"/>
      </c:lineChart>
      <c:dateAx>
        <c:axId val="59548416"/>
        <c:scaling>
          <c:orientation val="minMax"/>
          <c:max val="40723"/>
          <c:min val="40668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date</a:t>
                </a:r>
              </a:p>
            </c:rich>
          </c:tx>
          <c:layout>
            <c:manualLayout>
              <c:xMode val="edge"/>
              <c:yMode val="edge"/>
              <c:x val="0.51475451040160003"/>
              <c:y val="0.90866614446051719"/>
            </c:manualLayout>
          </c:layout>
          <c:spPr>
            <a:noFill/>
            <a:ln w="25400">
              <a:noFill/>
            </a:ln>
          </c:spPr>
        </c:title>
        <c:numFmt formatCode="d\-mmm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54208"/>
        <c:crosses val="autoZero"/>
        <c:auto val="1"/>
        <c:lblOffset val="100"/>
        <c:majorUnit val="7"/>
        <c:majorTimeUnit val="days"/>
        <c:minorUnit val="1"/>
        <c:minorTimeUnit val="days"/>
      </c:dateAx>
      <c:valAx>
        <c:axId val="65054208"/>
        <c:scaling>
          <c:orientation val="minMax"/>
          <c:max val="5000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Integrated Luminosity [</a:t>
                </a: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Symbol"/>
                  </a:rPr>
                  <a:t>m</a:t>
                </a: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b^-1]</a:t>
                </a:r>
              </a:p>
            </c:rich>
          </c:tx>
          <c:layout>
            <c:manualLayout>
              <c:xMode val="edge"/>
              <c:yMode val="edge"/>
              <c:x val="3.9344293788657295E-2"/>
              <c:y val="0.28103076632800156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548416"/>
        <c:crosses val="autoZero"/>
        <c:crossBetween val="between"/>
        <c:majorUnit val="500"/>
        <c:minorUnit val="10"/>
      </c:valAx>
      <c:spPr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>
        <c:manualLayout>
          <c:xMode val="edge"/>
          <c:yMode val="edge"/>
          <c:x val="0.18974804459676789"/>
          <c:y val="0.14973847952761224"/>
          <c:w val="0.20829599214158631"/>
          <c:h val="0.3185015351717278"/>
        </c:manualLayout>
      </c:layout>
      <c:spPr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/>
        <a:lstStyle/>
        <a:p>
          <a:pPr>
            <a:defRPr sz="12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solidFill>
      <a:srgbClr val="C0C0C0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0.175</cdr:x>
      <cdr:y>0.52222</cdr:y>
    </cdr:from>
    <cdr:to>
      <cdr:x>0.46552</cdr:x>
      <cdr:y>0.63136</cdr:y>
    </cdr:to>
    <cdr:sp macro="" textlink="">
      <cdr:nvSpPr>
        <cdr:cNvPr id="25600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00200" y="3581400"/>
          <a:ext cx="2656515" cy="7484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1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thru  store 16021</a:t>
          </a:r>
        </a:p>
        <a:p xmlns:a="http://schemas.openxmlformats.org/drawingml/2006/main">
          <a:pPr algn="l" rtl="0">
            <a:defRPr sz="1000"/>
          </a:pPr>
          <a:r>
            <a:rPr lang="en-US" sz="11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 0730 hrs  Tuesday 7 June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B9EE6-9545-4C03-8A0C-BA3E066C62E0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FFC8C-8F08-4723-B85B-0E7FF5322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28675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6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7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8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462AB85-21CA-4634-94CB-7D009C968A4D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4DBF58-3F9F-497F-80A8-562F2AD6BC05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17F8F-4D5F-4822-BA62-316CE30EDF79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ADA84DE-6FA4-4979-B019-E78CA6E77A66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17302-206D-4167-867E-4A1EFCA96C1F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48018D-D27E-4D66-8C93-DD26BD05E957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250280-EE3B-463A-94AD-FC0C278F2FED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04718-EE85-45C8-B75A-BE187662226E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6E4943-DBE1-43EF-A5D4-951AABFE853F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0EC7E4-CF81-4D0B-94CE-93355998C0D3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DA412D-FC9B-4F23-8BB7-6F9EB745A725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702CF7-D5BE-44C2-BF46-F2FD8354A0D5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27651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2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3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E07C2BF-A7BB-4B3C-98F8-3E5461193451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dops.bnl.gov/AP/RHIC201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hichome.bnl.gov/AP/RHIC201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RHIC Heavy Ion Run-11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Gregory Marr</a:t>
            </a:r>
          </a:p>
          <a:p>
            <a:endParaRPr lang="en-US" sz="2000" dirty="0" smtClean="0"/>
          </a:p>
          <a:p>
            <a:pPr algn="r"/>
            <a:r>
              <a:rPr lang="en-US" sz="2000" dirty="0" smtClean="0"/>
              <a:t>Run website: </a:t>
            </a:r>
            <a:r>
              <a:rPr lang="en-US" sz="2000" dirty="0" smtClean="0">
                <a:hlinkClick r:id="rId3"/>
              </a:rPr>
              <a:t>http://www.cadops.bnl.gov/AP/RHIC2011/</a:t>
            </a:r>
            <a:endParaRPr lang="en-US" sz="2000" dirty="0" smtClean="0"/>
          </a:p>
          <a:p>
            <a:pPr algn="r"/>
            <a:r>
              <a:rPr lang="en-US" sz="2000" dirty="0" smtClean="0">
                <a:hlinkClick r:id="rId4"/>
              </a:rPr>
              <a:t>http://www.rhichome.bnl.gov/AP/RHIC2011/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2"/>
          </p:nvPr>
        </p:nvSpPr>
        <p:spPr/>
        <p:txBody>
          <a:bodyPr/>
          <a:lstStyle/>
          <a:p>
            <a:fld id="{30576804-4673-4162-A6A1-D22B0E752584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 </a:t>
            </a:r>
            <a:r>
              <a:rPr lang="en-US" dirty="0" err="1" smtClean="0"/>
              <a:t>GeV</a:t>
            </a:r>
            <a:r>
              <a:rPr lang="en-US" dirty="0" smtClean="0"/>
              <a:t> Physics continues</a:t>
            </a:r>
          </a:p>
          <a:p>
            <a:pPr lvl="1"/>
            <a:r>
              <a:rPr lang="en-US" dirty="0" smtClean="0"/>
              <a:t>25 stores this week</a:t>
            </a:r>
          </a:p>
          <a:p>
            <a:pPr lvl="1"/>
            <a:r>
              <a:rPr lang="en-US" dirty="0" smtClean="0"/>
              <a:t>Blue vertical stochastic cooling pickup repaired</a:t>
            </a:r>
          </a:p>
          <a:p>
            <a:pPr lvl="2"/>
            <a:r>
              <a:rPr lang="en-US" dirty="0" smtClean="0"/>
              <a:t>All 4 longitudinal and vertical systems running</a:t>
            </a:r>
          </a:p>
          <a:p>
            <a:pPr lvl="1"/>
            <a:r>
              <a:rPr lang="en-US" dirty="0" smtClean="0"/>
              <a:t>Continuing tests to squeeze </a:t>
            </a:r>
            <a:r>
              <a:rPr lang="el-GR" dirty="0" smtClean="0"/>
              <a:t>β</a:t>
            </a:r>
            <a:r>
              <a:rPr lang="en-US" dirty="0" smtClean="0"/>
              <a:t>* during store</a:t>
            </a:r>
          </a:p>
          <a:p>
            <a:pPr lvl="1"/>
            <a:r>
              <a:rPr lang="en-US" dirty="0" smtClean="0"/>
              <a:t>Benefitting from quick turnarounds, high availability, good beam intensities, </a:t>
            </a:r>
            <a:r>
              <a:rPr lang="en-US" smtClean="0"/>
              <a:t>better lifetime.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28E3-1D26-4EA6-9DEA-DA0CE411A47E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Heavy Ions Run-11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C7E4-CF81-4D0B-94CE-93355998C0D3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b="9451"/>
          <a:stretch>
            <a:fillRect/>
          </a:stretch>
        </p:blipFill>
        <p:spPr bwMode="auto">
          <a:xfrm>
            <a:off x="0" y="0"/>
            <a:ext cx="91211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5029200" y="457200"/>
            <a:ext cx="3352830" cy="380962"/>
          </a:xfrm>
          <a:prstGeom prst="rect">
            <a:avLst/>
          </a:prstGeom>
          <a:solidFill>
            <a:srgbClr val="FF9933"/>
          </a:solidFill>
          <a:ln w="25400" cap="flat" cmpd="sng" algn="ctr">
            <a:solidFill>
              <a:srgbClr val="FF9933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Preliminary, using Run-10 cross sections</a:t>
            </a:r>
            <a:endParaRPr lang="en-US" sz="1400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and Run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Stochastic cooling effort continues, fine tuning from store to store.</a:t>
            </a:r>
          </a:p>
          <a:p>
            <a:r>
              <a:rPr lang="en-US" dirty="0" smtClean="0"/>
              <a:t>Machine tuning focusing on intermittent Blue instability after transition, store lifetime, intensity limitations.</a:t>
            </a:r>
          </a:p>
          <a:p>
            <a:r>
              <a:rPr lang="en-US" dirty="0" smtClean="0"/>
              <a:t>Working to make </a:t>
            </a:r>
            <a:r>
              <a:rPr lang="el-GR" dirty="0" smtClean="0"/>
              <a:t>β</a:t>
            </a:r>
            <a:r>
              <a:rPr lang="en-US" dirty="0" smtClean="0"/>
              <a:t>* squeeze at store operational.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0299-B55A-4ED4-A50A-860EBFD7F142}" type="datetime1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ball greg">
  <a:themeElements>
    <a:clrScheme name="Fireball design template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reball design template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design template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9523</TotalTime>
  <Words>160</Words>
  <Application>Microsoft Office PowerPoint</Application>
  <PresentationFormat>On-screen Show (4:3)</PresentationFormat>
  <Paragraphs>35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Fireball greg</vt:lpstr>
      <vt:lpstr>RHIC Heavy Ion Run-11</vt:lpstr>
      <vt:lpstr>Present Status</vt:lpstr>
      <vt:lpstr>Slide 3</vt:lpstr>
      <vt:lpstr>Slide 4</vt:lpstr>
      <vt:lpstr>Schedule and Run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Preparations for RHIC Heavy Ion Run-11</dc:title>
  <dc:creator>Gregory J. Marr</dc:creator>
  <cp:lastModifiedBy>Gregory J. Marr</cp:lastModifiedBy>
  <cp:revision>54</cp:revision>
  <dcterms:created xsi:type="dcterms:W3CDTF">2010-11-02T14:45:20Z</dcterms:created>
  <dcterms:modified xsi:type="dcterms:W3CDTF">2011-06-07T16:49:32Z</dcterms:modified>
</cp:coreProperties>
</file>