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61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14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ngrassia\My%20Documents\EXCEL\QUARETRLY\quarterly\fy11\fy11q3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ngrassia\My%20Documents\EXCEL\QUARETRLY\quarterly\fy11\fy11q3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Documents%20and%20Settings\ingrassia\My%20Documents\EXCEL\QUARETRLY\quarterly\fy11\fy11q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2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dirty="0" smtClean="0"/>
              <a:t>MAY </a:t>
            </a:r>
            <a:r>
              <a:rPr lang="en-US" dirty="0"/>
              <a:t>2011
</a:t>
            </a:r>
          </a:p>
        </c:rich>
      </c:tx>
      <c:layout>
        <c:manualLayout>
          <c:xMode val="edge"/>
          <c:yMode val="edge"/>
          <c:x val="0.30061919978835538"/>
          <c:y val="1.4588859416445686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5.5702965868636704E-2"/>
          <c:y val="0.15915129669840131"/>
          <c:w val="0.7824940443451287"/>
          <c:h val="0.77851509301634303"/>
        </c:manualLayout>
      </c:layout>
      <c:barChart>
        <c:barDir val="col"/>
        <c:grouping val="stacked"/>
        <c:ser>
          <c:idx val="0"/>
          <c:order val="0"/>
          <c:tx>
            <c:strRef>
              <c:f>NORMAL!$AC$704</c:f>
              <c:strCache>
                <c:ptCount val="1"/>
                <c:pt idx="0">
                  <c:v>Physics</c:v>
                </c:pt>
              </c:strCache>
            </c:strRef>
          </c:tx>
          <c:spPr>
            <a:solidFill>
              <a:srgbClr val="33996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Lbl>
              <c:idx val="3"/>
              <c:layout/>
              <c:showVal val="1"/>
            </c:dLbl>
            <c:dLbl>
              <c:idx val="4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cat>
            <c:strRef>
              <c:f>NORMAL!$AG$703:$AK$703</c:f>
              <c:strCache>
                <c:ptCount val="5"/>
                <c:pt idx="0">
                  <c:v>FY11-week 31:</c:v>
                </c:pt>
                <c:pt idx="1">
                  <c:v>FY11-week 32:</c:v>
                </c:pt>
                <c:pt idx="2">
                  <c:v>FY11-week 33:</c:v>
                </c:pt>
                <c:pt idx="3">
                  <c:v>FY11-week 34:</c:v>
                </c:pt>
                <c:pt idx="4">
                  <c:v>FY10-week 35:</c:v>
                </c:pt>
              </c:strCache>
            </c:strRef>
          </c:cat>
          <c:val>
            <c:numRef>
              <c:f>NORMAL!$AG$704:$AK$704</c:f>
              <c:numCache>
                <c:formatCode>0</c:formatCode>
                <c:ptCount val="5"/>
                <c:pt idx="0">
                  <c:v>97.649999999999991</c:v>
                </c:pt>
                <c:pt idx="1">
                  <c:v>48.43</c:v>
                </c:pt>
                <c:pt idx="2">
                  <c:v>94.669999999999987</c:v>
                </c:pt>
                <c:pt idx="3">
                  <c:v>105.25</c:v>
                </c:pt>
                <c:pt idx="4">
                  <c:v>87.149999999999991</c:v>
                </c:pt>
              </c:numCache>
            </c:numRef>
          </c:val>
        </c:ser>
        <c:ser>
          <c:idx val="1"/>
          <c:order val="1"/>
          <c:tx>
            <c:strRef>
              <c:f>NORMAL!$AC$705</c:f>
              <c:strCache>
                <c:ptCount val="1"/>
                <c:pt idx="0">
                  <c:v>Machine Development</c:v>
                </c:pt>
              </c:strCache>
            </c:strRef>
          </c:tx>
          <c:spPr>
            <a:solidFill>
              <a:srgbClr val="FFFF00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NORMAL!$AG$703:$AK$703</c:f>
              <c:strCache>
                <c:ptCount val="5"/>
                <c:pt idx="0">
                  <c:v>FY11-week 31:</c:v>
                </c:pt>
                <c:pt idx="1">
                  <c:v>FY11-week 32:</c:v>
                </c:pt>
                <c:pt idx="2">
                  <c:v>FY11-week 33:</c:v>
                </c:pt>
                <c:pt idx="3">
                  <c:v>FY11-week 34:</c:v>
                </c:pt>
                <c:pt idx="4">
                  <c:v>FY10-week 35:</c:v>
                </c:pt>
              </c:strCache>
            </c:strRef>
          </c:cat>
          <c:val>
            <c:numRef>
              <c:f>NORMAL!$AG$705:$AK$705</c:f>
              <c:numCache>
                <c:formatCode>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2.9</c:v>
                </c:pt>
                <c:pt idx="4">
                  <c:v>0</c:v>
                </c:pt>
              </c:numCache>
            </c:numRef>
          </c:val>
        </c:ser>
        <c:ser>
          <c:idx val="2"/>
          <c:order val="2"/>
          <c:tx>
            <c:strRef>
              <c:f>NORMAL!$AC$712</c:f>
              <c:strCache>
                <c:ptCount val="1"/>
                <c:pt idx="0">
                  <c:v>Beam Studies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1"/>
              <c:delete val="1"/>
            </c:dLbl>
            <c:dLbl>
              <c:idx val="3"/>
              <c:delete val="1"/>
            </c:dLbl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Val val="1"/>
          </c:dLbls>
          <c:cat>
            <c:strRef>
              <c:f>NORMAL!$AG$703:$AK$703</c:f>
              <c:strCache>
                <c:ptCount val="5"/>
                <c:pt idx="0">
                  <c:v>FY11-week 31:</c:v>
                </c:pt>
                <c:pt idx="1">
                  <c:v>FY11-week 32:</c:v>
                </c:pt>
                <c:pt idx="2">
                  <c:v>FY11-week 33:</c:v>
                </c:pt>
                <c:pt idx="3">
                  <c:v>FY11-week 34:</c:v>
                </c:pt>
                <c:pt idx="4">
                  <c:v>FY10-week 35:</c:v>
                </c:pt>
              </c:strCache>
            </c:strRef>
          </c:cat>
          <c:val>
            <c:numRef>
              <c:f>NORMAL!$AG$712:$AK$712</c:f>
              <c:numCache>
                <c:formatCode>0</c:formatCode>
                <c:ptCount val="5"/>
                <c:pt idx="0">
                  <c:v>2.88</c:v>
                </c:pt>
                <c:pt idx="1">
                  <c:v>0</c:v>
                </c:pt>
                <c:pt idx="2">
                  <c:v>7.58</c:v>
                </c:pt>
                <c:pt idx="3">
                  <c:v>0</c:v>
                </c:pt>
                <c:pt idx="4">
                  <c:v>10.53</c:v>
                </c:pt>
              </c:numCache>
            </c:numRef>
          </c:val>
        </c:ser>
        <c:ser>
          <c:idx val="4"/>
          <c:order val="3"/>
          <c:tx>
            <c:strRef>
              <c:f>NORMAL!$AC$707</c:f>
              <c:strCache>
                <c:ptCount val="1"/>
                <c:pt idx="0">
                  <c:v>Experimental setup</c:v>
                </c:pt>
              </c:strCache>
            </c:strRef>
          </c:tx>
          <c:spPr>
            <a:solidFill>
              <a:srgbClr val="FF99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1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cat>
            <c:strRef>
              <c:f>NORMAL!$AG$703:$AK$703</c:f>
              <c:strCache>
                <c:ptCount val="5"/>
                <c:pt idx="0">
                  <c:v>FY11-week 31:</c:v>
                </c:pt>
                <c:pt idx="1">
                  <c:v>FY11-week 32:</c:v>
                </c:pt>
                <c:pt idx="2">
                  <c:v>FY11-week 33:</c:v>
                </c:pt>
                <c:pt idx="3">
                  <c:v>FY11-week 34:</c:v>
                </c:pt>
                <c:pt idx="4">
                  <c:v>FY10-week 35:</c:v>
                </c:pt>
              </c:strCache>
            </c:strRef>
          </c:cat>
          <c:val>
            <c:numRef>
              <c:f>NORMAL!$AG$707:$AK$707</c:f>
              <c:numCache>
                <c:formatCode>0</c:formatCode>
                <c:ptCount val="5"/>
                <c:pt idx="0">
                  <c:v>0.12000000000000001</c:v>
                </c:pt>
                <c:pt idx="1">
                  <c:v>6.4300000000000006</c:v>
                </c:pt>
                <c:pt idx="2">
                  <c:v>0</c:v>
                </c:pt>
                <c:pt idx="3">
                  <c:v>2.2200000000000002</c:v>
                </c:pt>
                <c:pt idx="4">
                  <c:v>0.65000000000000013</c:v>
                </c:pt>
              </c:numCache>
            </c:numRef>
          </c:val>
        </c:ser>
        <c:ser>
          <c:idx val="5"/>
          <c:order val="4"/>
          <c:tx>
            <c:strRef>
              <c:f>NORMAL!$AC$706</c:f>
              <c:strCache>
                <c:ptCount val="1"/>
                <c:pt idx="0">
                  <c:v>Setup</c:v>
                </c:pt>
              </c:strCache>
            </c:strRef>
          </c:tx>
          <c:spPr>
            <a:solidFill>
              <a:srgbClr val="96969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Lbl>
              <c:idx val="3"/>
              <c:layout/>
              <c:showVal val="1"/>
            </c:dLbl>
            <c:dLbl>
              <c:idx val="4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cat>
            <c:strRef>
              <c:f>NORMAL!$AG$703:$AK$703</c:f>
              <c:strCache>
                <c:ptCount val="5"/>
                <c:pt idx="0">
                  <c:v>FY11-week 31:</c:v>
                </c:pt>
                <c:pt idx="1">
                  <c:v>FY11-week 32:</c:v>
                </c:pt>
                <c:pt idx="2">
                  <c:v>FY11-week 33:</c:v>
                </c:pt>
                <c:pt idx="3">
                  <c:v>FY11-week 34:</c:v>
                </c:pt>
                <c:pt idx="4">
                  <c:v>FY10-week 35:</c:v>
                </c:pt>
              </c:strCache>
            </c:strRef>
          </c:cat>
          <c:val>
            <c:numRef>
              <c:f>NORMAL!$AG$706:$AK$706</c:f>
              <c:numCache>
                <c:formatCode>0</c:formatCode>
                <c:ptCount val="5"/>
                <c:pt idx="0">
                  <c:v>39.33</c:v>
                </c:pt>
                <c:pt idx="1">
                  <c:v>52.95</c:v>
                </c:pt>
                <c:pt idx="2">
                  <c:v>35.93</c:v>
                </c:pt>
                <c:pt idx="3">
                  <c:v>29.49</c:v>
                </c:pt>
                <c:pt idx="4">
                  <c:v>25.810000000000006</c:v>
                </c:pt>
              </c:numCache>
            </c:numRef>
          </c:val>
        </c:ser>
        <c:ser>
          <c:idx val="6"/>
          <c:order val="5"/>
          <c:tx>
            <c:strRef>
              <c:f>NORMAL!$AC$708</c:f>
              <c:strCache>
                <c:ptCount val="1"/>
                <c:pt idx="0">
                  <c:v>Scheduled Maintenance</c:v>
                </c:pt>
              </c:strCache>
            </c:strRef>
          </c:tx>
          <c:spPr>
            <a:solidFill>
              <a:srgbClr val="0000FF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Lbl>
              <c:idx val="3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 baseline="0">
                    <a:solidFill>
                      <a:schemeClr val="bg1"/>
                    </a:solidFill>
                  </a:defRPr>
                </a:pPr>
                <a:endParaRPr lang="en-US"/>
              </a:p>
            </c:txPr>
          </c:dLbls>
          <c:cat>
            <c:strRef>
              <c:f>NORMAL!$AG$703:$AK$703</c:f>
              <c:strCache>
                <c:ptCount val="5"/>
                <c:pt idx="0">
                  <c:v>FY11-week 31:</c:v>
                </c:pt>
                <c:pt idx="1">
                  <c:v>FY11-week 32:</c:v>
                </c:pt>
                <c:pt idx="2">
                  <c:v>FY11-week 33:</c:v>
                </c:pt>
                <c:pt idx="3">
                  <c:v>FY11-week 34:</c:v>
                </c:pt>
                <c:pt idx="4">
                  <c:v>FY10-week 35:</c:v>
                </c:pt>
              </c:strCache>
            </c:strRef>
          </c:cat>
          <c:val>
            <c:numRef>
              <c:f>NORMAL!$AG$708:$AK$708</c:f>
              <c:numCache>
                <c:formatCode>0</c:formatCode>
                <c:ptCount val="5"/>
                <c:pt idx="0">
                  <c:v>0</c:v>
                </c:pt>
                <c:pt idx="1">
                  <c:v>18.75</c:v>
                </c:pt>
                <c:pt idx="2">
                  <c:v>10.02</c:v>
                </c:pt>
                <c:pt idx="3">
                  <c:v>7.9300000000000006</c:v>
                </c:pt>
                <c:pt idx="4">
                  <c:v>0</c:v>
                </c:pt>
              </c:numCache>
            </c:numRef>
          </c:val>
        </c:ser>
        <c:ser>
          <c:idx val="7"/>
          <c:order val="6"/>
          <c:tx>
            <c:strRef>
              <c:f>NORMAL!$AC$711</c:f>
              <c:strCache>
                <c:ptCount val="1"/>
                <c:pt idx="0">
                  <c:v>Scheduled Shutdown</c:v>
                </c:pt>
              </c:strCache>
            </c:strRef>
          </c:tx>
          <c:spPr>
            <a:solidFill>
              <a:srgbClr val="000000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NORMAL!$AG$703:$AK$703</c:f>
              <c:strCache>
                <c:ptCount val="5"/>
                <c:pt idx="0">
                  <c:v>FY11-week 31:</c:v>
                </c:pt>
                <c:pt idx="1">
                  <c:v>FY11-week 32:</c:v>
                </c:pt>
                <c:pt idx="2">
                  <c:v>FY11-week 33:</c:v>
                </c:pt>
                <c:pt idx="3">
                  <c:v>FY11-week 34:</c:v>
                </c:pt>
                <c:pt idx="4">
                  <c:v>FY10-week 35:</c:v>
                </c:pt>
              </c:strCache>
            </c:strRef>
          </c:cat>
          <c:val>
            <c:numRef>
              <c:f>NORMAL!$AG$711:$AK$711</c:f>
              <c:numCache>
                <c:formatCode>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8"/>
          <c:order val="7"/>
          <c:tx>
            <c:strRef>
              <c:f>NORMAL!$AC$710</c:f>
              <c:strCache>
                <c:ptCount val="1"/>
                <c:pt idx="0">
                  <c:v>Unscheduled shutdown</c:v>
                </c:pt>
              </c:strCache>
            </c:strRef>
          </c:tx>
          <c:spPr>
            <a:solidFill>
              <a:srgbClr val="800000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NORMAL!$AG$703:$AK$703</c:f>
              <c:strCache>
                <c:ptCount val="5"/>
                <c:pt idx="0">
                  <c:v>FY11-week 31:</c:v>
                </c:pt>
                <c:pt idx="1">
                  <c:v>FY11-week 32:</c:v>
                </c:pt>
                <c:pt idx="2">
                  <c:v>FY11-week 33:</c:v>
                </c:pt>
                <c:pt idx="3">
                  <c:v>FY11-week 34:</c:v>
                </c:pt>
                <c:pt idx="4">
                  <c:v>FY10-week 35:</c:v>
                </c:pt>
              </c:strCache>
            </c:strRef>
          </c:cat>
          <c:val>
            <c:numRef>
              <c:f>NORMAL!$AG$710:$AK$710</c:f>
              <c:numCache>
                <c:formatCode>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3"/>
          <c:order val="8"/>
          <c:tx>
            <c:strRef>
              <c:f>NORMAL!$AC$709</c:f>
              <c:strCache>
                <c:ptCount val="1"/>
                <c:pt idx="0">
                  <c:v>Machine failures</c:v>
                </c:pt>
              </c:strCache>
            </c:strRef>
          </c:tx>
          <c:spPr>
            <a:solidFill>
              <a:srgbClr val="FF00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Lbl>
              <c:idx val="3"/>
              <c:layout/>
              <c:showVal val="1"/>
            </c:dLbl>
            <c:dLbl>
              <c:idx val="4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cat>
            <c:strRef>
              <c:f>NORMAL!$AG$703:$AK$703</c:f>
              <c:strCache>
                <c:ptCount val="5"/>
                <c:pt idx="0">
                  <c:v>FY11-week 31:</c:v>
                </c:pt>
                <c:pt idx="1">
                  <c:v>FY11-week 32:</c:v>
                </c:pt>
                <c:pt idx="2">
                  <c:v>FY11-week 33:</c:v>
                </c:pt>
                <c:pt idx="3">
                  <c:v>FY11-week 34:</c:v>
                </c:pt>
                <c:pt idx="4">
                  <c:v>FY10-week 35:</c:v>
                </c:pt>
              </c:strCache>
            </c:strRef>
          </c:cat>
          <c:val>
            <c:numRef>
              <c:f>NORMAL!$AG$709:$AK$709</c:f>
              <c:numCache>
                <c:formatCode>0</c:formatCode>
                <c:ptCount val="5"/>
                <c:pt idx="0">
                  <c:v>28.02</c:v>
                </c:pt>
                <c:pt idx="1">
                  <c:v>41.440000000000005</c:v>
                </c:pt>
                <c:pt idx="2">
                  <c:v>19.8</c:v>
                </c:pt>
                <c:pt idx="3">
                  <c:v>20.21</c:v>
                </c:pt>
                <c:pt idx="4">
                  <c:v>43.860000000000007</c:v>
                </c:pt>
              </c:numCache>
            </c:numRef>
          </c:val>
        </c:ser>
        <c:overlap val="100"/>
        <c:axId val="89696128"/>
        <c:axId val="89697664"/>
      </c:barChart>
      <c:catAx>
        <c:axId val="89696128"/>
        <c:scaling>
          <c:orientation val="minMax"/>
        </c:scaling>
        <c:axPos val="b"/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9697664"/>
        <c:crosses val="autoZero"/>
        <c:lblAlgn val="ctr"/>
        <c:lblOffset val="100"/>
        <c:tickLblSkip val="1"/>
        <c:tickMarkSkip val="1"/>
      </c:catAx>
      <c:valAx>
        <c:axId val="89697664"/>
        <c:scaling>
          <c:orientation val="minMax"/>
          <c:max val="168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HOURS</a:t>
                </a:r>
              </a:p>
            </c:rich>
          </c:tx>
          <c:layout>
            <c:manualLayout>
              <c:xMode val="edge"/>
              <c:yMode val="edge"/>
              <c:x val="4.4208664898320472E-3"/>
              <c:y val="0.50530531826757763"/>
            </c:manualLayout>
          </c:layout>
          <c:spPr>
            <a:noFill/>
            <a:ln w="25400">
              <a:noFill/>
            </a:ln>
          </c:spPr>
        </c:title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9696128"/>
        <c:crosses val="autoZero"/>
        <c:crossBetween val="between"/>
        <c:majorUnit val="24"/>
        <c:minorUnit val="12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2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dirty="0"/>
              <a:t>
</a:t>
            </a:r>
            <a:r>
              <a:rPr lang="en-US" dirty="0" smtClean="0"/>
              <a:t>JUNE</a:t>
            </a:r>
            <a:r>
              <a:rPr lang="en-US" baseline="0" dirty="0" smtClean="0"/>
              <a:t> </a:t>
            </a:r>
            <a:r>
              <a:rPr lang="en-US" dirty="0"/>
              <a:t>2011
</a:t>
            </a:r>
          </a:p>
        </c:rich>
      </c:tx>
      <c:layout>
        <c:manualLayout>
          <c:xMode val="edge"/>
          <c:yMode val="edge"/>
          <c:x val="0.26485192888624776"/>
          <c:y val="1.1472997795187578E-3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5.5702965868636677E-2"/>
          <c:y val="0.15915129669840128"/>
          <c:w val="0.80607197309885636"/>
          <c:h val="0.77851509301634314"/>
        </c:manualLayout>
      </c:layout>
      <c:barChart>
        <c:barDir val="col"/>
        <c:grouping val="stacked"/>
        <c:ser>
          <c:idx val="0"/>
          <c:order val="0"/>
          <c:tx>
            <c:strRef>
              <c:f>NORMAL!$BC$704</c:f>
              <c:strCache>
                <c:ptCount val="1"/>
                <c:pt idx="0">
                  <c:v>Physics</c:v>
                </c:pt>
              </c:strCache>
            </c:strRef>
          </c:tx>
          <c:spPr>
            <a:solidFill>
              <a:srgbClr val="33996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cat>
            <c:strRef>
              <c:f>NORMAL!$BG$703:$BJ$703</c:f>
              <c:strCache>
                <c:ptCount val="4"/>
                <c:pt idx="0">
                  <c:v>FY11-week 36:</c:v>
                </c:pt>
                <c:pt idx="1">
                  <c:v>FY11-week 37:</c:v>
                </c:pt>
                <c:pt idx="2">
                  <c:v>FY11-week 38:</c:v>
                </c:pt>
                <c:pt idx="3">
                  <c:v>FY11-week 39:</c:v>
                </c:pt>
              </c:strCache>
            </c:strRef>
          </c:cat>
          <c:val>
            <c:numRef>
              <c:f>NORMAL!$BG$704:$BJ$704</c:f>
              <c:numCache>
                <c:formatCode>0</c:formatCode>
                <c:ptCount val="4"/>
                <c:pt idx="0">
                  <c:v>93.03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NORMAL!$BC$705</c:f>
              <c:strCache>
                <c:ptCount val="1"/>
                <c:pt idx="0">
                  <c:v>Machine Development</c:v>
                </c:pt>
              </c:strCache>
            </c:strRef>
          </c:tx>
          <c:spPr>
            <a:solidFill>
              <a:srgbClr val="FFFF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cat>
            <c:strRef>
              <c:f>NORMAL!$BG$703:$BJ$703</c:f>
              <c:strCache>
                <c:ptCount val="4"/>
                <c:pt idx="0">
                  <c:v>FY11-week 36:</c:v>
                </c:pt>
                <c:pt idx="1">
                  <c:v>FY11-week 37:</c:v>
                </c:pt>
                <c:pt idx="2">
                  <c:v>FY11-week 38:</c:v>
                </c:pt>
                <c:pt idx="3">
                  <c:v>FY11-week 39:</c:v>
                </c:pt>
              </c:strCache>
            </c:strRef>
          </c:cat>
          <c:val>
            <c:numRef>
              <c:f>NORMAL!$BG$705:$BJ$705</c:f>
              <c:numCache>
                <c:formatCode>0</c:formatCode>
                <c:ptCount val="4"/>
                <c:pt idx="0">
                  <c:v>8.2299999999999986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NORMAL!$BC$712</c:f>
              <c:strCache>
                <c:ptCount val="1"/>
                <c:pt idx="0">
                  <c:v>Beam         Studies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NORMAL!$BG$703:$BJ$703</c:f>
              <c:strCache>
                <c:ptCount val="4"/>
                <c:pt idx="0">
                  <c:v>FY11-week 36:</c:v>
                </c:pt>
                <c:pt idx="1">
                  <c:v>FY11-week 37:</c:v>
                </c:pt>
                <c:pt idx="2">
                  <c:v>FY11-week 38:</c:v>
                </c:pt>
                <c:pt idx="3">
                  <c:v>FY11-week 39:</c:v>
                </c:pt>
              </c:strCache>
            </c:strRef>
          </c:cat>
          <c:val>
            <c:numRef>
              <c:f>NORMAL!$BG$712:$BJ$712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4"/>
          <c:order val="3"/>
          <c:tx>
            <c:strRef>
              <c:f>NORMAL!$BC$707</c:f>
              <c:strCache>
                <c:ptCount val="1"/>
                <c:pt idx="0">
                  <c:v>Experimental setup</c:v>
                </c:pt>
              </c:strCache>
            </c:strRef>
          </c:tx>
          <c:spPr>
            <a:solidFill>
              <a:srgbClr val="FF99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cat>
            <c:strRef>
              <c:f>NORMAL!$BG$703:$BJ$703</c:f>
              <c:strCache>
                <c:ptCount val="4"/>
                <c:pt idx="0">
                  <c:v>FY11-week 36:</c:v>
                </c:pt>
                <c:pt idx="1">
                  <c:v>FY11-week 37:</c:v>
                </c:pt>
                <c:pt idx="2">
                  <c:v>FY11-week 38:</c:v>
                </c:pt>
                <c:pt idx="3">
                  <c:v>FY11-week 39:</c:v>
                </c:pt>
              </c:strCache>
            </c:strRef>
          </c:cat>
          <c:val>
            <c:numRef>
              <c:f>NORMAL!$BG$707:$BJ$707</c:f>
              <c:numCache>
                <c:formatCode>0</c:formatCode>
                <c:ptCount val="4"/>
                <c:pt idx="0">
                  <c:v>5.8199999999999994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5"/>
          <c:order val="4"/>
          <c:tx>
            <c:strRef>
              <c:f>NORMAL!$BC$706</c:f>
              <c:strCache>
                <c:ptCount val="1"/>
                <c:pt idx="0">
                  <c:v>Setup</c:v>
                </c:pt>
              </c:strCache>
            </c:strRef>
          </c:tx>
          <c:spPr>
            <a:solidFill>
              <a:srgbClr val="96969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cat>
            <c:strRef>
              <c:f>NORMAL!$BG$703:$BJ$703</c:f>
              <c:strCache>
                <c:ptCount val="4"/>
                <c:pt idx="0">
                  <c:v>FY11-week 36:</c:v>
                </c:pt>
                <c:pt idx="1">
                  <c:v>FY11-week 37:</c:v>
                </c:pt>
                <c:pt idx="2">
                  <c:v>FY11-week 38:</c:v>
                </c:pt>
                <c:pt idx="3">
                  <c:v>FY11-week 39:</c:v>
                </c:pt>
              </c:strCache>
            </c:strRef>
          </c:cat>
          <c:val>
            <c:numRef>
              <c:f>NORMAL!$BG$706:$BJ$706</c:f>
              <c:numCache>
                <c:formatCode>0</c:formatCode>
                <c:ptCount val="4"/>
                <c:pt idx="0">
                  <c:v>25.7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6"/>
          <c:order val="5"/>
          <c:tx>
            <c:strRef>
              <c:f>NORMAL!$BC$708</c:f>
              <c:strCache>
                <c:ptCount val="1"/>
                <c:pt idx="0">
                  <c:v>Scheduled Maintenance</c:v>
                </c:pt>
              </c:strCache>
            </c:strRef>
          </c:tx>
          <c:spPr>
            <a:solidFill>
              <a:srgbClr val="0066CC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cat>
            <c:strRef>
              <c:f>NORMAL!$BG$703:$BJ$703</c:f>
              <c:strCache>
                <c:ptCount val="4"/>
                <c:pt idx="0">
                  <c:v>FY11-week 36:</c:v>
                </c:pt>
                <c:pt idx="1">
                  <c:v>FY11-week 37:</c:v>
                </c:pt>
                <c:pt idx="2">
                  <c:v>FY11-week 38:</c:v>
                </c:pt>
                <c:pt idx="3">
                  <c:v>FY11-week 39:</c:v>
                </c:pt>
              </c:strCache>
            </c:strRef>
          </c:cat>
          <c:val>
            <c:numRef>
              <c:f>NORMAL!$BG$708:$BJ$708</c:f>
              <c:numCache>
                <c:formatCode>0</c:formatCode>
                <c:ptCount val="4"/>
                <c:pt idx="0">
                  <c:v>21.75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7"/>
          <c:order val="6"/>
          <c:tx>
            <c:strRef>
              <c:f>NORMAL!$BC$711</c:f>
              <c:strCache>
                <c:ptCount val="1"/>
                <c:pt idx="0">
                  <c:v>Scheduled Shutdown</c:v>
                </c:pt>
              </c:strCache>
            </c:strRef>
          </c:tx>
          <c:spPr>
            <a:solidFill>
              <a:srgbClr val="000000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NORMAL!$BG$703:$BJ$703</c:f>
              <c:strCache>
                <c:ptCount val="4"/>
                <c:pt idx="0">
                  <c:v>FY11-week 36:</c:v>
                </c:pt>
                <c:pt idx="1">
                  <c:v>FY11-week 37:</c:v>
                </c:pt>
                <c:pt idx="2">
                  <c:v>FY11-week 38:</c:v>
                </c:pt>
                <c:pt idx="3">
                  <c:v>FY11-week 39:</c:v>
                </c:pt>
              </c:strCache>
            </c:strRef>
          </c:cat>
          <c:val>
            <c:numRef>
              <c:f>NORMAL!$BG$711:$BJ$711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8"/>
          <c:order val="7"/>
          <c:tx>
            <c:strRef>
              <c:f>NORMAL!$BC$710</c:f>
              <c:strCache>
                <c:ptCount val="1"/>
                <c:pt idx="0">
                  <c:v>Unscheduled shutdown</c:v>
                </c:pt>
              </c:strCache>
            </c:strRef>
          </c:tx>
          <c:spPr>
            <a:solidFill>
              <a:srgbClr val="800000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NORMAL!$BG$703:$BJ$703</c:f>
              <c:strCache>
                <c:ptCount val="4"/>
                <c:pt idx="0">
                  <c:v>FY11-week 36:</c:v>
                </c:pt>
                <c:pt idx="1">
                  <c:v>FY11-week 37:</c:v>
                </c:pt>
                <c:pt idx="2">
                  <c:v>FY11-week 38:</c:v>
                </c:pt>
                <c:pt idx="3">
                  <c:v>FY11-week 39:</c:v>
                </c:pt>
              </c:strCache>
            </c:strRef>
          </c:cat>
          <c:val>
            <c:numRef>
              <c:f>NORMAL!$BG$710:$BJ$710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3"/>
          <c:order val="8"/>
          <c:tx>
            <c:strRef>
              <c:f>NORMAL!$BC$709</c:f>
              <c:strCache>
                <c:ptCount val="1"/>
                <c:pt idx="0">
                  <c:v>Machine     failures</c:v>
                </c:pt>
              </c:strCache>
            </c:strRef>
          </c:tx>
          <c:spPr>
            <a:solidFill>
              <a:srgbClr val="FF00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cat>
            <c:strRef>
              <c:f>NORMAL!$BG$703:$BJ$703</c:f>
              <c:strCache>
                <c:ptCount val="4"/>
                <c:pt idx="0">
                  <c:v>FY11-week 36:</c:v>
                </c:pt>
                <c:pt idx="1">
                  <c:v>FY11-week 37:</c:v>
                </c:pt>
                <c:pt idx="2">
                  <c:v>FY11-week 38:</c:v>
                </c:pt>
                <c:pt idx="3">
                  <c:v>FY11-week 39:</c:v>
                </c:pt>
              </c:strCache>
            </c:strRef>
          </c:cat>
          <c:val>
            <c:numRef>
              <c:f>NORMAL!$BG$709:$BJ$709</c:f>
              <c:numCache>
                <c:formatCode>0</c:formatCode>
                <c:ptCount val="4"/>
                <c:pt idx="0">
                  <c:v>13.470000000000002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overlap val="100"/>
        <c:axId val="89935872"/>
        <c:axId val="89937408"/>
      </c:barChart>
      <c:catAx>
        <c:axId val="89935872"/>
        <c:scaling>
          <c:orientation val="minMax"/>
        </c:scaling>
        <c:axPos val="b"/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9937408"/>
        <c:crosses val="autoZero"/>
        <c:lblAlgn val="ctr"/>
        <c:lblOffset val="100"/>
        <c:tickLblSkip val="1"/>
        <c:tickMarkSkip val="1"/>
      </c:catAx>
      <c:valAx>
        <c:axId val="89937408"/>
        <c:scaling>
          <c:orientation val="minMax"/>
          <c:max val="168"/>
          <c:min val="0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HOURS</a:t>
                </a:r>
              </a:p>
            </c:rich>
          </c:tx>
          <c:layout>
            <c:manualLayout>
              <c:xMode val="edge"/>
              <c:yMode val="edge"/>
              <c:x val="4.4208664898320446E-3"/>
              <c:y val="0.50530531826757763"/>
            </c:manualLayout>
          </c:layout>
          <c:spPr>
            <a:noFill/>
            <a:ln w="25400">
              <a:noFill/>
            </a:ln>
          </c:spPr>
        </c:title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9935872"/>
        <c:crosses val="autoZero"/>
        <c:crossBetween val="between"/>
        <c:majorUnit val="24"/>
        <c:minorUnit val="12"/>
      </c:valAx>
      <c:spPr>
        <a:noFill/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3768058238003269"/>
          <c:y val="0.25397766752049716"/>
          <c:w val="0.52817139602832663"/>
          <c:h val="0.53984511805774704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20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1600" b="1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INTEGRATED </a:t>
            </a:r>
            <a:r>
              <a:rPr lang="en-US" sz="1600" b="1" i="0" u="none" strike="noStrike" baseline="0">
                <a:solidFill>
                  <a:srgbClr val="FF0000"/>
                </a:solidFill>
                <a:latin typeface="Arial"/>
                <a:cs typeface="Arial"/>
              </a:rPr>
              <a:t>FAILURES</a:t>
            </a:r>
            <a:r>
              <a:rPr lang="en-US" sz="1600" b="1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 (GREATER THAN ONE HOUR) </a:t>
            </a:r>
            <a:r>
              <a:rPr lang="en-US" sz="1600" b="1" i="0" u="none" strike="noStrike" baseline="0">
                <a:solidFill>
                  <a:srgbClr val="FF0000"/>
                </a:solidFill>
                <a:latin typeface="Arial"/>
                <a:cs typeface="Arial"/>
              </a:rPr>
              <a:t>BY SYSTEM   JUNE </a:t>
            </a:r>
            <a:r>
              <a:rPr lang="en-US" sz="1600" b="1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2011</a:t>
            </a:r>
          </a:p>
        </c:rich>
      </c:tx>
      <c:layout>
        <c:manualLayout>
          <c:xMode val="edge"/>
          <c:yMode val="edge"/>
          <c:x val="0.19015280135823417"/>
          <c:y val="2.5641025641025789E-2"/>
        </c:manualLayout>
      </c:layout>
      <c:spPr>
        <a:noFill/>
        <a:ln w="25400">
          <a:noFill/>
        </a:ln>
      </c:spPr>
    </c:title>
    <c:view3D>
      <c:rotX val="10"/>
      <c:hPercent val="100"/>
      <c:rotY val="70"/>
      <c:depthPercent val="100"/>
      <c:perspective val="30"/>
    </c:view3D>
    <c:floor>
      <c:spPr>
        <a:gradFill rotWithShape="0">
          <a:gsLst>
            <a:gs pos="0">
              <a:srgbClr val="808080"/>
            </a:gs>
            <a:gs pos="100000">
              <a:srgbClr val="808080">
                <a:gamma/>
                <a:tint val="0"/>
                <a:invGamma/>
              </a:srgbClr>
            </a:gs>
          </a:gsLst>
          <a:lin ang="5400000" scaled="1"/>
        </a:gradFill>
        <a:ln w="3175">
          <a:solidFill>
            <a:srgbClr val="000000"/>
          </a:solidFill>
          <a:prstDash val="solid"/>
        </a:ln>
      </c:spPr>
    </c:floor>
    <c:sideWall>
      <c:spPr>
        <a:gradFill rotWithShape="0">
          <a:gsLst>
            <a:gs pos="0">
              <a:srgbClr val="C0C0C0"/>
            </a:gs>
            <a:gs pos="100000">
              <a:srgbClr val="C0C0C0">
                <a:gamma/>
                <a:tint val="0"/>
                <a:invGamma/>
              </a:srgbClr>
            </a:gs>
          </a:gsLst>
          <a:lin ang="5400000" scaled="1"/>
        </a:gradFill>
        <a:ln w="25400">
          <a:noFill/>
        </a:ln>
      </c:spPr>
    </c:sideWall>
    <c:backWall>
      <c:spPr>
        <a:gradFill rotWithShape="0">
          <a:gsLst>
            <a:gs pos="0">
              <a:srgbClr val="C0C0C0"/>
            </a:gs>
            <a:gs pos="100000">
              <a:srgbClr val="C0C0C0">
                <a:gamma/>
                <a:tint val="0"/>
                <a:invGamma/>
              </a:srgbClr>
            </a:gs>
          </a:gsLst>
          <a:lin ang="5400000" scaled="1"/>
        </a:gradFill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8859573511760092"/>
          <c:y val="9.9655240683673374E-2"/>
          <c:w val="0.63987366884322761"/>
          <c:h val="0.75769268842817827"/>
        </c:manualLayout>
      </c:layout>
      <c:bar3DChart>
        <c:barDir val="col"/>
        <c:grouping val="standard"/>
        <c:ser>
          <c:idx val="0"/>
          <c:order val="0"/>
          <c:tx>
            <c:strRef>
              <c:f>NORMAL!$BB$902</c:f>
              <c:strCache>
                <c:ptCount val="1"/>
                <c:pt idx="0">
                  <c:v>HumanError</c:v>
                </c:pt>
              </c:strCache>
            </c:strRef>
          </c:tx>
          <c:spPr>
            <a:solidFill>
              <a:schemeClr val="bg1"/>
            </a:solidFill>
          </c:spPr>
          <c:cat>
            <c:strRef>
              <c:f>NORMAL!$BB$843</c:f>
              <c:strCache>
                <c:ptCount val="1"/>
                <c:pt idx="0">
                  <c:v>05/31/11/2 to 06/07/11/1</c:v>
                </c:pt>
              </c:strCache>
            </c:strRef>
          </c:cat>
          <c:val>
            <c:numRef>
              <c:f>NORMAL!$BB$903</c:f>
              <c:numCache>
                <c:formatCode>0.0%</c:formatCode>
                <c:ptCount val="1"/>
                <c:pt idx="0">
                  <c:v>1.0461538461538461E-2</c:v>
                </c:pt>
              </c:numCache>
            </c:numRef>
          </c:val>
        </c:ser>
        <c:ser>
          <c:idx val="1"/>
          <c:order val="1"/>
          <c:tx>
            <c:strRef>
              <c:f>NORMAL!$BB$884</c:f>
              <c:strCache>
                <c:ptCount val="1"/>
                <c:pt idx="0">
                  <c:v>QuencDetect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cat>
            <c:strRef>
              <c:f>NORMAL!$BB$843</c:f>
              <c:strCache>
                <c:ptCount val="1"/>
                <c:pt idx="0">
                  <c:v>05/31/11/2 to 06/07/11/1</c:v>
                </c:pt>
              </c:strCache>
            </c:strRef>
          </c:cat>
          <c:val>
            <c:numRef>
              <c:f>NORMAL!$BB$885</c:f>
              <c:numCache>
                <c:formatCode>0.0%</c:formatCode>
                <c:ptCount val="1"/>
                <c:pt idx="0">
                  <c:v>1.2102564102564103E-2</c:v>
                </c:pt>
              </c:numCache>
            </c:numRef>
          </c:val>
        </c:ser>
        <c:ser>
          <c:idx val="2"/>
          <c:order val="2"/>
          <c:tx>
            <c:strRef>
              <c:f>NORMAL!$BB$886</c:f>
              <c:strCache>
                <c:ptCount val="1"/>
                <c:pt idx="0">
                  <c:v>CryoRHIC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</c:spPr>
          <c:cat>
            <c:strRef>
              <c:f>NORMAL!$BB$843</c:f>
              <c:strCache>
                <c:ptCount val="1"/>
                <c:pt idx="0">
                  <c:v>05/31/11/2 to 06/07/11/1</c:v>
                </c:pt>
              </c:strCache>
            </c:strRef>
          </c:cat>
          <c:val>
            <c:numRef>
              <c:f>NORMAL!$BB$887</c:f>
              <c:numCache>
                <c:formatCode>0.0%</c:formatCode>
                <c:ptCount val="1"/>
                <c:pt idx="0">
                  <c:v>7.7264957264957254E-3</c:v>
                </c:pt>
              </c:numCache>
            </c:numRef>
          </c:val>
        </c:ser>
        <c:ser>
          <c:idx val="3"/>
          <c:order val="3"/>
          <c:tx>
            <c:strRef>
              <c:f>NORMAL!$BB$874</c:f>
              <c:strCache>
                <c:ptCount val="1"/>
                <c:pt idx="0">
                  <c:v>Ps_RHIC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cat>
            <c:strRef>
              <c:f>NORMAL!$BB$843</c:f>
              <c:strCache>
                <c:ptCount val="1"/>
                <c:pt idx="0">
                  <c:v>05/31/11/2 to 06/07/11/1</c:v>
                </c:pt>
              </c:strCache>
            </c:strRef>
          </c:cat>
          <c:val>
            <c:numRef>
              <c:f>NORMAL!$BB$875</c:f>
              <c:numCache>
                <c:formatCode>0.0%</c:formatCode>
                <c:ptCount val="1"/>
                <c:pt idx="0">
                  <c:v>6.8376068376068376E-3</c:v>
                </c:pt>
              </c:numCache>
            </c:numRef>
          </c:val>
        </c:ser>
        <c:ser>
          <c:idx val="4"/>
          <c:order val="4"/>
          <c:tx>
            <c:strRef>
              <c:f>NORMAL!$BB$876</c:f>
              <c:strCache>
                <c:ptCount val="1"/>
                <c:pt idx="0">
                  <c:v>Rf_RHIC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cat>
            <c:strRef>
              <c:f>NORMAL!$BB$843</c:f>
              <c:strCache>
                <c:ptCount val="1"/>
                <c:pt idx="0">
                  <c:v>05/31/11/2 to 06/07/11/1</c:v>
                </c:pt>
              </c:strCache>
            </c:strRef>
          </c:cat>
          <c:val>
            <c:numRef>
              <c:f>NORMAL!$BB$877</c:f>
              <c:numCache>
                <c:formatCode>0.0%</c:formatCode>
                <c:ptCount val="1"/>
                <c:pt idx="0">
                  <c:v>3.152136752136752E-2</c:v>
                </c:pt>
              </c:numCache>
            </c:numRef>
          </c:val>
        </c:ser>
        <c:ser>
          <c:idx val="17"/>
          <c:order val="5"/>
          <c:tx>
            <c:strRef>
              <c:f>NORMAL!$BB$900</c:f>
              <c:strCache>
                <c:ptCount val="1"/>
                <c:pt idx="0">
                  <c:v>Sum&lt; 1hr</c:v>
                </c:pt>
              </c:strCache>
            </c:strRef>
          </c:tx>
          <c:spPr>
            <a:solidFill>
              <a:schemeClr val="bg1"/>
            </a:solidFill>
          </c:spPr>
          <c:cat>
            <c:strRef>
              <c:f>NORMAL!$BB$843</c:f>
              <c:strCache>
                <c:ptCount val="1"/>
                <c:pt idx="0">
                  <c:v>05/31/11/2 to 06/07/11/1</c:v>
                </c:pt>
              </c:strCache>
            </c:strRef>
          </c:cat>
          <c:val>
            <c:numRef>
              <c:f>NORMAL!$BB$901</c:f>
              <c:numCache>
                <c:formatCode>0.0%</c:formatCode>
                <c:ptCount val="1"/>
                <c:pt idx="0">
                  <c:v>2.147008547008547E-2</c:v>
                </c:pt>
              </c:numCache>
            </c:numRef>
          </c:val>
        </c:ser>
        <c:shape val="box"/>
        <c:axId val="106289792"/>
        <c:axId val="106512768"/>
        <c:axId val="106062720"/>
      </c:bar3DChart>
      <c:catAx>
        <c:axId val="106289792"/>
        <c:scaling>
          <c:orientation val="minMax"/>
        </c:scaling>
        <c:axPos val="b"/>
        <c:numFmt formatCode="General" sourceLinked="1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18000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512768"/>
        <c:crosses val="autoZero"/>
        <c:auto val="1"/>
        <c:lblAlgn val="ctr"/>
        <c:lblOffset val="100"/>
        <c:tickLblSkip val="1"/>
        <c:tickMarkSkip val="1"/>
        <c:noMultiLvlLbl val="1"/>
      </c:catAx>
      <c:valAx>
        <c:axId val="106512768"/>
        <c:scaling>
          <c:orientation val="minMax"/>
        </c:scaling>
        <c:axPos val="r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.0%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289792"/>
        <c:crosses val="max"/>
        <c:crossBetween val="between"/>
      </c:valAx>
      <c:serAx>
        <c:axId val="106062720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252000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512768"/>
        <c:crosses val="autoZero"/>
        <c:tickLblSkip val="1"/>
        <c:tickMarkSkip val="1"/>
      </c:serAx>
      <c:spPr>
        <a:noFill/>
        <a:ln w="25400">
          <a:noFill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0.50175</cdr:x>
      <cdr:y>0.5115</cdr:y>
    </cdr:from>
    <cdr:to>
      <cdr:x>0.50076</cdr:x>
      <cdr:y>0.52433</cdr:y>
    </cdr:to>
    <cdr:sp macro="" textlink="">
      <cdr:nvSpPr>
        <cdr:cNvPr id="13313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651567" y="3715344"/>
          <a:ext cx="122482" cy="2570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">
          <a:noFill/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0.00797</cdr:x>
      <cdr:y>0.07057</cdr:y>
    </cdr:from>
    <cdr:to>
      <cdr:x>0.30833</cdr:x>
      <cdr:y>0.5575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72878" y="483969"/>
          <a:ext cx="2746522" cy="333936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rtl="0"/>
          <a:r>
            <a:rPr lang="en-US" sz="1400" b="1" i="0" baseline="0" dirty="0">
              <a:solidFill>
                <a:srgbClr val="7030A0"/>
              </a:solidFill>
              <a:latin typeface="+mn-lt"/>
              <a:ea typeface="+mn-ea"/>
              <a:cs typeface="+mn-cs"/>
            </a:rPr>
            <a:t>Human Error</a:t>
          </a:r>
          <a:endParaRPr lang="en-US" sz="1400" dirty="0">
            <a:solidFill>
              <a:srgbClr val="7030A0"/>
            </a:solidFill>
          </a:endParaRPr>
        </a:p>
        <a:p xmlns:a="http://schemas.openxmlformats.org/drawingml/2006/main">
          <a:pPr rtl="0">
            <a:buFont typeface="Arial" pitchFamily="34" charset="0"/>
            <a:buChar char="•"/>
          </a:pPr>
          <a:r>
            <a:rPr lang="en-US" sz="1400" b="1" i="0" baseline="0" dirty="0" err="1">
              <a:latin typeface="+mn-lt"/>
              <a:ea typeface="+mn-ea"/>
              <a:cs typeface="+mn-cs"/>
            </a:rPr>
            <a:t>debunched</a:t>
          </a:r>
          <a:r>
            <a:rPr lang="en-US" sz="1400" b="1" i="0" baseline="0" dirty="0">
              <a:latin typeface="+mn-lt"/>
              <a:ea typeface="+mn-ea"/>
              <a:cs typeface="+mn-cs"/>
            </a:rPr>
            <a:t> beam in abort gap</a:t>
          </a:r>
        </a:p>
        <a:p xmlns:a="http://schemas.openxmlformats.org/drawingml/2006/main">
          <a:pPr rtl="0">
            <a:buFont typeface="Arial" pitchFamily="34" charset="0"/>
            <a:buChar char="•"/>
          </a:pPr>
          <a:r>
            <a:rPr lang="en-US" sz="1400" b="1" i="0" baseline="0" dirty="0">
              <a:latin typeface="+mn-lt"/>
              <a:ea typeface="+mn-ea"/>
              <a:cs typeface="+mn-cs"/>
            </a:rPr>
            <a:t>refilling out of sequence</a:t>
          </a:r>
          <a:endParaRPr lang="en-US" sz="1400" dirty="0"/>
        </a:p>
        <a:p xmlns:a="http://schemas.openxmlformats.org/drawingml/2006/main">
          <a:pPr rtl="0"/>
          <a:r>
            <a:rPr lang="en-US" sz="1400" b="1" i="0" baseline="0" dirty="0" err="1">
              <a:solidFill>
                <a:srgbClr val="7030A0"/>
              </a:solidFill>
              <a:latin typeface="+mn-lt"/>
              <a:ea typeface="+mn-ea"/>
              <a:cs typeface="+mn-cs"/>
            </a:rPr>
            <a:t>QuenchDetect</a:t>
          </a:r>
          <a:endParaRPr lang="en-US" sz="1400" dirty="0">
            <a:solidFill>
              <a:srgbClr val="7030A0"/>
            </a:solidFill>
          </a:endParaRPr>
        </a:p>
        <a:p xmlns:a="http://schemas.openxmlformats.org/drawingml/2006/main">
          <a:pPr rtl="0"/>
          <a:r>
            <a:rPr lang="en-US" sz="1400" b="1" i="0" baseline="0" dirty="0">
              <a:latin typeface="+mn-lt"/>
              <a:ea typeface="+mn-ea"/>
              <a:cs typeface="+mn-cs"/>
            </a:rPr>
            <a:t>cfe-12a-qd1</a:t>
          </a:r>
        </a:p>
        <a:p xmlns:a="http://schemas.openxmlformats.org/drawingml/2006/main">
          <a:pPr rtl="0"/>
          <a:r>
            <a:rPr lang="en-US" sz="1400" b="1" i="0" baseline="0" dirty="0" err="1">
              <a:solidFill>
                <a:srgbClr val="7030A0"/>
              </a:solidFill>
              <a:latin typeface="+mn-lt"/>
              <a:ea typeface="+mn-ea"/>
              <a:cs typeface="+mn-cs"/>
            </a:rPr>
            <a:t>Cryo</a:t>
          </a:r>
          <a:r>
            <a:rPr lang="en-US" sz="1400" b="1" i="0" baseline="0" dirty="0">
              <a:solidFill>
                <a:srgbClr val="7030A0"/>
              </a:solidFill>
              <a:latin typeface="+mn-lt"/>
              <a:ea typeface="+mn-ea"/>
              <a:cs typeface="+mn-cs"/>
            </a:rPr>
            <a:t> RHIC</a:t>
          </a:r>
        </a:p>
        <a:p xmlns:a="http://schemas.openxmlformats.org/drawingml/2006/main">
          <a:pPr rtl="0"/>
          <a:r>
            <a:rPr lang="en-US" sz="1400" b="1" dirty="0"/>
            <a:t>lead flow</a:t>
          </a:r>
          <a:r>
            <a:rPr lang="en-US" sz="1400" b="1" baseline="0" dirty="0"/>
            <a:t> 12Q6 correctors - </a:t>
          </a:r>
          <a:r>
            <a:rPr lang="en-US" sz="1400" b="1" baseline="0" dirty="0" err="1"/>
            <a:t>anlog</a:t>
          </a:r>
          <a:r>
            <a:rPr lang="en-US" sz="1400" b="1" baseline="0" dirty="0"/>
            <a:t> input card</a:t>
          </a:r>
          <a:endParaRPr lang="en-US" sz="1400" b="1" dirty="0"/>
        </a:p>
        <a:p xmlns:a="http://schemas.openxmlformats.org/drawingml/2006/main">
          <a:pPr rtl="0"/>
          <a:r>
            <a:rPr lang="en-US" sz="1400" b="1" i="0" baseline="0" dirty="0">
              <a:solidFill>
                <a:srgbClr val="7030A0"/>
              </a:solidFill>
              <a:latin typeface="+mn-lt"/>
              <a:ea typeface="+mn-ea"/>
              <a:cs typeface="+mn-cs"/>
            </a:rPr>
            <a:t>PS RHIC</a:t>
          </a:r>
          <a:endParaRPr lang="en-US" sz="1400" dirty="0">
            <a:solidFill>
              <a:srgbClr val="7030A0"/>
            </a:solidFill>
          </a:endParaRPr>
        </a:p>
        <a:p xmlns:a="http://schemas.openxmlformats.org/drawingml/2006/main">
          <a:pPr rtl="0"/>
          <a:r>
            <a:rPr lang="en-US" sz="1400" b="1" i="0" baseline="0" dirty="0">
              <a:latin typeface="+mn-lt"/>
              <a:ea typeface="+mn-ea"/>
              <a:cs typeface="+mn-cs"/>
            </a:rPr>
            <a:t>bo3-sxd1</a:t>
          </a:r>
          <a:endParaRPr lang="en-US" sz="1400" dirty="0"/>
        </a:p>
        <a:p xmlns:a="http://schemas.openxmlformats.org/drawingml/2006/main">
          <a:pPr rtl="0"/>
          <a:r>
            <a:rPr lang="en-US" sz="1400" b="1" i="0" baseline="0" dirty="0" err="1">
              <a:solidFill>
                <a:srgbClr val="7030A0"/>
              </a:solidFill>
              <a:latin typeface="+mn-lt"/>
              <a:ea typeface="+mn-ea"/>
              <a:cs typeface="+mn-cs"/>
            </a:rPr>
            <a:t>Rf_RHIC</a:t>
          </a:r>
          <a:endParaRPr lang="en-US" sz="1400" b="1" i="0" baseline="0" dirty="0">
            <a:solidFill>
              <a:srgbClr val="7030A0"/>
            </a:solidFill>
            <a:latin typeface="+mn-lt"/>
            <a:ea typeface="+mn-ea"/>
            <a:cs typeface="+mn-cs"/>
          </a:endParaRPr>
        </a:p>
        <a:p xmlns:a="http://schemas.openxmlformats.org/drawingml/2006/main">
          <a:pPr rtl="0"/>
          <a:r>
            <a:rPr lang="en-US" sz="1400" b="1" i="0" baseline="0" dirty="0">
              <a:solidFill>
                <a:schemeClr val="tx1"/>
              </a:solidFill>
              <a:latin typeface="+mn-lt"/>
              <a:ea typeface="+mn-ea"/>
              <a:cs typeface="+mn-cs"/>
            </a:rPr>
            <a:t>YS3, YS5, BS3, </a:t>
          </a:r>
          <a:endParaRPr lang="en-US" sz="1400" b="1" i="0" baseline="0" dirty="0" smtClean="0">
            <a:solidFill>
              <a:schemeClr val="tx1"/>
            </a:solidFill>
            <a:latin typeface="+mn-lt"/>
            <a:ea typeface="+mn-ea"/>
            <a:cs typeface="+mn-cs"/>
          </a:endParaRPr>
        </a:p>
        <a:p xmlns:a="http://schemas.openxmlformats.org/drawingml/2006/main">
          <a:pPr rtl="0"/>
          <a:r>
            <a:rPr lang="en-US" sz="1400" b="1" i="0" baseline="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BA1</a:t>
          </a:r>
          <a:r>
            <a:rPr lang="en-US" sz="1400" b="1" i="0" baseline="0" dirty="0">
              <a:solidFill>
                <a:schemeClr val="tx1"/>
              </a:solidFill>
              <a:latin typeface="+mn-lt"/>
              <a:ea typeface="+mn-ea"/>
              <a:cs typeface="+mn-cs"/>
            </a:rPr>
            <a:t>, BA2, </a:t>
          </a:r>
          <a:endParaRPr lang="en-US" sz="1400" b="1" i="0" baseline="0" dirty="0" smtClean="0">
            <a:solidFill>
              <a:schemeClr val="tx1"/>
            </a:solidFill>
            <a:latin typeface="+mn-lt"/>
            <a:ea typeface="+mn-ea"/>
            <a:cs typeface="+mn-cs"/>
          </a:endParaRPr>
        </a:p>
        <a:p xmlns:a="http://schemas.openxmlformats.org/drawingml/2006/main">
          <a:pPr rtl="0"/>
          <a:r>
            <a:rPr lang="en-US" sz="1400" b="1" i="0" baseline="0" dirty="0" err="1" smtClean="0">
              <a:solidFill>
                <a:schemeClr val="tx1"/>
              </a:solidFill>
              <a:latin typeface="+mn-lt"/>
              <a:ea typeface="+mn-ea"/>
              <a:cs typeface="+mn-cs"/>
            </a:rPr>
            <a:t>llrf</a:t>
          </a:r>
          <a:endParaRPr lang="en-US" sz="1400" dirty="0">
            <a:solidFill>
              <a:schemeClr val="tx1"/>
            </a:solidFill>
          </a:endParaRPr>
        </a:p>
        <a:p xmlns:a="http://schemas.openxmlformats.org/drawingml/2006/main">
          <a:endParaRPr lang="en-US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D37F6D-F254-4364-8CA5-3A5D26E51AAA}" type="datetimeFigureOut">
              <a:rPr lang="en-US" smtClean="0"/>
              <a:pPr/>
              <a:t>6/7/2011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E03905-D4A9-4171-BCC8-1B594CB403E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E03905-D4A9-4171-BCC8-1B594CB403E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E03905-D4A9-4171-BCC8-1B594CB403E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6/7/2011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6/7/2011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6/7/2011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6/7/2011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6/7/2011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6/7/2011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6/7/2011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6/7/2011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6/7/2011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6/7/2011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6/7/2011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F74F02-9F19-4CD9-B6AF-4EFB121821AA}" type="datetimeFigureOut">
              <a:rPr lang="en-US" smtClean="0"/>
              <a:pPr/>
              <a:t>6/7/2011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6"/>
          <p:cNvGraphicFramePr>
            <a:graphicFrameLocks noGrp="1"/>
          </p:cNvGraphicFramePr>
          <p:nvPr>
            <p:ph sz="half" idx="1"/>
          </p:nvPr>
        </p:nvGraphicFramePr>
        <p:xfrm>
          <a:off x="152400" y="457200"/>
          <a:ext cx="4343400" cy="5668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ontent Placeholder 8"/>
          <p:cNvGraphicFramePr>
            <a:graphicFrameLocks noGrp="1"/>
          </p:cNvGraphicFramePr>
          <p:nvPr>
            <p:ph sz="half" idx="2"/>
          </p:nvPr>
        </p:nvGraphicFramePr>
        <p:xfrm>
          <a:off x="4648200" y="457200"/>
          <a:ext cx="4038600" cy="5668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81</Words>
  <Application>Microsoft Office PowerPoint</Application>
  <PresentationFormat>On-screen Show (4:3)</PresentationFormat>
  <Paragraphs>45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Ingrassia, Peter F</dc:creator>
  <cp:lastModifiedBy>Ingrassia, Peter F</cp:lastModifiedBy>
  <cp:revision>45</cp:revision>
  <dcterms:created xsi:type="dcterms:W3CDTF">2011-03-02T18:37:40Z</dcterms:created>
  <dcterms:modified xsi:type="dcterms:W3CDTF">2011-06-07T15:47:25Z</dcterms:modified>
</cp:coreProperties>
</file>