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0061919978835538"/>
          <c:y val="1.458885941644568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704E-2"/>
          <c:y val="0.15915129669840131"/>
          <c:w val="0.7824940443451287"/>
          <c:h val="0.77851509301634303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NORMAL!$AG$704:$AK$704</c:f>
              <c:numCache>
                <c:formatCode>0</c:formatCode>
                <c:ptCount val="5"/>
                <c:pt idx="0">
                  <c:v>97.649999999999991</c:v>
                </c:pt>
                <c:pt idx="1">
                  <c:v>48.43</c:v>
                </c:pt>
                <c:pt idx="2">
                  <c:v>94.669999999999987</c:v>
                </c:pt>
                <c:pt idx="3">
                  <c:v>105.25</c:v>
                </c:pt>
                <c:pt idx="4">
                  <c:v>87.149999999999991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NORMAL!$AG$705:$AK$705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NORMAL!$AG$712:$AK$712</c:f>
              <c:numCache>
                <c:formatCode>0</c:formatCode>
                <c:ptCount val="5"/>
                <c:pt idx="0">
                  <c:v>2.88</c:v>
                </c:pt>
                <c:pt idx="1">
                  <c:v>0</c:v>
                </c:pt>
                <c:pt idx="2">
                  <c:v>7.58</c:v>
                </c:pt>
                <c:pt idx="3">
                  <c:v>0</c:v>
                </c:pt>
                <c:pt idx="4">
                  <c:v>10.53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NORMAL!$AG$707:$AK$707</c:f>
              <c:numCache>
                <c:formatCode>0</c:formatCode>
                <c:ptCount val="5"/>
                <c:pt idx="0">
                  <c:v>0.12000000000000001</c:v>
                </c:pt>
                <c:pt idx="1">
                  <c:v>6.4300000000000006</c:v>
                </c:pt>
                <c:pt idx="2">
                  <c:v>0</c:v>
                </c:pt>
                <c:pt idx="3">
                  <c:v>2.2200000000000002</c:v>
                </c:pt>
                <c:pt idx="4">
                  <c:v>0.65000000000000013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NORMAL!$AG$706:$AK$706</c:f>
              <c:numCache>
                <c:formatCode>0</c:formatCode>
                <c:ptCount val="5"/>
                <c:pt idx="0">
                  <c:v>39.33</c:v>
                </c:pt>
                <c:pt idx="1">
                  <c:v>52.95</c:v>
                </c:pt>
                <c:pt idx="2">
                  <c:v>35.93</c:v>
                </c:pt>
                <c:pt idx="3">
                  <c:v>29.49</c:v>
                </c:pt>
                <c:pt idx="4">
                  <c:v>25.810000000000006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NORMAL!$AG$708:$AK$708</c:f>
              <c:numCache>
                <c:formatCode>0</c:formatCode>
                <c:ptCount val="5"/>
                <c:pt idx="0">
                  <c:v>0</c:v>
                </c:pt>
                <c:pt idx="1">
                  <c:v>18.75</c:v>
                </c:pt>
                <c:pt idx="2">
                  <c:v>10.02</c:v>
                </c:pt>
                <c:pt idx="3">
                  <c:v>7.9300000000000006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NORMAL!$AG$711:$AK$711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NORMAL!$AG$710:$AK$710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NORMAL!$AG$709:$AK$709</c:f>
              <c:numCache>
                <c:formatCode>0</c:formatCode>
                <c:ptCount val="5"/>
                <c:pt idx="0">
                  <c:v>28.02</c:v>
                </c:pt>
                <c:pt idx="1">
                  <c:v>41.440000000000005</c:v>
                </c:pt>
                <c:pt idx="2">
                  <c:v>19.8</c:v>
                </c:pt>
                <c:pt idx="3">
                  <c:v>20.21</c:v>
                </c:pt>
                <c:pt idx="4">
                  <c:v>43.860000000000007</c:v>
                </c:pt>
              </c:numCache>
            </c:numRef>
          </c:val>
        </c:ser>
        <c:overlap val="100"/>
        <c:axId val="89696128"/>
        <c:axId val="89697664"/>
      </c:barChart>
      <c:catAx>
        <c:axId val="8969612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97664"/>
        <c:crosses val="autoZero"/>
        <c:lblAlgn val="ctr"/>
        <c:lblOffset val="100"/>
        <c:tickLblSkip val="1"/>
        <c:tickMarkSkip val="1"/>
      </c:catAx>
      <c:valAx>
        <c:axId val="89697664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472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9612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JUNE</a:t>
            </a:r>
            <a:r>
              <a:rPr lang="en-US" baseline="0" dirty="0" smtClean="0"/>
              <a:t>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6485192888624776"/>
          <c:y val="1.1472997795187578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677E-2"/>
          <c:y val="0.15915129669840128"/>
          <c:w val="0.80607197309885636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NORMAL!$BG$704:$BJ$704</c:f>
              <c:numCache>
                <c:formatCode>0</c:formatCode>
                <c:ptCount val="4"/>
                <c:pt idx="0">
                  <c:v>93.03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NORMAL!$BG$705:$BJ$705</c:f>
              <c:numCache>
                <c:formatCode>0</c:formatCode>
                <c:ptCount val="4"/>
                <c:pt idx="0">
                  <c:v>8.2299999999999986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NORMAL!$BG$712:$BJ$712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NORMAL!$BG$707:$BJ$707</c:f>
              <c:numCache>
                <c:formatCode>0</c:formatCode>
                <c:ptCount val="4"/>
                <c:pt idx="0">
                  <c:v>5.8199999999999994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NORMAL!$BG$706:$BJ$706</c:f>
              <c:numCache>
                <c:formatCode>0</c:formatCode>
                <c:ptCount val="4"/>
                <c:pt idx="0">
                  <c:v>25.7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NORMAL!$BG$708:$BJ$708</c:f>
              <c:numCache>
                <c:formatCode>0</c:formatCode>
                <c:ptCount val="4"/>
                <c:pt idx="0">
                  <c:v>21.75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NORMAL!$BG$711:$BJ$711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NORMAL!$BG$710:$BJ$710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NORMAL!$BG$709:$BJ$709</c:f>
              <c:numCache>
                <c:formatCode>0</c:formatCode>
                <c:ptCount val="4"/>
                <c:pt idx="0">
                  <c:v>13.470000000000002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9935872"/>
        <c:axId val="89937408"/>
      </c:barChart>
      <c:catAx>
        <c:axId val="8993587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37408"/>
        <c:crosses val="autoZero"/>
        <c:lblAlgn val="ctr"/>
        <c:lblOffset val="100"/>
        <c:tickLblSkip val="1"/>
        <c:tickMarkSkip val="1"/>
      </c:catAx>
      <c:valAx>
        <c:axId val="89937408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446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3587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768058238003269"/>
          <c:y val="0.25397766752049716"/>
          <c:w val="0.52817139602832663"/>
          <c:h val="0.5398451180577470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 JUNE 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2011</a:t>
            </a:r>
          </a:p>
        </c:rich>
      </c:tx>
      <c:layout>
        <c:manualLayout>
          <c:xMode val="edge"/>
          <c:yMode val="edge"/>
          <c:x val="0.19015280135823417"/>
          <c:y val="2.5641025641025789E-2"/>
        </c:manualLayout>
      </c:layout>
      <c:spPr>
        <a:noFill/>
        <a:ln w="25400">
          <a:noFill/>
        </a:ln>
      </c:spPr>
    </c:title>
    <c:view3D>
      <c:rotX val="10"/>
      <c:hPercent val="100"/>
      <c:rotY val="7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60092"/>
          <c:y val="9.9655240683673374E-2"/>
          <c:w val="0.63987366884322761"/>
          <c:h val="0.75769268842817827"/>
        </c:manualLayout>
      </c:layout>
      <c:bar3DChart>
        <c:barDir val="col"/>
        <c:grouping val="standard"/>
        <c:ser>
          <c:idx val="0"/>
          <c:order val="0"/>
          <c:tx>
            <c:strRef>
              <c:f>NORMAL!$BB$902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</c:f>
              <c:strCache>
                <c:ptCount val="1"/>
                <c:pt idx="0">
                  <c:v>05/31/11/2 to 06/07/11/1</c:v>
                </c:pt>
              </c:strCache>
            </c:strRef>
          </c:cat>
          <c:val>
            <c:numRef>
              <c:f>NORMAL!$BB$903</c:f>
              <c:numCache>
                <c:formatCode>0.0%</c:formatCode>
                <c:ptCount val="1"/>
                <c:pt idx="0">
                  <c:v>1.0461538461538461E-2</c:v>
                </c:pt>
              </c:numCache>
            </c:numRef>
          </c:val>
        </c:ser>
        <c:ser>
          <c:idx val="1"/>
          <c:order val="1"/>
          <c:tx>
            <c:strRef>
              <c:f>NORMAL!$BB$884</c:f>
              <c:strCache>
                <c:ptCount val="1"/>
                <c:pt idx="0">
                  <c:v>QuencDetect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05/31/11/2 to 06/07/11/1</c:v>
                </c:pt>
              </c:strCache>
            </c:strRef>
          </c:cat>
          <c:val>
            <c:numRef>
              <c:f>NORMAL!$BB$885</c:f>
              <c:numCache>
                <c:formatCode>0.0%</c:formatCode>
                <c:ptCount val="1"/>
                <c:pt idx="0">
                  <c:v>1.2102564102564103E-2</c:v>
                </c:pt>
              </c:numCache>
            </c:numRef>
          </c:val>
        </c:ser>
        <c:ser>
          <c:idx val="2"/>
          <c:order val="2"/>
          <c:tx>
            <c:strRef>
              <c:f>NORMAL!$BB$886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05/31/11/2 to 06/07/11/1</c:v>
                </c:pt>
              </c:strCache>
            </c:strRef>
          </c:cat>
          <c:val>
            <c:numRef>
              <c:f>NORMAL!$BB$887</c:f>
              <c:numCache>
                <c:formatCode>0.0%</c:formatCode>
                <c:ptCount val="1"/>
                <c:pt idx="0">
                  <c:v>7.7264957264957254E-3</c:v>
                </c:pt>
              </c:numCache>
            </c:numRef>
          </c:val>
        </c:ser>
        <c:ser>
          <c:idx val="3"/>
          <c:order val="3"/>
          <c:tx>
            <c:strRef>
              <c:f>NORMAL!$BB$874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05/31/11/2 to 06/07/11/1</c:v>
                </c:pt>
              </c:strCache>
            </c:strRef>
          </c:cat>
          <c:val>
            <c:numRef>
              <c:f>NORMAL!$BB$875</c:f>
              <c:numCache>
                <c:formatCode>0.0%</c:formatCode>
                <c:ptCount val="1"/>
                <c:pt idx="0">
                  <c:v>6.8376068376068376E-3</c:v>
                </c:pt>
              </c:numCache>
            </c:numRef>
          </c:val>
        </c:ser>
        <c:ser>
          <c:idx val="4"/>
          <c:order val="4"/>
          <c:tx>
            <c:strRef>
              <c:f>NORMAL!$BB$876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NORMAL!$BB$843</c:f>
              <c:strCache>
                <c:ptCount val="1"/>
                <c:pt idx="0">
                  <c:v>05/31/11/2 to 06/07/11/1</c:v>
                </c:pt>
              </c:strCache>
            </c:strRef>
          </c:cat>
          <c:val>
            <c:numRef>
              <c:f>NORMAL!$BB$877</c:f>
              <c:numCache>
                <c:formatCode>0.0%</c:formatCode>
                <c:ptCount val="1"/>
                <c:pt idx="0">
                  <c:v>3.152136752136752E-2</c:v>
                </c:pt>
              </c:numCache>
            </c:numRef>
          </c:val>
        </c:ser>
        <c:ser>
          <c:idx val="17"/>
          <c:order val="5"/>
          <c:tx>
            <c:strRef>
              <c:f>NORMAL!$BB$900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</c:f>
              <c:strCache>
                <c:ptCount val="1"/>
                <c:pt idx="0">
                  <c:v>05/31/11/2 to 06/07/11/1</c:v>
                </c:pt>
              </c:strCache>
            </c:strRef>
          </c:cat>
          <c:val>
            <c:numRef>
              <c:f>NORMAL!$BB$901</c:f>
              <c:numCache>
                <c:formatCode>0.0%</c:formatCode>
                <c:ptCount val="1"/>
                <c:pt idx="0">
                  <c:v>2.147008547008547E-2</c:v>
                </c:pt>
              </c:numCache>
            </c:numRef>
          </c:val>
        </c:ser>
        <c:shape val="box"/>
        <c:axId val="106289792"/>
        <c:axId val="106512768"/>
        <c:axId val="106062720"/>
      </c:bar3DChart>
      <c:catAx>
        <c:axId val="10628979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12768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06512768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9792"/>
        <c:crosses val="max"/>
        <c:crossBetween val="between"/>
      </c:valAx>
      <c:serAx>
        <c:axId val="106062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52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1276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0.00797</cdr:x>
      <cdr:y>0.07057</cdr:y>
    </cdr:from>
    <cdr:to>
      <cdr:x>0.30833</cdr:x>
      <cdr:y>0.5575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878" y="483969"/>
          <a:ext cx="2746522" cy="3339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r>
            <a:rPr lang="en-US" sz="1400" b="1" i="0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Human Error</a:t>
          </a:r>
          <a:endParaRPr lang="en-US" sz="1400" dirty="0">
            <a:solidFill>
              <a:srgbClr val="7030A0"/>
            </a:solidFill>
          </a:endParaRPr>
        </a:p>
        <a:p xmlns:a="http://schemas.openxmlformats.org/drawingml/2006/main">
          <a:pPr rtl="0">
            <a:buFont typeface="Arial" pitchFamily="34" charset="0"/>
            <a:buChar char="•"/>
          </a:pPr>
          <a:r>
            <a:rPr lang="en-US" sz="1400" b="1" i="0" baseline="0" dirty="0" err="1">
              <a:latin typeface="+mn-lt"/>
              <a:ea typeface="+mn-ea"/>
              <a:cs typeface="+mn-cs"/>
            </a:rPr>
            <a:t>debunched</a:t>
          </a:r>
          <a:r>
            <a:rPr lang="en-US" sz="1400" b="1" i="0" baseline="0" dirty="0">
              <a:latin typeface="+mn-lt"/>
              <a:ea typeface="+mn-ea"/>
              <a:cs typeface="+mn-cs"/>
            </a:rPr>
            <a:t> beam in abort gap</a:t>
          </a:r>
        </a:p>
        <a:p xmlns:a="http://schemas.openxmlformats.org/drawingml/2006/main">
          <a:pPr rtl="0">
            <a:buFont typeface="Arial" pitchFamily="34" charset="0"/>
            <a:buChar char="•"/>
          </a:pPr>
          <a:r>
            <a:rPr lang="en-US" sz="1400" b="1" i="0" baseline="0" dirty="0">
              <a:latin typeface="+mn-lt"/>
              <a:ea typeface="+mn-ea"/>
              <a:cs typeface="+mn-cs"/>
            </a:rPr>
            <a:t>refilling out of sequence</a:t>
          </a:r>
          <a:endParaRPr lang="en-US" sz="1400" dirty="0"/>
        </a:p>
        <a:p xmlns:a="http://schemas.openxmlformats.org/drawingml/2006/main">
          <a:pPr rtl="0"/>
          <a:r>
            <a:rPr lang="en-US" sz="1400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QuenchDetect</a:t>
          </a:r>
          <a:endParaRPr lang="en-US" sz="1400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sz="1400" b="1" i="0" baseline="0" dirty="0">
              <a:latin typeface="+mn-lt"/>
              <a:ea typeface="+mn-ea"/>
              <a:cs typeface="+mn-cs"/>
            </a:rPr>
            <a:t>cfe-12a-qd1</a:t>
          </a:r>
        </a:p>
        <a:p xmlns:a="http://schemas.openxmlformats.org/drawingml/2006/main">
          <a:pPr rtl="0"/>
          <a:r>
            <a:rPr lang="en-US" sz="1400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Cryo</a:t>
          </a:r>
          <a:r>
            <a:rPr lang="en-US" sz="1400" b="1" i="0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 RHIC</a:t>
          </a:r>
        </a:p>
        <a:p xmlns:a="http://schemas.openxmlformats.org/drawingml/2006/main">
          <a:pPr rtl="0"/>
          <a:r>
            <a:rPr lang="en-US" sz="1400" b="1" dirty="0"/>
            <a:t>lead flow</a:t>
          </a:r>
          <a:r>
            <a:rPr lang="en-US" sz="1400" b="1" baseline="0" dirty="0"/>
            <a:t> 12Q6 correctors - </a:t>
          </a:r>
          <a:r>
            <a:rPr lang="en-US" sz="1400" b="1" baseline="0" dirty="0" err="1"/>
            <a:t>anlog</a:t>
          </a:r>
          <a:r>
            <a:rPr lang="en-US" sz="1400" b="1" baseline="0" dirty="0"/>
            <a:t> input card</a:t>
          </a:r>
          <a:endParaRPr lang="en-US" sz="1400" b="1" dirty="0"/>
        </a:p>
        <a:p xmlns:a="http://schemas.openxmlformats.org/drawingml/2006/main">
          <a:pPr rtl="0"/>
          <a:r>
            <a:rPr lang="en-US" sz="1400" b="1" i="0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PS RHIC</a:t>
          </a:r>
          <a:endParaRPr lang="en-US" sz="1400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sz="1400" b="1" i="0" baseline="0" dirty="0">
              <a:latin typeface="+mn-lt"/>
              <a:ea typeface="+mn-ea"/>
              <a:cs typeface="+mn-cs"/>
            </a:rPr>
            <a:t>bo3-sxd1</a:t>
          </a:r>
          <a:endParaRPr lang="en-US" sz="1400" dirty="0"/>
        </a:p>
        <a:p xmlns:a="http://schemas.openxmlformats.org/drawingml/2006/main">
          <a:pPr rtl="0"/>
          <a:r>
            <a:rPr lang="en-US" sz="1400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Rf_RHIC</a:t>
          </a:r>
          <a:endParaRPr lang="en-US" sz="14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4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YS3, YS5, BS3, </a:t>
          </a:r>
          <a:endParaRPr lang="en-US" sz="1400" b="1" i="0" baseline="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400" b="1" i="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BA1</a:t>
          </a:r>
          <a:r>
            <a:rPr lang="en-US" sz="14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, BA2, </a:t>
          </a:r>
          <a:endParaRPr lang="en-US" sz="1400" b="1" i="0" baseline="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400" b="1" i="0" baseline="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llrf</a:t>
          </a:r>
          <a:endParaRPr lang="en-US" sz="1400" dirty="0">
            <a:solidFill>
              <a:schemeClr val="tx1"/>
            </a:solidFill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2400" y="457200"/>
          <a:ext cx="43434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457200"/>
          <a:ext cx="40386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81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45</cp:revision>
  <dcterms:created xsi:type="dcterms:W3CDTF">2011-03-02T18:37:40Z</dcterms:created>
  <dcterms:modified xsi:type="dcterms:W3CDTF">2011-06-07T15:47:25Z</dcterms:modified>
</cp:coreProperties>
</file>