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69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753E-2"/>
          <c:y val="0.15915129669840136"/>
          <c:w val="0.7824940443451287"/>
          <c:h val="0.77851509301634281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NORMAL!$AG$704:$AK$704</c:f>
              <c:numCache>
                <c:formatCode>0</c:formatCode>
                <c:ptCount val="5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105.25</c:v>
                </c:pt>
                <c:pt idx="4">
                  <c:v>87.149999999999991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NORMAL!$AG$705:$AK$705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2.9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NORMAL!$AG$712:$AK$712</c:f>
              <c:numCache>
                <c:formatCode>0</c:formatCode>
                <c:ptCount val="5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  <c:pt idx="4">
                  <c:v>10.53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NORMAL!$AG$707:$AK$707</c:f>
              <c:numCache>
                <c:formatCode>0</c:formatCode>
                <c:ptCount val="5"/>
                <c:pt idx="0">
                  <c:v>0.12000000000000002</c:v>
                </c:pt>
                <c:pt idx="1">
                  <c:v>6.4300000000000024</c:v>
                </c:pt>
                <c:pt idx="2">
                  <c:v>0</c:v>
                </c:pt>
                <c:pt idx="3">
                  <c:v>2.2200000000000002</c:v>
                </c:pt>
                <c:pt idx="4">
                  <c:v>0.65000000000000036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NORMAL!$AG$706:$AK$706</c:f>
              <c:numCache>
                <c:formatCode>0</c:formatCode>
                <c:ptCount val="5"/>
                <c:pt idx="0">
                  <c:v>39.33</c:v>
                </c:pt>
                <c:pt idx="1">
                  <c:v>52.95</c:v>
                </c:pt>
                <c:pt idx="2">
                  <c:v>35.93</c:v>
                </c:pt>
                <c:pt idx="3">
                  <c:v>29.49</c:v>
                </c:pt>
                <c:pt idx="4">
                  <c:v>25.810000000000013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NORMAL!$AG$708:$AK$708</c:f>
              <c:numCache>
                <c:formatCode>0</c:formatCode>
                <c:ptCount val="5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7.9300000000000024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NORMAL!$AG$711:$AK$711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NORMAL!$AG$710:$AK$710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NORMAL!$AG$709:$AK$709</c:f>
              <c:numCache>
                <c:formatCode>0</c:formatCode>
                <c:ptCount val="5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20.21</c:v>
                </c:pt>
                <c:pt idx="4">
                  <c:v>43.860000000000007</c:v>
                </c:pt>
              </c:numCache>
            </c:numRef>
          </c:val>
        </c:ser>
        <c:overlap val="100"/>
        <c:axId val="62696064"/>
        <c:axId val="63111552"/>
      </c:barChart>
      <c:catAx>
        <c:axId val="6269606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11552"/>
        <c:crosses val="autoZero"/>
        <c:lblAlgn val="ctr"/>
        <c:lblOffset val="100"/>
        <c:tickLblSkip val="1"/>
        <c:tickMarkSkip val="1"/>
      </c:catAx>
      <c:valAx>
        <c:axId val="63111552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506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9606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JUNE</a:t>
            </a:r>
            <a:r>
              <a:rPr lang="en-US" baseline="0" dirty="0" smtClean="0"/>
              <a:t>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9944312385480126"/>
          <c:y val="0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739E-2"/>
          <c:y val="0.15915129669840136"/>
          <c:w val="0.80607197309885692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NORMAL!$BG$704:$BJ$704</c:f>
              <c:numCache>
                <c:formatCode>0</c:formatCode>
                <c:ptCount val="4"/>
                <c:pt idx="0">
                  <c:v>93.03</c:v>
                </c:pt>
                <c:pt idx="1">
                  <c:v>104.85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NORMAL!$BG$705:$BJ$705</c:f>
              <c:numCache>
                <c:formatCode>0</c:formatCode>
                <c:ptCount val="4"/>
                <c:pt idx="0">
                  <c:v>8.2299999999999986</c:v>
                </c:pt>
                <c:pt idx="1">
                  <c:v>2.3699999999999997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NORMAL!$BG$712:$BJ$712</c:f>
              <c:numCache>
                <c:formatCode>0</c:formatCode>
                <c:ptCount val="4"/>
                <c:pt idx="0">
                  <c:v>0</c:v>
                </c:pt>
                <c:pt idx="1">
                  <c:v>9.1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NORMAL!$BG$707:$BJ$707</c:f>
              <c:numCache>
                <c:formatCode>0</c:formatCode>
                <c:ptCount val="4"/>
                <c:pt idx="0">
                  <c:v>5.8199999999999994</c:v>
                </c:pt>
                <c:pt idx="1">
                  <c:v>3.57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NORMAL!$BG$706:$BJ$706</c:f>
              <c:numCache>
                <c:formatCode>0</c:formatCode>
                <c:ptCount val="4"/>
                <c:pt idx="0">
                  <c:v>25.7</c:v>
                </c:pt>
                <c:pt idx="1">
                  <c:v>30.95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NORMAL!$BG$708:$BJ$708</c:f>
              <c:numCache>
                <c:formatCode>0</c:formatCode>
                <c:ptCount val="4"/>
                <c:pt idx="0">
                  <c:v>21.75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NORMAL!$BG$711:$BJ$711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NORMAL!$BG$710:$BJ$710</c:f>
              <c:numCache>
                <c:formatCode>0</c:formatCode>
                <c:ptCount val="4"/>
                <c:pt idx="0">
                  <c:v>0</c:v>
                </c:pt>
                <c:pt idx="1">
                  <c:v>1.47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NORMAL!$BG$709:$BJ$709</c:f>
              <c:numCache>
                <c:formatCode>0</c:formatCode>
                <c:ptCount val="4"/>
                <c:pt idx="0">
                  <c:v>13.470000000000002</c:v>
                </c:pt>
                <c:pt idx="1">
                  <c:v>15.69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63202432"/>
        <c:axId val="63203968"/>
      </c:barChart>
      <c:catAx>
        <c:axId val="6320243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03968"/>
        <c:crosses val="autoZero"/>
        <c:lblAlgn val="ctr"/>
        <c:lblOffset val="100"/>
        <c:tickLblSkip val="1"/>
        <c:tickMarkSkip val="1"/>
      </c:catAx>
      <c:valAx>
        <c:axId val="6320396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506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0243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0888129549844019"/>
          <c:y val="0.17332799667240734"/>
          <c:w val="0.44326573565096822"/>
          <c:h val="0.6630598929645513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 JUNE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17"/>
          <c:y val="2.5641025641025814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114"/>
          <c:y val="9.9655240683673554E-2"/>
          <c:w val="0.63987366884322761"/>
          <c:h val="0.75769268842817927"/>
        </c:manualLayout>
      </c:layout>
      <c:bar3DChart>
        <c:barDir val="col"/>
        <c:grouping val="standard"/>
        <c:ser>
          <c:idx val="0"/>
          <c:order val="0"/>
          <c:tx>
            <c:strRef>
              <c:f>NORMAL!$BB$902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NORMAL!$BB$903:$BD$903</c:f>
              <c:numCache>
                <c:formatCode>General</c:formatCode>
                <c:ptCount val="3"/>
                <c:pt idx="0" formatCode="0.0%">
                  <c:v>4.8687350835322192E-3</c:v>
                </c:pt>
              </c:numCache>
            </c:numRef>
          </c:val>
        </c:ser>
        <c:ser>
          <c:idx val="5"/>
          <c:order val="1"/>
          <c:tx>
            <c:strRef>
              <c:f>NORMAL!$BD$872</c:f>
              <c:strCache>
                <c:ptCount val="1"/>
                <c:pt idx="0">
                  <c:v>InjectorPerformance</c:v>
                </c:pt>
              </c:strCache>
            </c:strRef>
          </c:tx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NORMAL!$BB$873:$BD$873</c:f>
              <c:numCache>
                <c:formatCode>General</c:formatCode>
                <c:ptCount val="3"/>
                <c:pt idx="2" formatCode="0.0%">
                  <c:v>4.9960222752585531E-3</c:v>
                </c:pt>
              </c:numCache>
            </c:numRef>
          </c:val>
        </c:ser>
        <c:ser>
          <c:idx val="1"/>
          <c:order val="2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NORMAL!$BB$885:$BD$885</c:f>
              <c:numCache>
                <c:formatCode>General</c:formatCode>
                <c:ptCount val="3"/>
                <c:pt idx="0" formatCode="0.0%">
                  <c:v>5.6324582338902153E-3</c:v>
                </c:pt>
              </c:numCache>
            </c:numRef>
          </c:val>
        </c:ser>
        <c:ser>
          <c:idx val="6"/>
          <c:order val="3"/>
          <c:tx>
            <c:strRef>
              <c:f>NORMAL!$BD$898</c:f>
              <c:strCache>
                <c:ptCount val="1"/>
                <c:pt idx="0">
                  <c:v>RadMonPermit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NORMAL!$BB$899:$BD$899</c:f>
              <c:numCache>
                <c:formatCode>General</c:formatCode>
                <c:ptCount val="3"/>
                <c:pt idx="2" formatCode="0.0%">
                  <c:v>3.3731105807478135E-3</c:v>
                </c:pt>
              </c:numCache>
            </c:numRef>
          </c:val>
        </c:ser>
        <c:ser>
          <c:idx val="2"/>
          <c:order val="4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NORMAL!$BB$887:$BD$887</c:f>
              <c:numCache>
                <c:formatCode>General</c:formatCode>
                <c:ptCount val="3"/>
                <c:pt idx="0" formatCode="0.0%">
                  <c:v>3.595863166268894E-3</c:v>
                </c:pt>
              </c:numCache>
            </c:numRef>
          </c:val>
        </c:ser>
        <c:ser>
          <c:idx val="3"/>
          <c:order val="5"/>
          <c:tx>
            <c:strRef>
              <c:f>NORMAL!$BB$874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NORMAL!$BB$875:$BD$875</c:f>
              <c:numCache>
                <c:formatCode>General</c:formatCode>
                <c:ptCount val="3"/>
                <c:pt idx="0" formatCode="0.0%">
                  <c:v>3.1821797931583145E-3</c:v>
                </c:pt>
                <c:pt idx="2" formatCode="0.0%">
                  <c:v>1.2410501193317425E-2</c:v>
                </c:pt>
              </c:numCache>
            </c:numRef>
          </c:val>
        </c:ser>
        <c:ser>
          <c:idx val="4"/>
          <c:order val="6"/>
          <c:tx>
            <c:strRef>
              <c:f>NORMAL!$BB$876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NORMAL!$BB$877:$BD$877</c:f>
              <c:numCache>
                <c:formatCode>General</c:formatCode>
                <c:ptCount val="3"/>
                <c:pt idx="0" formatCode="0.0%">
                  <c:v>1.4669848846459827E-2</c:v>
                </c:pt>
              </c:numCache>
            </c:numRef>
          </c:val>
        </c:ser>
        <c:ser>
          <c:idx val="7"/>
          <c:order val="7"/>
          <c:tx>
            <c:strRef>
              <c:f>NORMAL!$BD$904</c:f>
              <c:strCache>
                <c:ptCount val="1"/>
                <c:pt idx="0">
                  <c:v>CoolAC_RHIC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NORMAL!$BB$905:$BD$905</c:f>
              <c:numCache>
                <c:formatCode>General</c:formatCode>
                <c:ptCount val="3"/>
                <c:pt idx="2" formatCode="0.0%">
                  <c:v>1.1519490851233095E-2</c:v>
                </c:pt>
              </c:numCache>
            </c:numRef>
          </c:val>
        </c:ser>
        <c:ser>
          <c:idx val="17"/>
          <c:order val="8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NORMAL!$BB$843:$BD$843</c:f>
              <c:strCache>
                <c:ptCount val="3"/>
                <c:pt idx="0">
                  <c:v>05/31/11/2 to 06/07/11/1</c:v>
                </c:pt>
                <c:pt idx="2">
                  <c:v>06/07/11/2 to 06/14/11/1</c:v>
                </c:pt>
              </c:strCache>
            </c:strRef>
          </c:cat>
          <c:val>
            <c:numRef>
              <c:f>NORMAL!$BB$901:$BD$901</c:f>
              <c:numCache>
                <c:formatCode>General</c:formatCode>
                <c:ptCount val="3"/>
                <c:pt idx="0" formatCode="0.0%">
                  <c:v>9.9920445505171079E-3</c:v>
                </c:pt>
                <c:pt idx="2" formatCode="0.0%">
                  <c:v>1.651551312649165E-2</c:v>
                </c:pt>
              </c:numCache>
            </c:numRef>
          </c:val>
        </c:ser>
        <c:shape val="box"/>
        <c:axId val="63276928"/>
        <c:axId val="63278464"/>
        <c:axId val="63284096"/>
      </c:bar3DChart>
      <c:catAx>
        <c:axId val="6327692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846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6327846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6928"/>
        <c:crosses val="max"/>
        <c:crossBetween val="between"/>
      </c:valAx>
      <c:serAx>
        <c:axId val="632840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846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/>
              <a:t>Run11 availability  Q1+Q2</a:t>
            </a:r>
            <a:r>
              <a:rPr lang="en-US" sz="3200" baseline="0"/>
              <a:t> = 79.6%</a:t>
            </a:r>
            <a:r>
              <a:rPr lang="en-US" sz="3200"/>
              <a:t> </a:t>
            </a:r>
            <a:endParaRPr lang="en-US" sz="3200" b="0"/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713"/>
          <c:y val="0.1299886993292505"/>
          <c:w val="0.86326111721694443"/>
          <c:h val="0.48742444323172618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RHIC_HOURS_DOE!$A$18:$A$41</c:f>
              <c:strCache>
                <c:ptCount val="24"/>
                <c:pt idx="0">
                  <c:v>12/28/10/2 to 01/04/11/1</c:v>
                </c:pt>
                <c:pt idx="1">
                  <c:v>01/04/11/2 to 01/11/11/1</c:v>
                </c:pt>
                <c:pt idx="2">
                  <c:v>01/11/2 to 01/18/11/1</c:v>
                </c:pt>
                <c:pt idx="3">
                  <c:v>01/18/2 to 01/25/11/1</c:v>
                </c:pt>
                <c:pt idx="4">
                  <c:v>01/25/11/2 to 02/01/11/1</c:v>
                </c:pt>
                <c:pt idx="5">
                  <c:v>02/01/11/2 to 02/08/11/1</c:v>
                </c:pt>
                <c:pt idx="6">
                  <c:v>02/08/11/2 to 02/15/11/1</c:v>
                </c:pt>
                <c:pt idx="7">
                  <c:v>02/15/11/2 to 02/22/11/1</c:v>
                </c:pt>
                <c:pt idx="8">
                  <c:v>02/22/11/2 to 03/01/11/1</c:v>
                </c:pt>
                <c:pt idx="9">
                  <c:v>03/01/11/2 to 03/08/11/1</c:v>
                </c:pt>
                <c:pt idx="10">
                  <c:v>03/08/11/2 to 03/15/11/1</c:v>
                </c:pt>
                <c:pt idx="11">
                  <c:v>03/15/11/2 to 03/22/11/1</c:v>
                </c:pt>
                <c:pt idx="12">
                  <c:v>03/22/11/2 to 03/29/11/1</c:v>
                </c:pt>
                <c:pt idx="13">
                  <c:v>03/29/11/2 to 04/05/11/1</c:v>
                </c:pt>
                <c:pt idx="14">
                  <c:v>04/05/11/2 to 04/12/11/1</c:v>
                </c:pt>
                <c:pt idx="15">
                  <c:v>04/12/11 to 04/19/11/1</c:v>
                </c:pt>
                <c:pt idx="16">
                  <c:v>04/19/11/2 to 04/26/11/1</c:v>
                </c:pt>
                <c:pt idx="17">
                  <c:v>04/26/11/2 to 05/03/11/1</c:v>
                </c:pt>
                <c:pt idx="18">
                  <c:v>05/03/11/2 to 05/10/11/1</c:v>
                </c:pt>
                <c:pt idx="19">
                  <c:v>05/10/11/2 to 05/17/11/1</c:v>
                </c:pt>
                <c:pt idx="20">
                  <c:v>05/17/11/2 to 05/24/11/1</c:v>
                </c:pt>
                <c:pt idx="21">
                  <c:v>05/24/11/2 to 05/31/11/1</c:v>
                </c:pt>
                <c:pt idx="22">
                  <c:v>05/31/11/2 to 06/07/11/1</c:v>
                </c:pt>
                <c:pt idx="23">
                  <c:v>06/07/11/2 to 06/14/11/1</c:v>
                </c:pt>
              </c:strCache>
            </c:strRef>
          </c:cat>
          <c:val>
            <c:numRef>
              <c:f>RHIC_HOURS_DOE!$B$18:$B$41</c:f>
              <c:numCache>
                <c:formatCode>0.00</c:formatCode>
                <c:ptCount val="24"/>
                <c:pt idx="0">
                  <c:v>0.80333333333333334</c:v>
                </c:pt>
                <c:pt idx="1">
                  <c:v>0.97668503603221724</c:v>
                </c:pt>
                <c:pt idx="2">
                  <c:v>0.78085991678224687</c:v>
                </c:pt>
                <c:pt idx="3">
                  <c:v>0.75353942070398761</c:v>
                </c:pt>
                <c:pt idx="4">
                  <c:v>0.67034055727554209</c:v>
                </c:pt>
                <c:pt idx="5">
                  <c:v>0.74973044967336855</c:v>
                </c:pt>
                <c:pt idx="6">
                  <c:v>0.81750810560444653</c:v>
                </c:pt>
                <c:pt idx="7">
                  <c:v>0.75466119592107661</c:v>
                </c:pt>
                <c:pt idx="8">
                  <c:v>0.78820864531554768</c:v>
                </c:pt>
                <c:pt idx="9">
                  <c:v>0.61148777329168891</c:v>
                </c:pt>
                <c:pt idx="10">
                  <c:v>0.92916666666666659</c:v>
                </c:pt>
                <c:pt idx="11">
                  <c:v>0.57799554565701561</c:v>
                </c:pt>
                <c:pt idx="12">
                  <c:v>0.78898809523809543</c:v>
                </c:pt>
                <c:pt idx="13">
                  <c:v>0.79575430222333887</c:v>
                </c:pt>
                <c:pt idx="14">
                  <c:v>0.79779834270852246</c:v>
                </c:pt>
                <c:pt idx="15">
                  <c:v>0.77010650018362103</c:v>
                </c:pt>
                <c:pt idx="16">
                  <c:v>0.92321100704208992</c:v>
                </c:pt>
                <c:pt idx="17">
                  <c:v>0.83321428571428557</c:v>
                </c:pt>
                <c:pt idx="18">
                  <c:v>0.72234505862646581</c:v>
                </c:pt>
                <c:pt idx="19">
                  <c:v>0.87466767945309554</c:v>
                </c:pt>
                <c:pt idx="20">
                  <c:v>0.8737427375523209</c:v>
                </c:pt>
                <c:pt idx="21">
                  <c:v>0.73892857142857171</c:v>
                </c:pt>
                <c:pt idx="22">
                  <c:v>0.90789743589743588</c:v>
                </c:pt>
                <c:pt idx="23">
                  <c:v>0.90578274184831542</c:v>
                </c:pt>
              </c:numCache>
            </c:numRef>
          </c:val>
        </c:ser>
        <c:axId val="63369984"/>
        <c:axId val="63371520"/>
      </c:barChart>
      <c:catAx>
        <c:axId val="63369984"/>
        <c:scaling>
          <c:orientation val="minMax"/>
        </c:scaling>
        <c:axPos val="b"/>
        <c:numFmt formatCode="0.00" sourceLinked="1"/>
        <c:tickLblPos val="nextTo"/>
        <c:txPr>
          <a:bodyPr rot="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3371520"/>
        <c:crosses val="autoZero"/>
        <c:auto val="1"/>
        <c:lblAlgn val="ctr"/>
        <c:lblOffset val="100"/>
      </c:catAx>
      <c:valAx>
        <c:axId val="63371520"/>
        <c:scaling>
          <c:orientation val="minMax"/>
          <c:max val="1"/>
          <c:min val="0.5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3369984"/>
        <c:crosses val="autoZero"/>
        <c:crossBetween val="between"/>
        <c:majorUnit val="0.1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0.00797</cdr:x>
      <cdr:y>0.07057</cdr:y>
    </cdr:from>
    <cdr:to>
      <cdr:x>0.27713</cdr:x>
      <cdr:y>0.61111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2878" y="483969"/>
          <a:ext cx="2461199" cy="3707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rtl="0"/>
          <a:r>
            <a:rPr lang="en-US" sz="1400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Injector Performance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sz="1400" b="1" i="0" baseline="0" dirty="0">
              <a:latin typeface="+mn-lt"/>
              <a:ea typeface="+mn-ea"/>
              <a:cs typeface="+mn-cs"/>
            </a:rPr>
            <a:t>wrong bunch phasing B-A </a:t>
          </a:r>
          <a:r>
            <a:rPr lang="en-US" sz="1400" b="1" i="0" baseline="0" dirty="0" smtClean="0">
              <a:latin typeface="+mn-lt"/>
              <a:ea typeface="+mn-ea"/>
              <a:cs typeface="+mn-cs"/>
            </a:rPr>
            <a:t>transfer</a:t>
          </a:r>
          <a:endParaRPr lang="en-US" sz="1400" b="1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rtl="0"/>
          <a:endParaRPr lang="en-US" sz="14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RadMonPermitPulls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sz="1400" b="1" i="0" baseline="0" dirty="0">
              <a:latin typeface="+mn-lt"/>
              <a:ea typeface="+mn-ea"/>
              <a:cs typeface="+mn-cs"/>
            </a:rPr>
            <a:t>4x</a:t>
          </a:r>
        </a:p>
        <a:p xmlns:a="http://schemas.openxmlformats.org/drawingml/2006/main">
          <a:pPr rtl="0"/>
          <a:endParaRPr lang="en-US" sz="14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PS RHIC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sz="1400" b="1" i="0" baseline="0" dirty="0">
              <a:latin typeface="+mn-lt"/>
              <a:ea typeface="+mn-ea"/>
              <a:cs typeface="+mn-cs"/>
            </a:rPr>
            <a:t>bo3-sxd1-ps</a:t>
          </a:r>
        </a:p>
        <a:p xmlns:a="http://schemas.openxmlformats.org/drawingml/2006/main">
          <a:pPr rtl="0"/>
          <a:r>
            <a:rPr lang="en-US" sz="1400" b="1" i="0" baseline="0" dirty="0">
              <a:latin typeface="+mn-lt"/>
              <a:ea typeface="+mn-ea"/>
              <a:cs typeface="+mn-cs"/>
            </a:rPr>
            <a:t>yo1-sxf1-ps</a:t>
          </a:r>
          <a:endParaRPr lang="en-US" sz="1400" dirty="0"/>
        </a:p>
        <a:p xmlns:a="http://schemas.openxmlformats.org/drawingml/2006/main">
          <a:pPr rtl="0"/>
          <a:endParaRPr lang="en-US" sz="14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 err="1" smtClean="0">
              <a:solidFill>
                <a:srgbClr val="7030A0"/>
              </a:solidFill>
              <a:latin typeface="+mn-lt"/>
              <a:ea typeface="+mn-ea"/>
              <a:cs typeface="+mn-cs"/>
            </a:rPr>
            <a:t>Cooling_AC_RHIC</a:t>
          </a:r>
          <a:endParaRPr lang="en-US" sz="14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1012A</a:t>
          </a:r>
        </a:p>
        <a:p xmlns:a="http://schemas.openxmlformats.org/drawingml/2006/main">
          <a:pPr rtl="0"/>
          <a:r>
            <a:rPr lang="en-US" sz="14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1004A</a:t>
          </a:r>
        </a:p>
        <a:p xmlns:a="http://schemas.openxmlformats.org/drawingml/2006/main">
          <a:pPr rtl="0"/>
          <a:r>
            <a:rPr lang="en-US" sz="14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1004B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52400" y="457200"/>
          <a:ext cx="43434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457200"/>
          <a:ext cx="40386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72</Words>
  <Application>Microsoft Office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49</cp:revision>
  <dcterms:created xsi:type="dcterms:W3CDTF">2011-03-02T18:37:40Z</dcterms:created>
  <dcterms:modified xsi:type="dcterms:W3CDTF">2011-06-14T14:50:17Z</dcterms:modified>
</cp:coreProperties>
</file>