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rawings/drawing1.xml" ContentType="application/vnd.openxmlformats-officedocument.drawingml.chartshape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701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Documents%20and%20Settings\ingrassia\My%20Documents\EXCEL\QUARETRLY\quarterly\fy11\fy11q3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 smtClean="0"/>
              <a:t>MAY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30061919978835538"/>
          <c:y val="1.45888594164457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781E-2"/>
          <c:y val="0.15915129669840139"/>
          <c:w val="0.7824940443451287"/>
          <c:h val="0.7785150930163427"/>
        </c:manualLayout>
      </c:layout>
      <c:barChart>
        <c:barDir val="col"/>
        <c:grouping val="stacked"/>
        <c:ser>
          <c:idx val="0"/>
          <c:order val="0"/>
          <c:tx>
            <c:strRef>
              <c:f>NORMAL!$AC$704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NORMAL!$AG$704:$AK$704</c:f>
              <c:numCache>
                <c:formatCode>0</c:formatCode>
                <c:ptCount val="5"/>
                <c:pt idx="0">
                  <c:v>97.649999999999991</c:v>
                </c:pt>
                <c:pt idx="1">
                  <c:v>48.43</c:v>
                </c:pt>
                <c:pt idx="2">
                  <c:v>94.669999999999987</c:v>
                </c:pt>
                <c:pt idx="3">
                  <c:v>105.25</c:v>
                </c:pt>
                <c:pt idx="4">
                  <c:v>87.149999999999991</c:v>
                </c:pt>
              </c:numCache>
            </c:numRef>
          </c:val>
        </c:ser>
        <c:ser>
          <c:idx val="1"/>
          <c:order val="1"/>
          <c:tx>
            <c:strRef>
              <c:f>NORMAL!$AC$705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NORMAL!$AG$705:$AK$705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2.9</c:v>
                </c:pt>
                <c:pt idx="4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NORMAL!$AC$712</c:f>
              <c:strCache>
                <c:ptCount val="1"/>
                <c:pt idx="0">
                  <c:v>Beam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delete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  <c:showVal val="1"/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NORMAL!$AG$712:$AK$712</c:f>
              <c:numCache>
                <c:formatCode>0</c:formatCode>
                <c:ptCount val="5"/>
                <c:pt idx="0">
                  <c:v>2.88</c:v>
                </c:pt>
                <c:pt idx="1">
                  <c:v>0</c:v>
                </c:pt>
                <c:pt idx="2">
                  <c:v>7.58</c:v>
                </c:pt>
                <c:pt idx="3">
                  <c:v>0</c:v>
                </c:pt>
                <c:pt idx="4">
                  <c:v>10.53</c:v>
                </c:pt>
              </c:numCache>
            </c:numRef>
          </c:val>
        </c:ser>
        <c:ser>
          <c:idx val="4"/>
          <c:order val="3"/>
          <c:tx>
            <c:strRef>
              <c:f>NORMAL!$AC$707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NORMAL!$AG$707:$AK$707</c:f>
              <c:numCache>
                <c:formatCode>0</c:formatCode>
                <c:ptCount val="5"/>
                <c:pt idx="0">
                  <c:v>0.12000000000000002</c:v>
                </c:pt>
                <c:pt idx="1">
                  <c:v>6.4300000000000024</c:v>
                </c:pt>
                <c:pt idx="2">
                  <c:v>0</c:v>
                </c:pt>
                <c:pt idx="3">
                  <c:v>2.2200000000000002</c:v>
                </c:pt>
                <c:pt idx="4">
                  <c:v>0.65000000000000058</c:v>
                </c:pt>
              </c:numCache>
            </c:numRef>
          </c:val>
        </c:ser>
        <c:ser>
          <c:idx val="5"/>
          <c:order val="4"/>
          <c:tx>
            <c:strRef>
              <c:f>NORMAL!$AC$706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NORMAL!$AG$706:$AK$706</c:f>
              <c:numCache>
                <c:formatCode>0</c:formatCode>
                <c:ptCount val="5"/>
                <c:pt idx="0">
                  <c:v>39.33</c:v>
                </c:pt>
                <c:pt idx="1">
                  <c:v>52.949999999999996</c:v>
                </c:pt>
                <c:pt idx="2">
                  <c:v>35.93</c:v>
                </c:pt>
                <c:pt idx="3">
                  <c:v>29.49</c:v>
                </c:pt>
                <c:pt idx="4">
                  <c:v>25.810000000000016</c:v>
                </c:pt>
              </c:numCache>
            </c:numRef>
          </c:val>
        </c:ser>
        <c:ser>
          <c:idx val="6"/>
          <c:order val="5"/>
          <c:tx>
            <c:strRef>
              <c:f>NORMAL!$AC$708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00FF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baseline="0">
                    <a:solidFill>
                      <a:schemeClr val="bg1"/>
                    </a:solidFill>
                  </a:defRPr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NORMAL!$AG$708:$AK$708</c:f>
              <c:numCache>
                <c:formatCode>0</c:formatCode>
                <c:ptCount val="5"/>
                <c:pt idx="0">
                  <c:v>0</c:v>
                </c:pt>
                <c:pt idx="1">
                  <c:v>18.75</c:v>
                </c:pt>
                <c:pt idx="2">
                  <c:v>10.02</c:v>
                </c:pt>
                <c:pt idx="3">
                  <c:v>7.9300000000000024</c:v>
                </c:pt>
                <c:pt idx="4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NORMAL!$AC$711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NORMAL!$AG$711:$AK$711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NORMAL!$AC$710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NORMAL!$AG$710:$AK$710</c:f>
              <c:numCache>
                <c:formatCode>0</c:formatCode>
                <c:ptCount val="5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NORMAL!$AC$709</c:f>
              <c:strCache>
                <c:ptCount val="1"/>
                <c:pt idx="0">
                  <c:v>Machine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Lbl>
              <c:idx val="3"/>
              <c:layout/>
              <c:showVal val="1"/>
            </c:dLbl>
            <c:dLbl>
              <c:idx val="4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NORMAL!$AG$703:$AK$703</c:f>
              <c:strCache>
                <c:ptCount val="5"/>
                <c:pt idx="0">
                  <c:v>FY11-week 31:</c:v>
                </c:pt>
                <c:pt idx="1">
                  <c:v>FY11-week 32:</c:v>
                </c:pt>
                <c:pt idx="2">
                  <c:v>FY11-week 33:</c:v>
                </c:pt>
                <c:pt idx="3">
                  <c:v>FY11-week 34:</c:v>
                </c:pt>
                <c:pt idx="4">
                  <c:v>FY10-week 35:</c:v>
                </c:pt>
              </c:strCache>
            </c:strRef>
          </c:cat>
          <c:val>
            <c:numRef>
              <c:f>NORMAL!$AG$709:$AK$709</c:f>
              <c:numCache>
                <c:formatCode>0</c:formatCode>
                <c:ptCount val="5"/>
                <c:pt idx="0">
                  <c:v>28.02</c:v>
                </c:pt>
                <c:pt idx="1">
                  <c:v>41.440000000000005</c:v>
                </c:pt>
                <c:pt idx="2">
                  <c:v>19.8</c:v>
                </c:pt>
                <c:pt idx="3">
                  <c:v>20.21</c:v>
                </c:pt>
                <c:pt idx="4">
                  <c:v>43.860000000000007</c:v>
                </c:pt>
              </c:numCache>
            </c:numRef>
          </c:val>
        </c:ser>
        <c:overlap val="100"/>
        <c:axId val="49138304"/>
        <c:axId val="61079936"/>
      </c:barChart>
      <c:catAx>
        <c:axId val="49138304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1079936"/>
        <c:crosses val="autoZero"/>
        <c:lblAlgn val="ctr"/>
        <c:lblOffset val="100"/>
        <c:tickLblSkip val="1"/>
        <c:tickMarkSkip val="1"/>
      </c:catAx>
      <c:valAx>
        <c:axId val="61079936"/>
        <c:scaling>
          <c:orientation val="minMax"/>
          <c:max val="168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2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49138304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0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2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dirty="0"/>
              <a:t>
</a:t>
            </a:r>
            <a:r>
              <a:rPr lang="en-US" dirty="0" smtClean="0"/>
              <a:t>JUNE</a:t>
            </a:r>
            <a:r>
              <a:rPr lang="en-US" baseline="0" dirty="0" smtClean="0"/>
              <a:t> </a:t>
            </a:r>
            <a:r>
              <a:rPr lang="en-US" dirty="0"/>
              <a:t>2011
</a:t>
            </a:r>
          </a:p>
        </c:rich>
      </c:tx>
      <c:layout>
        <c:manualLayout>
          <c:xMode val="edge"/>
          <c:yMode val="edge"/>
          <c:x val="0.26485192888624776"/>
          <c:y val="1.4588911587533735E-2"/>
        </c:manualLayout>
      </c:layout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5.5702965868636753E-2"/>
          <c:y val="0.15915129669840139"/>
          <c:w val="0.80607197309885703"/>
          <c:h val="0.77851509301634314"/>
        </c:manualLayout>
      </c:layout>
      <c:barChart>
        <c:barDir val="col"/>
        <c:grouping val="stacked"/>
        <c:ser>
          <c:idx val="0"/>
          <c:order val="0"/>
          <c:tx>
            <c:strRef>
              <c:f>NORMAL!$BC$704</c:f>
              <c:strCache>
                <c:ptCount val="1"/>
                <c:pt idx="0">
                  <c:v>Physics</c:v>
                </c:pt>
              </c:strCache>
            </c:strRef>
          </c:tx>
          <c:spPr>
            <a:solidFill>
              <a:srgbClr val="33996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NORMAL!$BG$704:$BJ$704</c:f>
              <c:numCache>
                <c:formatCode>0</c:formatCode>
                <c:ptCount val="4"/>
                <c:pt idx="0">
                  <c:v>93.03</c:v>
                </c:pt>
                <c:pt idx="1">
                  <c:v>104.85</c:v>
                </c:pt>
                <c:pt idx="2">
                  <c:v>81.5</c:v>
                </c:pt>
                <c:pt idx="3">
                  <c:v>0</c:v>
                </c:pt>
              </c:numCache>
            </c:numRef>
          </c:val>
        </c:ser>
        <c:ser>
          <c:idx val="1"/>
          <c:order val="1"/>
          <c:tx>
            <c:strRef>
              <c:f>NORMAL!$BC$705</c:f>
              <c:strCache>
                <c:ptCount val="1"/>
                <c:pt idx="0">
                  <c:v>Machine Development</c:v>
                </c:pt>
              </c:strCache>
            </c:strRef>
          </c:tx>
          <c:spPr>
            <a:solidFill>
              <a:srgbClr val="FFFF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NORMAL!$BG$705:$BJ$705</c:f>
              <c:numCache>
                <c:formatCode>0</c:formatCode>
                <c:ptCount val="4"/>
                <c:pt idx="0">
                  <c:v>8.2299999999999986</c:v>
                </c:pt>
                <c:pt idx="1">
                  <c:v>2.3699999999999997</c:v>
                </c:pt>
                <c:pt idx="2">
                  <c:v>8.4700000000000006</c:v>
                </c:pt>
                <c:pt idx="3">
                  <c:v>0</c:v>
                </c:pt>
              </c:numCache>
            </c:numRef>
          </c:val>
        </c:ser>
        <c:ser>
          <c:idx val="2"/>
          <c:order val="2"/>
          <c:tx>
            <c:strRef>
              <c:f>NORMAL!$BC$712</c:f>
              <c:strCache>
                <c:ptCount val="1"/>
                <c:pt idx="0">
                  <c:v>Beam         Studies</c:v>
                </c:pt>
              </c:strCache>
            </c:strRef>
          </c:tx>
          <c:spPr>
            <a:solidFill>
              <a:srgbClr val="FFFF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NORMAL!$BG$712:$BJ$712</c:f>
              <c:numCache>
                <c:formatCode>0</c:formatCode>
                <c:ptCount val="4"/>
                <c:pt idx="0">
                  <c:v>0</c:v>
                </c:pt>
                <c:pt idx="1">
                  <c:v>9.1</c:v>
                </c:pt>
                <c:pt idx="2">
                  <c:v>6.2</c:v>
                </c:pt>
                <c:pt idx="3">
                  <c:v>0</c:v>
                </c:pt>
              </c:numCache>
            </c:numRef>
          </c:val>
        </c:ser>
        <c:ser>
          <c:idx val="4"/>
          <c:order val="3"/>
          <c:tx>
            <c:strRef>
              <c:f>NORMAL!$BC$707</c:f>
              <c:strCache>
                <c:ptCount val="1"/>
                <c:pt idx="0">
                  <c:v>Experimental setup</c:v>
                </c:pt>
              </c:strCache>
            </c:strRef>
          </c:tx>
          <c:spPr>
            <a:solidFill>
              <a:srgbClr val="FF99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NORMAL!$BG$707:$BJ$707</c:f>
              <c:numCache>
                <c:formatCode>0</c:formatCode>
                <c:ptCount val="4"/>
                <c:pt idx="0">
                  <c:v>5.8199999999999994</c:v>
                </c:pt>
                <c:pt idx="1">
                  <c:v>3.57</c:v>
                </c:pt>
                <c:pt idx="2">
                  <c:v>0.70000000000000007</c:v>
                </c:pt>
                <c:pt idx="3">
                  <c:v>0</c:v>
                </c:pt>
              </c:numCache>
            </c:numRef>
          </c:val>
        </c:ser>
        <c:ser>
          <c:idx val="5"/>
          <c:order val="4"/>
          <c:tx>
            <c:strRef>
              <c:f>NORMAL!$BC$706</c:f>
              <c:strCache>
                <c:ptCount val="1"/>
                <c:pt idx="0">
                  <c:v>Setup</c:v>
                </c:pt>
              </c:strCache>
            </c:strRef>
          </c:tx>
          <c:spPr>
            <a:solidFill>
              <a:srgbClr val="969696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 i="0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NORMAL!$BG$706:$BJ$706</c:f>
              <c:numCache>
                <c:formatCode>0</c:formatCode>
                <c:ptCount val="4"/>
                <c:pt idx="0">
                  <c:v>25.7</c:v>
                </c:pt>
                <c:pt idx="1">
                  <c:v>30.95</c:v>
                </c:pt>
                <c:pt idx="2">
                  <c:v>34.449999999999996</c:v>
                </c:pt>
                <c:pt idx="3">
                  <c:v>0</c:v>
                </c:pt>
              </c:numCache>
            </c:numRef>
          </c:val>
        </c:ser>
        <c:ser>
          <c:idx val="6"/>
          <c:order val="5"/>
          <c:tx>
            <c:strRef>
              <c:f>NORMAL!$BC$708</c:f>
              <c:strCache>
                <c:ptCount val="1"/>
                <c:pt idx="0">
                  <c:v>Scheduled Maintenance</c:v>
                </c:pt>
              </c:strCache>
            </c:strRef>
          </c:tx>
          <c:spPr>
            <a:solidFill>
              <a:srgbClr val="0066CC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1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NORMAL!$BG$708:$BJ$708</c:f>
              <c:numCache>
                <c:formatCode>0</c:formatCode>
                <c:ptCount val="4"/>
                <c:pt idx="0">
                  <c:v>21.75</c:v>
                </c:pt>
                <c:pt idx="1">
                  <c:v>0</c:v>
                </c:pt>
                <c:pt idx="2">
                  <c:v>11.27</c:v>
                </c:pt>
                <c:pt idx="3">
                  <c:v>0</c:v>
                </c:pt>
              </c:numCache>
            </c:numRef>
          </c:val>
        </c:ser>
        <c:ser>
          <c:idx val="7"/>
          <c:order val="6"/>
          <c:tx>
            <c:strRef>
              <c:f>NORMAL!$BC$711</c:f>
              <c:strCache>
                <c:ptCount val="1"/>
                <c:pt idx="0">
                  <c:v>Scheduled Shutdown</c:v>
                </c:pt>
              </c:strCache>
            </c:strRef>
          </c:tx>
          <c:spPr>
            <a:solidFill>
              <a:srgbClr val="0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NORMAL!$BG$711:$BJ$711</c:f>
              <c:numCache>
                <c:formatCode>0</c:formatCode>
                <c:ptCount val="4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8"/>
          <c:order val="7"/>
          <c:tx>
            <c:strRef>
              <c:f>NORMAL!$BC$710</c:f>
              <c:strCache>
                <c:ptCount val="1"/>
                <c:pt idx="0">
                  <c:v>Unscheduled shutdown</c:v>
                </c:pt>
              </c:strCache>
            </c:strRef>
          </c:tx>
          <c:spPr>
            <a:solidFill>
              <a:srgbClr val="800000"/>
            </a:solidFill>
            <a:ln w="12700">
              <a:solidFill>
                <a:srgbClr val="000000"/>
              </a:solidFill>
              <a:prstDash val="solid"/>
            </a:ln>
          </c:spPr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NORMAL!$BG$710:$BJ$710</c:f>
              <c:numCache>
                <c:formatCode>0</c:formatCode>
                <c:ptCount val="4"/>
                <c:pt idx="0">
                  <c:v>0</c:v>
                </c:pt>
                <c:pt idx="1">
                  <c:v>1.47</c:v>
                </c:pt>
                <c:pt idx="2">
                  <c:v>1.28</c:v>
                </c:pt>
                <c:pt idx="3">
                  <c:v>0</c:v>
                </c:pt>
              </c:numCache>
            </c:numRef>
          </c:val>
        </c:ser>
        <c:ser>
          <c:idx val="3"/>
          <c:order val="8"/>
          <c:tx>
            <c:strRef>
              <c:f>NORMAL!$BC$709</c:f>
              <c:strCache>
                <c:ptCount val="1"/>
                <c:pt idx="0">
                  <c:v>Machine     failures</c:v>
                </c:pt>
              </c:strCache>
            </c:strRef>
          </c:tx>
          <c:spPr>
            <a:solidFill>
              <a:srgbClr val="FF0000"/>
            </a:solidFill>
            <a:ln w="12700">
              <a:solidFill>
                <a:srgbClr val="000000"/>
              </a:solidFill>
              <a:prstDash val="solid"/>
            </a:ln>
          </c:spPr>
          <c:dLbls>
            <c:dLbl>
              <c:idx val="0"/>
              <c:layout/>
              <c:showVal val="1"/>
            </c:dLbl>
            <c:dLbl>
              <c:idx val="1"/>
              <c:layout/>
              <c:showVal val="1"/>
            </c:dLbl>
            <c:dLbl>
              <c:idx val="2"/>
              <c:layout/>
              <c:showVal val="1"/>
            </c:dLbl>
            <c:delete val="1"/>
            <c:txPr>
              <a:bodyPr/>
              <a:lstStyle/>
              <a:p>
                <a:pPr>
                  <a:defRPr sz="1400" b="0"/>
                </a:pPr>
                <a:endParaRPr lang="en-US"/>
              </a:p>
            </c:txPr>
          </c:dLbls>
          <c:cat>
            <c:strRef>
              <c:f>NORMAL!$BG$703:$BJ$703</c:f>
              <c:strCache>
                <c:ptCount val="4"/>
                <c:pt idx="0">
                  <c:v>FY11-week 36:</c:v>
                </c:pt>
                <c:pt idx="1">
                  <c:v>FY11-week 37:</c:v>
                </c:pt>
                <c:pt idx="2">
                  <c:v>FY11-week 38:</c:v>
                </c:pt>
                <c:pt idx="3">
                  <c:v>FY11-week 39:</c:v>
                </c:pt>
              </c:strCache>
            </c:strRef>
          </c:cat>
          <c:val>
            <c:numRef>
              <c:f>NORMAL!$BG$709:$BJ$709</c:f>
              <c:numCache>
                <c:formatCode>0</c:formatCode>
                <c:ptCount val="4"/>
                <c:pt idx="0">
                  <c:v>13.470000000000002</c:v>
                </c:pt>
                <c:pt idx="1">
                  <c:v>15.69</c:v>
                </c:pt>
                <c:pt idx="2">
                  <c:v>24.130000000000003</c:v>
                </c:pt>
                <c:pt idx="3">
                  <c:v>0</c:v>
                </c:pt>
              </c:numCache>
            </c:numRef>
          </c:val>
        </c:ser>
        <c:overlap val="100"/>
        <c:axId val="62620800"/>
        <c:axId val="62622336"/>
      </c:barChart>
      <c:catAx>
        <c:axId val="62620800"/>
        <c:scaling>
          <c:orientation val="minMax"/>
        </c:scaling>
        <c:axPos val="b"/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2336"/>
        <c:crosses val="autoZero"/>
        <c:lblAlgn val="ctr"/>
        <c:lblOffset val="100"/>
        <c:tickLblSkip val="1"/>
        <c:tickMarkSkip val="1"/>
      </c:catAx>
      <c:valAx>
        <c:axId val="62622336"/>
        <c:scaling>
          <c:orientation val="minMax"/>
          <c:max val="168"/>
          <c:min val="0"/>
        </c:scaling>
        <c:axPos val="l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HOURS</a:t>
                </a:r>
              </a:p>
            </c:rich>
          </c:tx>
          <c:layout>
            <c:manualLayout>
              <c:xMode val="edge"/>
              <c:yMode val="edge"/>
              <c:x val="4.4208664898320524E-3"/>
              <c:y val="0.50530531826757763"/>
            </c:manualLayout>
          </c:layout>
          <c:spPr>
            <a:noFill/>
            <a:ln w="25400">
              <a:noFill/>
            </a:ln>
          </c:spPr>
        </c:title>
        <c:numFmt formatCode="0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2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2620800"/>
        <c:crosses val="autoZero"/>
        <c:crossBetween val="between"/>
        <c:majorUnit val="24"/>
        <c:minorUnit val="12"/>
      </c:valAx>
      <c:spPr>
        <a:noFill/>
        <a:ln w="12700">
          <a:solidFill>
            <a:srgbClr val="808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1328381122171058"/>
          <c:y val="0.1621266534990615"/>
          <c:w val="0.27345441489625122"/>
          <c:h val="0.73474842832975218"/>
        </c:manualLayout>
      </c:layout>
      <c:spPr>
        <a:solidFill>
          <a:srgbClr val="FFFFFF"/>
        </a:solidFill>
        <a:ln w="3175">
          <a:solidFill>
            <a:srgbClr val="000000"/>
          </a:solidFill>
          <a:prstDash val="solid"/>
        </a:ln>
      </c:spPr>
      <c:txPr>
        <a:bodyPr/>
        <a:lstStyle/>
        <a:p>
          <a:pPr>
            <a:defRPr sz="100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1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INTEGRATED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FAILURES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 (GREATER THAN ONE HOUR) </a:t>
            </a:r>
            <a:r>
              <a:rPr lang="en-US" sz="1600" b="1" i="0" u="none" strike="noStrike" baseline="0">
                <a:solidFill>
                  <a:srgbClr val="FF0000"/>
                </a:solidFill>
                <a:latin typeface="Arial"/>
                <a:cs typeface="Arial"/>
              </a:rPr>
              <a:t>BY SYSTEM   JUNE </a:t>
            </a:r>
            <a:r>
              <a:rPr lang="en-US" sz="1600" b="1" i="0" u="none" strike="noStrike" baseline="0">
                <a:solidFill>
                  <a:srgbClr val="000000"/>
                </a:solidFill>
                <a:latin typeface="Arial"/>
                <a:cs typeface="Arial"/>
              </a:rPr>
              <a:t>2011</a:t>
            </a:r>
          </a:p>
        </c:rich>
      </c:tx>
      <c:layout>
        <c:manualLayout>
          <c:xMode val="edge"/>
          <c:yMode val="edge"/>
          <c:x val="0.19015280135823417"/>
          <c:y val="2.5641025641025821E-2"/>
        </c:manualLayout>
      </c:layout>
      <c:spPr>
        <a:noFill/>
        <a:ln w="25400">
          <a:noFill/>
        </a:ln>
      </c:spPr>
    </c:title>
    <c:view3D>
      <c:rotX val="10"/>
      <c:hPercent val="100"/>
      <c:rotY val="70"/>
      <c:depthPercent val="100"/>
      <c:perspective val="30"/>
    </c:view3D>
    <c:floor>
      <c:spPr>
        <a:gradFill rotWithShape="0">
          <a:gsLst>
            <a:gs pos="0">
              <a:srgbClr val="808080"/>
            </a:gs>
            <a:gs pos="100000">
              <a:srgbClr val="808080">
                <a:gamma/>
                <a:tint val="0"/>
                <a:invGamma/>
              </a:srgbClr>
            </a:gs>
          </a:gsLst>
          <a:lin ang="5400000" scaled="1"/>
        </a:gradFill>
        <a:ln w="3175">
          <a:solidFill>
            <a:srgbClr val="000000"/>
          </a:solidFill>
          <a:prstDash val="solid"/>
        </a:ln>
      </c:spPr>
    </c:floor>
    <c:side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sideWall>
    <c:backWall>
      <c:spPr>
        <a:gradFill rotWithShape="0">
          <a:gsLst>
            <a:gs pos="0">
              <a:srgbClr val="C0C0C0"/>
            </a:gs>
            <a:gs pos="100000">
              <a:srgbClr val="C0C0C0">
                <a:gamma/>
                <a:tint val="0"/>
                <a:invGamma/>
              </a:srgbClr>
            </a:gs>
          </a:gsLst>
          <a:lin ang="5400000" scaled="1"/>
        </a:gradFill>
        <a:ln w="25400">
          <a:noFill/>
        </a:ln>
      </c:spPr>
    </c:backWall>
    <c:plotArea>
      <c:layout>
        <c:manualLayout>
          <c:layoutTarget val="inner"/>
          <c:xMode val="edge"/>
          <c:yMode val="edge"/>
          <c:x val="0.18859573511760119"/>
          <c:y val="9.9655240683673596E-2"/>
          <c:w val="0.63987366884322761"/>
          <c:h val="0.75769268842817961"/>
        </c:manualLayout>
      </c:layout>
      <c:bar3DChart>
        <c:barDir val="col"/>
        <c:grouping val="standard"/>
        <c:ser>
          <c:idx val="0"/>
          <c:order val="0"/>
          <c:tx>
            <c:strRef>
              <c:f>NORMAL!$BB$902</c:f>
              <c:strCache>
                <c:ptCount val="1"/>
                <c:pt idx="0">
                  <c:v>HumanError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NORMAL!$BB$903:$BF$903</c:f>
              <c:numCache>
                <c:formatCode>General</c:formatCode>
                <c:ptCount val="5"/>
                <c:pt idx="0" formatCode="0.0%">
                  <c:v>3.2485455857998221E-3</c:v>
                </c:pt>
                <c:pt idx="4" formatCode="0.0%">
                  <c:v>5.3717779948193141E-3</c:v>
                </c:pt>
              </c:numCache>
            </c:numRef>
          </c:val>
        </c:ser>
        <c:ser>
          <c:idx val="5"/>
          <c:order val="1"/>
          <c:tx>
            <c:strRef>
              <c:f>NORMAL!$BD$872</c:f>
              <c:strCache>
                <c:ptCount val="1"/>
                <c:pt idx="0">
                  <c:v>InjectorPerformance</c:v>
                </c:pt>
              </c:strCache>
            </c:strRef>
          </c:tx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NORMAL!$BB$873:$BF$873</c:f>
              <c:numCache>
                <c:formatCode>General</c:formatCode>
                <c:ptCount val="5"/>
                <c:pt idx="2" formatCode="0.0%">
                  <c:v>3.3334748821606018E-3</c:v>
                </c:pt>
              </c:numCache>
            </c:numRef>
          </c:val>
        </c:ser>
        <c:ser>
          <c:idx val="1"/>
          <c:order val="2"/>
          <c:tx>
            <c:strRef>
              <c:f>NORMAL!$BB$884</c:f>
              <c:strCache>
                <c:ptCount val="1"/>
                <c:pt idx="0">
                  <c:v>QuencDetect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NORMAL!$BB$885:$BF$885</c:f>
              <c:numCache>
                <c:formatCode>General</c:formatCode>
                <c:ptCount val="5"/>
                <c:pt idx="0" formatCode="0.0%">
                  <c:v>3.7581213639645006E-3</c:v>
                </c:pt>
              </c:numCache>
            </c:numRef>
          </c:val>
        </c:ser>
        <c:ser>
          <c:idx val="6"/>
          <c:order val="3"/>
          <c:tx>
            <c:strRef>
              <c:f>NORMAL!$BD$898</c:f>
              <c:strCache>
                <c:ptCount val="1"/>
                <c:pt idx="0">
                  <c:v>RadMonPermit</c:v>
                </c:pt>
              </c:strCache>
            </c:strRef>
          </c:tx>
          <c:spPr>
            <a:solidFill>
              <a:srgbClr val="FF00FF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NORMAL!$BB$899:$BF$899</c:f>
              <c:numCache>
                <c:formatCode>General</c:formatCode>
                <c:ptCount val="5"/>
                <c:pt idx="2" formatCode="0.0%">
                  <c:v>2.2506263535606611E-3</c:v>
                </c:pt>
              </c:numCache>
            </c:numRef>
          </c:val>
        </c:ser>
        <c:ser>
          <c:idx val="2"/>
          <c:order val="4"/>
          <c:tx>
            <c:strRef>
              <c:f>NORMAL!$BB$886</c:f>
              <c:strCache>
                <c:ptCount val="1"/>
                <c:pt idx="0">
                  <c:v>CryoRHIC</c:v>
                </c:pt>
              </c:strCache>
            </c:strRef>
          </c:tx>
          <c:spPr>
            <a:solidFill>
              <a:schemeClr val="accent1">
                <a:lumMod val="20000"/>
                <a:lumOff val="8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NORMAL!$BB$887:$BF$887</c:f>
              <c:numCache>
                <c:formatCode>General</c:formatCode>
                <c:ptCount val="5"/>
                <c:pt idx="0" formatCode="0.0%">
                  <c:v>2.3992526221920242E-3</c:v>
                </c:pt>
                <c:pt idx="4" formatCode="0.0%">
                  <c:v>4.0341415771370324E-3</c:v>
                </c:pt>
              </c:numCache>
            </c:numRef>
          </c:val>
        </c:ser>
        <c:ser>
          <c:idx val="3"/>
          <c:order val="5"/>
          <c:tx>
            <c:strRef>
              <c:f>NORMAL!$BB$874</c:f>
              <c:strCache>
                <c:ptCount val="1"/>
                <c:pt idx="0">
                  <c:v>Ps_RHIC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NORMAL!$BB$875:$BF$875</c:f>
              <c:numCache>
                <c:formatCode>General</c:formatCode>
                <c:ptCount val="5"/>
                <c:pt idx="0" formatCode="0.0%">
                  <c:v>2.1232324090194911E-3</c:v>
                </c:pt>
                <c:pt idx="2" formatCode="0.0%">
                  <c:v>8.280606395176018E-3</c:v>
                </c:pt>
              </c:numCache>
            </c:numRef>
          </c:val>
        </c:ser>
        <c:ser>
          <c:idx val="4"/>
          <c:order val="6"/>
          <c:tx>
            <c:strRef>
              <c:f>NORMAL!$BB$876</c:f>
              <c:strCache>
                <c:ptCount val="1"/>
                <c:pt idx="0">
                  <c:v>Rf_RHIC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NORMAL!$BB$877:$BF$877</c:f>
              <c:numCache>
                <c:formatCode>General</c:formatCode>
                <c:ptCount val="5"/>
                <c:pt idx="0" formatCode="0.0%">
                  <c:v>9.7881014055798531E-3</c:v>
                </c:pt>
                <c:pt idx="4" formatCode="0.0%">
                  <c:v>6.8155760329525672E-3</c:v>
                </c:pt>
              </c:numCache>
            </c:numRef>
          </c:val>
        </c:ser>
        <c:ser>
          <c:idx val="7"/>
          <c:order val="7"/>
          <c:tx>
            <c:strRef>
              <c:f>NORMAL!$BD$904</c:f>
              <c:strCache>
                <c:ptCount val="1"/>
                <c:pt idx="0">
                  <c:v>CoolAC_RHIC</c:v>
                </c:pt>
              </c:strCache>
            </c:strRef>
          </c:tx>
          <c:spPr>
            <a:solidFill>
              <a:schemeClr val="tx2">
                <a:lumMod val="20000"/>
                <a:lumOff val="8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NORMAL!$BB$905:$BF$905</c:f>
              <c:numCache>
                <c:formatCode>General</c:formatCode>
                <c:ptCount val="5"/>
                <c:pt idx="2" formatCode="0.0%">
                  <c:v>7.6861013206505589E-3</c:v>
                </c:pt>
              </c:numCache>
            </c:numRef>
          </c:val>
        </c:ser>
        <c:ser>
          <c:idx val="8"/>
          <c:order val="8"/>
          <c:tx>
            <c:strRef>
              <c:f>NORMAL!$BF$844</c:f>
              <c:strCache>
                <c:ptCount val="1"/>
                <c:pt idx="0">
                  <c:v>TtB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NORMAL!$BB$845:$BF$845</c:f>
              <c:numCache>
                <c:formatCode>General</c:formatCode>
                <c:ptCount val="5"/>
                <c:pt idx="4" formatCode="0.0%">
                  <c:v>3.0362223448978732E-3</c:v>
                </c:pt>
              </c:numCache>
            </c:numRef>
          </c:val>
        </c:ser>
        <c:ser>
          <c:idx val="13"/>
          <c:order val="9"/>
          <c:tx>
            <c:strRef>
              <c:f>NORMAL!$BF$906</c:f>
              <c:strCache>
                <c:ptCount val="1"/>
                <c:pt idx="0">
                  <c:v>ELEC_RHIC</c:v>
                </c:pt>
              </c:strCache>
            </c:strRef>
          </c:tx>
          <c:spPr>
            <a:solidFill>
              <a:srgbClr val="FF0000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NORMAL!$BB$907:$BF$907</c:f>
              <c:numCache>
                <c:formatCode>General</c:formatCode>
                <c:ptCount val="5"/>
                <c:pt idx="4" formatCode="0.0%">
                  <c:v>2.2930910017410519E-3</c:v>
                </c:pt>
              </c:numCache>
            </c:numRef>
          </c:val>
        </c:ser>
        <c:ser>
          <c:idx val="9"/>
          <c:order val="10"/>
          <c:tx>
            <c:strRef>
              <c:f>NORMAL!$BF$870</c:f>
              <c:strCache>
                <c:ptCount val="1"/>
                <c:pt idx="0">
                  <c:v>ES&amp;FD_AtR</c:v>
                </c:pt>
              </c:strCache>
            </c:strRef>
          </c:tx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NORMAL!$BB$871:$BF$871</c:f>
              <c:numCache>
                <c:formatCode>General</c:formatCode>
                <c:ptCount val="5"/>
                <c:pt idx="4" formatCode="0.0%">
                  <c:v>3.1848486135292366E-3</c:v>
                </c:pt>
              </c:numCache>
            </c:numRef>
          </c:val>
        </c:ser>
        <c:ser>
          <c:idx val="10"/>
          <c:order val="11"/>
          <c:tx>
            <c:strRef>
              <c:f>NORMAL!$BF$878</c:f>
              <c:strCache>
                <c:ptCount val="1"/>
                <c:pt idx="0">
                  <c:v>PPS_RHIC</c:v>
                </c:pt>
              </c:strCache>
            </c:strRef>
          </c:tx>
          <c:spPr>
            <a:solidFill>
              <a:schemeClr val="accent3">
                <a:lumMod val="40000"/>
                <a:lumOff val="60000"/>
              </a:schemeClr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NORMAL!$BB$879:$BF$879</c:f>
              <c:numCache>
                <c:formatCode>General</c:formatCode>
                <c:ptCount val="5"/>
                <c:pt idx="4" formatCode="0.0%">
                  <c:v>1.0828485285999407E-2</c:v>
                </c:pt>
              </c:numCache>
            </c:numRef>
          </c:val>
        </c:ser>
        <c:ser>
          <c:idx val="11"/>
          <c:order val="12"/>
          <c:tx>
            <c:strRef>
              <c:f>NORMAL!$BF$882</c:f>
              <c:strCache>
                <c:ptCount val="1"/>
                <c:pt idx="0">
                  <c:v>QuenchProtect</c:v>
                </c:pt>
              </c:strCache>
            </c:strRef>
          </c:tx>
          <c:spPr>
            <a:solidFill>
              <a:srgbClr val="7030A0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NORMAL!$BB$883:$BF$883</c:f>
              <c:numCache>
                <c:formatCode>General</c:formatCode>
                <c:ptCount val="5"/>
                <c:pt idx="4" formatCode="0.0%">
                  <c:v>2.6965051594547542E-3</c:v>
                </c:pt>
              </c:numCache>
            </c:numRef>
          </c:val>
        </c:ser>
        <c:ser>
          <c:idx val="12"/>
          <c:order val="13"/>
          <c:tx>
            <c:strRef>
              <c:f>NORMAL!$BF$888</c:f>
              <c:strCache>
                <c:ptCount val="1"/>
                <c:pt idx="0">
                  <c:v>ACG_RHIC</c:v>
                </c:pt>
              </c:strCache>
            </c:strRef>
          </c:tx>
          <c:spPr>
            <a:solidFill>
              <a:srgbClr val="FFC000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NORMAL!$BB$889:$BF$889</c:f>
              <c:numCache>
                <c:formatCode>General</c:formatCode>
                <c:ptCount val="5"/>
                <c:pt idx="4" formatCode="0.0%">
                  <c:v>8.4292326638073824E-3</c:v>
                </c:pt>
              </c:numCache>
            </c:numRef>
          </c:val>
        </c:ser>
        <c:ser>
          <c:idx val="17"/>
          <c:order val="14"/>
          <c:tx>
            <c:strRef>
              <c:f>NORMAL!$BB$900</c:f>
              <c:strCache>
                <c:ptCount val="1"/>
                <c:pt idx="0">
                  <c:v>Sum&lt; 1hr</c:v>
                </c:pt>
              </c:strCache>
            </c:strRef>
          </c:tx>
          <c:spPr>
            <a:solidFill>
              <a:schemeClr val="bg1"/>
            </a:solidFill>
          </c:spPr>
          <c:cat>
            <c:strRef>
              <c:f>NORMAL!$BB$843:$BF$843</c:f>
              <c:strCache>
                <c:ptCount val="5"/>
                <c:pt idx="0">
                  <c:v>05/31/11/2 to 06/07/11/1</c:v>
                </c:pt>
                <c:pt idx="2">
                  <c:v>06/07/11/2 to 06/14/11/1</c:v>
                </c:pt>
                <c:pt idx="4">
                  <c:v>06/14/11/2 to 06/21/11/1</c:v>
                </c:pt>
              </c:strCache>
            </c:strRef>
          </c:cat>
          <c:val>
            <c:numRef>
              <c:f>NORMAL!$BB$901:$BF$901</c:f>
              <c:numCache>
                <c:formatCode>General</c:formatCode>
                <c:ptCount val="5"/>
                <c:pt idx="0" formatCode="0.0%">
                  <c:v>6.6669497643212037E-3</c:v>
                </c:pt>
                <c:pt idx="2" formatCode="0.0%">
                  <c:v>1.1019576202811162E-2</c:v>
                </c:pt>
                <c:pt idx="4" formatCode="0.0%">
                  <c:v>4.5437173553017126E-3</c:v>
                </c:pt>
              </c:numCache>
            </c:numRef>
          </c:val>
        </c:ser>
        <c:shape val="box"/>
        <c:axId val="63765120"/>
        <c:axId val="64172416"/>
        <c:axId val="63757824"/>
      </c:bar3DChart>
      <c:catAx>
        <c:axId val="63765120"/>
        <c:scaling>
          <c:orientation val="minMax"/>
        </c:scaling>
        <c:axPos val="b"/>
        <c:numFmt formatCode="General" sourceLinked="1"/>
        <c:tickLblPos val="low"/>
        <c:spPr>
          <a:ln w="3175">
            <a:solidFill>
              <a:srgbClr val="000000"/>
            </a:solidFill>
            <a:prstDash val="solid"/>
          </a:ln>
        </c:spPr>
        <c:txPr>
          <a:bodyPr rot="-30000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72416"/>
        <c:crosses val="autoZero"/>
        <c:auto val="1"/>
        <c:lblAlgn val="ctr"/>
        <c:lblOffset val="100"/>
        <c:tickLblSkip val="1"/>
        <c:tickMarkSkip val="1"/>
        <c:noMultiLvlLbl val="1"/>
      </c:catAx>
      <c:valAx>
        <c:axId val="64172416"/>
        <c:scaling>
          <c:orientation val="minMax"/>
        </c:scaling>
        <c:axPos val="r"/>
        <c:majorGridlines>
          <c:spPr>
            <a:ln w="3175">
              <a:solidFill>
                <a:srgbClr val="00000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3765120"/>
        <c:crosses val="max"/>
        <c:crossBetween val="between"/>
      </c:valAx>
      <c:serAx>
        <c:axId val="6375782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2520000" vert="horz"/>
          <a:lstStyle/>
          <a:p>
            <a:pPr>
              <a:defRPr sz="105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64172416"/>
        <c:crosses val="autoZero"/>
        <c:tickLblSkip val="1"/>
        <c:tickMarkSkip val="1"/>
      </c:serAx>
      <c:spPr>
        <a:noFill/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000000"/>
      </a:solidFill>
      <a:prstDash val="solid"/>
    </a:ln>
  </c:spPr>
  <c:txPr>
    <a:bodyPr/>
    <a:lstStyle/>
    <a:p>
      <a:pPr>
        <a:defRPr sz="11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/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0.50175</cdr:x>
      <cdr:y>0.5115</cdr:y>
    </cdr:from>
    <cdr:to>
      <cdr:x>0.50076</cdr:x>
      <cdr:y>0.52433</cdr:y>
    </cdr:to>
    <cdr:sp macro="" textlink="">
      <cdr:nvSpPr>
        <cdr:cNvPr id="13313" name="Text Box 1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5651567" y="3715344"/>
          <a:ext cx="122482" cy="25703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 w="1">
          <a:noFill/>
          <a:miter lim="800000"/>
          <a:headEnd/>
          <a:tailEnd/>
        </a:ln>
        <a:effectLst xmlns:a="http://schemas.openxmlformats.org/drawingml/2006/main"/>
      </cdr:spPr>
      <cdr:txBody>
        <a:bodyPr xmlns:a="http://schemas.openxmlformats.org/drawingml/2006/main"/>
        <a:lstStyle xmlns:a="http://schemas.openxmlformats.org/drawingml/2006/main"/>
        <a:p xmlns:a="http://schemas.openxmlformats.org/drawingml/2006/main">
          <a:endParaRPr lang="en-US"/>
        </a:p>
      </cdr:txBody>
    </cdr:sp>
  </cdr:relSizeAnchor>
  <cdr:relSizeAnchor xmlns:cdr="http://schemas.openxmlformats.org/drawingml/2006/chartDrawing">
    <cdr:from>
      <cdr:x>0</cdr:x>
      <cdr:y>0.05556</cdr:y>
    </cdr:from>
    <cdr:to>
      <cdr:x>0.3087</cdr:x>
      <cdr:y>0.78483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0" y="381000"/>
          <a:ext cx="2822722" cy="50013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rtl="0"/>
          <a:r>
            <a:rPr lang="en-US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HumanError</a:t>
          </a:r>
          <a:endParaRPr lang="en-US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b="1" i="0" baseline="0" dirty="0" err="1">
              <a:latin typeface="+mn-lt"/>
              <a:ea typeface="+mn-ea"/>
              <a:cs typeface="+mn-cs"/>
            </a:rPr>
            <a:t>EtB</a:t>
          </a:r>
          <a:r>
            <a:rPr lang="en-US" b="1" i="0" baseline="0" dirty="0">
              <a:latin typeface="+mn-lt"/>
              <a:ea typeface="+mn-ea"/>
              <a:cs typeface="+mn-cs"/>
            </a:rPr>
            <a:t> big bend "USER" </a:t>
          </a:r>
          <a:r>
            <a:rPr lang="en-US" b="1" i="0" baseline="0" dirty="0" smtClean="0">
              <a:latin typeface="+mn-lt"/>
              <a:ea typeface="+mn-ea"/>
              <a:cs typeface="+mn-cs"/>
            </a:rPr>
            <a:t>setting confusion</a:t>
          </a:r>
          <a:endParaRPr lang="en-US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>
              <a:latin typeface="+mn-lt"/>
              <a:ea typeface="+mn-ea"/>
              <a:cs typeface="+mn-cs"/>
            </a:rPr>
            <a:t>Wrong slow factor QLI Au </a:t>
          </a:r>
          <a:r>
            <a:rPr lang="en-US" b="1" i="0" baseline="0" dirty="0" smtClean="0">
              <a:latin typeface="+mn-lt"/>
              <a:ea typeface="+mn-ea"/>
              <a:cs typeface="+mn-cs"/>
            </a:rPr>
            <a:t>27 </a:t>
          </a:r>
          <a:r>
            <a:rPr lang="en-US" b="1" i="0" baseline="0" dirty="0" err="1" smtClean="0">
              <a:latin typeface="+mn-lt"/>
              <a:ea typeface="+mn-ea"/>
              <a:cs typeface="+mn-cs"/>
            </a:rPr>
            <a:t>GeV</a:t>
          </a:r>
          <a:r>
            <a:rPr lang="en-US" b="1" i="0" baseline="0" dirty="0" smtClean="0">
              <a:latin typeface="+mn-lt"/>
              <a:ea typeface="+mn-ea"/>
              <a:cs typeface="+mn-cs"/>
            </a:rPr>
            <a:t> setup</a:t>
          </a:r>
          <a:endParaRPr lang="en-US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CryoRHIC</a:t>
          </a:r>
          <a:endParaRPr lang="en-US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b="1" i="0" baseline="0" dirty="0" err="1">
              <a:latin typeface="+mn-lt"/>
              <a:ea typeface="+mn-ea"/>
              <a:cs typeface="+mn-cs"/>
            </a:rPr>
            <a:t>LeadFlows</a:t>
          </a:r>
          <a:r>
            <a:rPr lang="en-US" b="1" i="0" baseline="0" dirty="0">
              <a:latin typeface="+mn-lt"/>
              <a:ea typeface="+mn-ea"/>
              <a:cs typeface="+mn-cs"/>
            </a:rPr>
            <a:t> - cycle power to </a:t>
          </a:r>
          <a:r>
            <a:rPr lang="en-US" b="1" i="0" baseline="0" dirty="0" err="1">
              <a:latin typeface="+mn-lt"/>
              <a:ea typeface="+mn-ea"/>
              <a:cs typeface="+mn-cs"/>
            </a:rPr>
            <a:t>thermistor</a:t>
          </a:r>
          <a:endParaRPr lang="en-US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Rf</a:t>
          </a:r>
          <a:r>
            <a:rPr lang="en-US" b="1" i="0" baseline="0" dirty="0">
              <a:solidFill>
                <a:srgbClr val="7030A0"/>
              </a:solidFill>
              <a:latin typeface="+mn-lt"/>
              <a:ea typeface="+mn-ea"/>
              <a:cs typeface="+mn-cs"/>
            </a:rPr>
            <a:t> RHIC</a:t>
          </a:r>
          <a:endParaRPr lang="en-US" dirty="0">
            <a:solidFill>
              <a:srgbClr val="7030A0"/>
            </a:solidFill>
          </a:endParaRPr>
        </a:p>
        <a:p xmlns:a="http://schemas.openxmlformats.org/drawingml/2006/main">
          <a:pPr rtl="0"/>
          <a:r>
            <a:rPr lang="en-US" b="1" i="0" baseline="0" dirty="0">
              <a:solidFill>
                <a:srgbClr val="FF0000"/>
              </a:solidFill>
              <a:latin typeface="+mn-lt"/>
              <a:ea typeface="+mn-ea"/>
              <a:cs typeface="+mn-cs"/>
            </a:rPr>
            <a:t>YA2 blower fault</a:t>
          </a:r>
        </a:p>
        <a:p xmlns:a="http://schemas.openxmlformats.org/drawingml/2006/main">
          <a:pPr rtl="0"/>
          <a:r>
            <a:rPr lang="en-US" b="1" i="0" baseline="0" dirty="0">
              <a:latin typeface="+mn-lt"/>
              <a:ea typeface="+mn-ea"/>
              <a:cs typeface="+mn-cs"/>
            </a:rPr>
            <a:t>BA1 blower</a:t>
          </a:r>
        </a:p>
        <a:p xmlns:a="http://schemas.openxmlformats.org/drawingml/2006/main">
          <a:pPr rtl="0"/>
          <a:r>
            <a:rPr lang="en-US" b="1" i="0" baseline="0" dirty="0">
              <a:latin typeface="+mn-lt"/>
              <a:ea typeface="+mn-ea"/>
              <a:cs typeface="+mn-cs"/>
            </a:rPr>
            <a:t>BA2 </a:t>
          </a:r>
          <a:r>
            <a:rPr lang="en-US" b="1" i="0" baseline="0" dirty="0" err="1">
              <a:latin typeface="+mn-lt"/>
              <a:ea typeface="+mn-ea"/>
              <a:cs typeface="+mn-cs"/>
            </a:rPr>
            <a:t>readback</a:t>
          </a:r>
          <a:endParaRPr lang="en-US" b="1" i="0" baseline="0" dirty="0"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>
              <a:latin typeface="+mn-lt"/>
              <a:ea typeface="+mn-ea"/>
              <a:cs typeface="+mn-cs"/>
            </a:rPr>
            <a:t>Tuner adjustment</a:t>
          </a:r>
        </a:p>
        <a:p xmlns:a="http://schemas.openxmlformats.org/drawingml/2006/main">
          <a:pPr rtl="0"/>
          <a:r>
            <a:rPr lang="en-US" b="1" i="0" baseline="0" dirty="0">
              <a:latin typeface="+mn-lt"/>
              <a:ea typeface="+mn-ea"/>
              <a:cs typeface="+mn-cs"/>
            </a:rPr>
            <a:t>Bunch to bucket phase adjustment</a:t>
          </a:r>
          <a:endParaRPr lang="en-US" dirty="0"/>
        </a:p>
        <a:p xmlns:a="http://schemas.openxmlformats.org/drawingml/2006/main">
          <a:pPr rtl="0"/>
          <a:r>
            <a:rPr lang="en-US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TtB</a:t>
          </a:r>
          <a:endParaRPr lang="en-US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>
              <a:solidFill>
                <a:schemeClr val="tx1"/>
              </a:solidFill>
              <a:latin typeface="+mn-lt"/>
              <a:ea typeface="+mn-ea"/>
              <a:cs typeface="+mn-cs"/>
            </a:rPr>
            <a:t>tuning to increase Au delivery</a:t>
          </a:r>
        </a:p>
        <a:p xmlns:a="http://schemas.openxmlformats.org/drawingml/2006/main">
          <a:pPr rtl="0"/>
          <a:r>
            <a:rPr lang="en-US" b="1" i="0" baseline="0" dirty="0" err="1">
              <a:solidFill>
                <a:srgbClr val="7030A0"/>
              </a:solidFill>
              <a:latin typeface="+mn-lt"/>
              <a:ea typeface="+mn-ea"/>
              <a:cs typeface="+mn-cs"/>
            </a:rPr>
            <a:t>ElecRHIC</a:t>
          </a:r>
          <a:endParaRPr lang="en-US" b="1" i="0" baseline="0" dirty="0">
            <a:solidFill>
              <a:srgbClr val="7030A0"/>
            </a:solidFill>
            <a:latin typeface="+mn-lt"/>
            <a:ea typeface="+mn-ea"/>
            <a:cs typeface="+mn-cs"/>
          </a:endParaRPr>
        </a:p>
        <a:p xmlns:a="http://schemas.openxmlformats.org/drawingml/2006/main">
          <a:pPr rtl="0"/>
          <a:r>
            <a:rPr lang="en-US" b="1" i="0" baseline="0" dirty="0">
              <a:solidFill>
                <a:srgbClr val="FF0000"/>
              </a:solidFill>
              <a:latin typeface="+mn-lt"/>
              <a:ea typeface="+mn-ea"/>
              <a:cs typeface="+mn-cs"/>
            </a:rPr>
            <a:t>Power Dips Friday &amp; Tuesday</a:t>
          </a:r>
        </a:p>
        <a:p xmlns:a="http://schemas.openxmlformats.org/drawingml/2006/main">
          <a:r>
            <a:rPr lang="en-US" b="1" dirty="0">
              <a:solidFill>
                <a:srgbClr val="7030A0"/>
              </a:solidFill>
            </a:rPr>
            <a:t>ES&amp;FD AtR</a:t>
          </a:r>
        </a:p>
        <a:p xmlns:a="http://schemas.openxmlformats.org/drawingml/2006/main">
          <a:r>
            <a:rPr lang="en-US" b="1" dirty="0">
              <a:solidFill>
                <a:srgbClr val="FF0000"/>
              </a:solidFill>
            </a:rPr>
            <a:t>reset U line WFGs after dip</a:t>
          </a:r>
        </a:p>
        <a:p xmlns:a="http://schemas.openxmlformats.org/drawingml/2006/main">
          <a:r>
            <a:rPr lang="en-US" b="1" dirty="0">
              <a:solidFill>
                <a:srgbClr val="7030A0"/>
              </a:solidFill>
            </a:rPr>
            <a:t>PPS_RHIC</a:t>
          </a:r>
        </a:p>
        <a:p xmlns:a="http://schemas.openxmlformats.org/drawingml/2006/main">
          <a:r>
            <a:rPr lang="en-US" b="1" dirty="0"/>
            <a:t>2xB abort kicker </a:t>
          </a:r>
          <a:r>
            <a:rPr lang="en-US" b="1" dirty="0" err="1"/>
            <a:t>prefire</a:t>
          </a:r>
          <a:r>
            <a:rPr lang="en-US" b="1" dirty="0"/>
            <a:t> </a:t>
          </a:r>
        </a:p>
        <a:p xmlns:a="http://schemas.openxmlformats.org/drawingml/2006/main">
          <a:r>
            <a:rPr lang="en-US" b="1" dirty="0" err="1"/>
            <a:t>B_inj</a:t>
          </a:r>
          <a:r>
            <a:rPr lang="en-US" b="1" baseline="0" dirty="0"/>
            <a:t> </a:t>
          </a:r>
          <a:r>
            <a:rPr lang="en-US" b="1" baseline="0" dirty="0" smtClean="0"/>
            <a:t>kicker </a:t>
          </a:r>
          <a:r>
            <a:rPr lang="en-US" b="1" baseline="0" dirty="0" err="1"/>
            <a:t>ps</a:t>
          </a:r>
          <a:endParaRPr lang="en-US" b="1" baseline="0" dirty="0"/>
        </a:p>
        <a:p xmlns:a="http://schemas.openxmlformats.org/drawingml/2006/main">
          <a:r>
            <a:rPr lang="en-US" b="1" baseline="0" dirty="0">
              <a:solidFill>
                <a:srgbClr val="7030A0"/>
              </a:solidFill>
            </a:rPr>
            <a:t>Quench Protect</a:t>
          </a:r>
        </a:p>
        <a:p xmlns:a="http://schemas.openxmlformats.org/drawingml/2006/main">
          <a:r>
            <a:rPr lang="en-US" b="1" baseline="0" dirty="0" err="1">
              <a:solidFill>
                <a:srgbClr val="FF0000"/>
              </a:solidFill>
            </a:rPr>
            <a:t>Dx</a:t>
          </a:r>
          <a:r>
            <a:rPr lang="en-US" b="1" baseline="0" dirty="0">
              <a:solidFill>
                <a:srgbClr val="FF0000"/>
              </a:solidFill>
            </a:rPr>
            <a:t> heaters trip after dip</a:t>
          </a:r>
        </a:p>
        <a:p xmlns:a="http://schemas.openxmlformats.org/drawingml/2006/main">
          <a:r>
            <a:rPr lang="en-US" b="1" baseline="0" dirty="0">
              <a:solidFill>
                <a:srgbClr val="7030A0"/>
              </a:solidFill>
            </a:rPr>
            <a:t>ACG_RHIC</a:t>
          </a:r>
        </a:p>
        <a:p xmlns:a="http://schemas.openxmlformats.org/drawingml/2006/main">
          <a:r>
            <a:rPr lang="en-US" b="1" baseline="0" dirty="0">
              <a:solidFill>
                <a:srgbClr val="FF0000"/>
              </a:solidFill>
            </a:rPr>
            <a:t>ODH sensor after dip</a:t>
          </a:r>
        </a:p>
        <a:p xmlns:a="http://schemas.openxmlformats.org/drawingml/2006/main">
          <a:r>
            <a:rPr lang="en-US" b="1" baseline="0" dirty="0"/>
            <a:t>RIO sector 12</a:t>
          </a:r>
        </a:p>
        <a:p xmlns:a="http://schemas.openxmlformats.org/drawingml/2006/main">
          <a:endParaRPr lang="en-US" sz="1200" b="1" baseline="0" dirty="0"/>
        </a:p>
        <a:p xmlns:a="http://schemas.openxmlformats.org/drawingml/2006/main">
          <a:endParaRPr lang="en-US" sz="1400" b="1" baseline="0" dirty="0"/>
        </a:p>
        <a:p xmlns:a="http://schemas.openxmlformats.org/drawingml/2006/main">
          <a:endParaRPr lang="en-US" sz="1400" b="1" baseline="0" dirty="0"/>
        </a:p>
        <a:p xmlns:a="http://schemas.openxmlformats.org/drawingml/2006/main">
          <a:endParaRPr lang="en-US" sz="1400" b="1" dirty="0"/>
        </a:p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D37F6D-F254-4364-8CA5-3A5D26E51A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CE03905-D4A9-4171-BCC8-1B594CB403E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03905-D4A9-4171-BCC8-1B594CB403E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F74F02-9F19-4CD9-B6AF-4EFB121821AA}" type="datetimeFigureOut">
              <a:rPr lang="en-US" smtClean="0"/>
              <a:pPr/>
              <a:t>6/21/2011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B7B5E7-DAC4-44DB-B1C3-5B1BD7E99FB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6"/>
          <p:cNvGraphicFramePr>
            <a:graphicFrameLocks noGrp="1"/>
          </p:cNvGraphicFramePr>
          <p:nvPr>
            <p:ph sz="half" idx="1"/>
          </p:nvPr>
        </p:nvGraphicFramePr>
        <p:xfrm>
          <a:off x="152400" y="457200"/>
          <a:ext cx="43434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</p:nvPr>
        </p:nvGraphicFramePr>
        <p:xfrm>
          <a:off x="4648200" y="457200"/>
          <a:ext cx="4038600" cy="5668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226</TotalTime>
  <Words>137</Words>
  <Application>Microsoft Office PowerPoint</Application>
  <PresentationFormat>On-screen Show (4:3)</PresentationFormat>
  <Paragraphs>71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Ingrassia, Peter F</dc:creator>
  <cp:lastModifiedBy>C-AD</cp:lastModifiedBy>
  <cp:revision>52</cp:revision>
  <dcterms:created xsi:type="dcterms:W3CDTF">2011-03-02T18:37:40Z</dcterms:created>
  <dcterms:modified xsi:type="dcterms:W3CDTF">2011-06-21T16:24:40Z</dcterms:modified>
</cp:coreProperties>
</file>