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8" r:id="rId4"/>
    <p:sldId id="265" r:id="rId5"/>
    <p:sldId id="269" r:id="rId6"/>
    <p:sldId id="260" r:id="rId7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3.5Au13.5A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(13.5GeV X 13.5GeV)  Integrated Luminosity </a:t>
            </a:r>
          </a:p>
        </c:rich>
      </c:tx>
      <c:layout>
        <c:manualLayout>
          <c:xMode val="edge"/>
          <c:yMode val="edge"/>
          <c:x val="0.16885259417632503"/>
          <c:y val="3.044499968553281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676"/>
          <c:y val="0.1334896140057977"/>
          <c:w val="0.77049242002787954"/>
          <c:h val="0.64402883950167089"/>
        </c:manualLayout>
      </c:layout>
      <c:lineChart>
        <c:grouping val="standard"/>
        <c:ser>
          <c:idx val="1"/>
          <c:order val="0"/>
          <c:tx>
            <c:strRef>
              <c:f>Run11Au27PhysicsOnZDC!$L$2</c:f>
              <c:strCache>
                <c:ptCount val="1"/>
                <c:pt idx="0">
                  <c:v>STAR []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Run11Au27PhysicsOnZDC!$S$6:$S$15</c:f>
              <c:numCache>
                <c:formatCode>m/d/yyyy</c:formatCode>
                <c:ptCount val="10"/>
                <c:pt idx="0">
                  <c:v>40714</c:v>
                </c:pt>
                <c:pt idx="1">
                  <c:v>40715</c:v>
                </c:pt>
                <c:pt idx="2">
                  <c:v>40716</c:v>
                </c:pt>
                <c:pt idx="3">
                  <c:v>40717</c:v>
                </c:pt>
                <c:pt idx="4">
                  <c:v>40718</c:v>
                </c:pt>
                <c:pt idx="5">
                  <c:v>40719</c:v>
                </c:pt>
                <c:pt idx="6">
                  <c:v>40720</c:v>
                </c:pt>
                <c:pt idx="7">
                  <c:v>40721</c:v>
                </c:pt>
                <c:pt idx="8">
                  <c:v>40722</c:v>
                </c:pt>
                <c:pt idx="9">
                  <c:v>40723</c:v>
                </c:pt>
              </c:numCache>
            </c:numRef>
          </c:cat>
          <c:val>
            <c:numRef>
              <c:f>Run11Au27PhysicsOnZDC!$Q$6:$Q$15</c:f>
              <c:numCache>
                <c:formatCode>0.000</c:formatCode>
                <c:ptCount val="10"/>
                <c:pt idx="0">
                  <c:v>0</c:v>
                </c:pt>
                <c:pt idx="1">
                  <c:v>1.6424500000000011</c:v>
                </c:pt>
                <c:pt idx="2">
                  <c:v>8.8091400000000046</c:v>
                </c:pt>
                <c:pt idx="3">
                  <c:v>16.549719999999979</c:v>
                </c:pt>
                <c:pt idx="4">
                  <c:v>24.452119999999979</c:v>
                </c:pt>
                <c:pt idx="5">
                  <c:v>33.823360000000001</c:v>
                </c:pt>
                <c:pt idx="6">
                  <c:v>43.451069999999994</c:v>
                </c:pt>
                <c:pt idx="7">
                  <c:v>47.341689999999971</c:v>
                </c:pt>
              </c:numCache>
            </c:numRef>
          </c:val>
        </c:ser>
        <c:ser>
          <c:idx val="2"/>
          <c:order val="1"/>
          <c:tx>
            <c:strRef>
              <c:f>Run11Au27PhysicsOnZDC!$M$2</c:f>
              <c:strCache>
                <c:ptCount val="1"/>
                <c:pt idx="0">
                  <c:v>PHENIX [] 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Run11Au27PhysicsOnZDC!$S$6:$S$15</c:f>
              <c:numCache>
                <c:formatCode>m/d/yyyy</c:formatCode>
                <c:ptCount val="10"/>
                <c:pt idx="0">
                  <c:v>40714</c:v>
                </c:pt>
                <c:pt idx="1">
                  <c:v>40715</c:v>
                </c:pt>
                <c:pt idx="2">
                  <c:v>40716</c:v>
                </c:pt>
                <c:pt idx="3">
                  <c:v>40717</c:v>
                </c:pt>
                <c:pt idx="4">
                  <c:v>40718</c:v>
                </c:pt>
                <c:pt idx="5">
                  <c:v>40719</c:v>
                </c:pt>
                <c:pt idx="6">
                  <c:v>40720</c:v>
                </c:pt>
                <c:pt idx="7">
                  <c:v>40721</c:v>
                </c:pt>
                <c:pt idx="8">
                  <c:v>40722</c:v>
                </c:pt>
                <c:pt idx="9">
                  <c:v>40723</c:v>
                </c:pt>
              </c:numCache>
            </c:numRef>
          </c:cat>
          <c:val>
            <c:numRef>
              <c:f>Run11Au27PhysicsOnZDC!$R$6:$R$15</c:f>
              <c:numCache>
                <c:formatCode>0.000</c:formatCode>
                <c:ptCount val="10"/>
                <c:pt idx="0">
                  <c:v>0</c:v>
                </c:pt>
                <c:pt idx="1">
                  <c:v>1.7456399999999999</c:v>
                </c:pt>
                <c:pt idx="2">
                  <c:v>10.115750000000002</c:v>
                </c:pt>
                <c:pt idx="3">
                  <c:v>19.189459999999986</c:v>
                </c:pt>
                <c:pt idx="4">
                  <c:v>28.195349999999976</c:v>
                </c:pt>
                <c:pt idx="5">
                  <c:v>38.929820000000007</c:v>
                </c:pt>
                <c:pt idx="6">
                  <c:v>50.012270000000001</c:v>
                </c:pt>
                <c:pt idx="7">
                  <c:v>54.641300000000001</c:v>
                </c:pt>
              </c:numCache>
            </c:numRef>
          </c:val>
        </c:ser>
        <c:marker val="1"/>
        <c:axId val="66990848"/>
        <c:axId val="67425408"/>
      </c:lineChart>
      <c:dateAx>
        <c:axId val="66990848"/>
        <c:scaling>
          <c:orientation val="minMax"/>
          <c:max val="40723"/>
          <c:min val="40714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25408"/>
        <c:crosses val="autoZero"/>
        <c:auto val="1"/>
        <c:lblOffset val="100"/>
        <c:majorUnit val="1"/>
        <c:majorTimeUnit val="days"/>
        <c:minorUnit val="1"/>
      </c:dateAx>
      <c:valAx>
        <c:axId val="67425408"/>
        <c:scaling>
          <c:orientation val="minMax"/>
          <c:max val="6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43411580049E-2"/>
              <c:y val="0.2114048989790344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90848"/>
        <c:crosses val="autoZero"/>
        <c:crossBetween val="between"/>
        <c:majorUnit val="10"/>
        <c:minorUnit val="5"/>
      </c:valAx>
      <c:spPr>
        <a:solidFill>
          <a:schemeClr val="accent3">
            <a:lumMod val="40000"/>
            <a:lumOff val="60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0.19853709508881931"/>
          <c:y val="0.14526954467353953"/>
          <c:w val="0.16374085684430584"/>
          <c:h val="9.504323705678798E-2"/>
        </c:manualLayout>
      </c:layout>
      <c:overlay val="1"/>
      <c:spPr>
        <a:ln>
          <a:solidFill>
            <a:schemeClr val="tx1"/>
          </a:solidFill>
        </a:ln>
      </c:sp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0.18943</cdr:x>
      <cdr:y>0.35201</cdr:y>
    </cdr:from>
    <cdr:to>
      <cdr:x>0.54154</cdr:x>
      <cdr:y>0.46115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51136" y="1429192"/>
          <a:ext cx="2139751" cy="4431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store 16188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1030 hrsMonday 27 June </a:t>
          </a:r>
        </a:p>
      </cdr:txBody>
    </cdr:sp>
  </cdr:relSizeAnchor>
  <cdr:relSizeAnchor xmlns:cdr="http://schemas.openxmlformats.org/drawingml/2006/chartDrawing">
    <cdr:from>
      <cdr:x>0.48276</cdr:x>
      <cdr:y>0.54253</cdr:y>
    </cdr:from>
    <cdr:to>
      <cdr:x>0.97258</cdr:x>
      <cdr:y>0.71262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33685" y="2202678"/>
          <a:ext cx="2976611" cy="690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/>
            <a:t>PRELIMINARY  ZDC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78D52A-3DBB-465D-BCBD-99FC7FB97D67}" type="datetimeFigureOut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8CFF7B-2059-4A76-9AD0-96F912427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3509685E-3196-486A-95C5-5DC87B15782E}" type="slidenum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2BFE1FFD-D5A3-42B9-B19F-87590D752787}" type="slidenum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875FCB99-6756-4FF5-B629-22C906FCBC02}" type="slidenum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916175B-59A4-4E7E-B561-C546E060755B}" type="slidenum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357C41-280F-4861-B051-0AD5C7D097FC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F3D3DD-CC68-4825-9E60-BAB1369A7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EEE5-32A4-4861-A1CA-A9A34677D5E8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3B0E-E285-4BA9-AF76-A27B5FDFE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8B9F-D029-4EF3-A069-CD20CC773BDC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701FC-998F-4CAA-9CED-7CCDA64B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44D6-3D4A-428B-BF31-E54889603C76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6634-E79C-436F-B441-2313D1D66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D09B2-92C1-469B-B54D-7FE402FB3810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D35A9-4A90-4E4E-9858-A1B10528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0F8C-43BE-424F-A3C0-6F168517A276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EE496-D6EB-4B20-A504-E117E887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3FF9-A42E-4A68-9E81-E828E055756C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8C32-02B0-490A-BADD-708909239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55165-F76C-4193-849F-06735C56D75A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2CFFC-2D7B-42D2-BA90-A70C288DB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8359D-4983-4610-99EA-0CD520BFA01A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C00D2-783B-4DCD-B639-4D7F9B23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9DDFE-05D2-46B6-A3DA-9DB496BDC28C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D2EB1-E5B1-4175-8652-290809A36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605D8-806D-4FE0-B532-66B71487DFD2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40DF-9308-4B2C-9B94-EA1DB0C72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8F5A0-9DFD-4775-A56D-4E913DD1EC59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27B9A-668A-4DD5-AF35-DF31DC97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92E3EAF7-6D33-4F65-930A-9BC319539262}" type="datetime1">
              <a:rPr lang="en-US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Heavy Ions Run-11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7D717484-E00B-4F83-B251-7D32DC86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 defTabSz="912813"/>
            <a:r>
              <a:rPr lang="en-US" sz="3200" smtClean="0"/>
              <a:t>RHIC Heavy Ion Run-11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defTabSz="912813"/>
            <a:r>
              <a:rPr lang="en-US" smtClean="0"/>
              <a:t>Gregory Marr</a:t>
            </a:r>
          </a:p>
          <a:p>
            <a:pPr defTabSz="912813"/>
            <a:endParaRPr lang="en-US" sz="2000" smtClean="0"/>
          </a:p>
          <a:p>
            <a:pPr algn="r" defTabSz="912813"/>
            <a:r>
              <a:rPr lang="en-US" sz="2000" smtClean="0"/>
              <a:t>Run website: </a:t>
            </a:r>
            <a:r>
              <a:rPr lang="en-US" sz="2000" smtClean="0">
                <a:hlinkClick r:id="rId3"/>
              </a:rPr>
              <a:t>http://www.cadops.bnl.gov/AP/RHIC2011/</a:t>
            </a:r>
            <a:endParaRPr lang="en-US" sz="2000" smtClean="0"/>
          </a:p>
          <a:p>
            <a:pPr algn="r" defTabSz="912813"/>
            <a:r>
              <a:rPr lang="en-US" sz="2000" smtClean="0">
                <a:hlinkClick r:id="rId4"/>
              </a:rPr>
              <a:t>http://www.rhichome.bnl.gov/AP/RHIC2011/</a:t>
            </a:r>
            <a:endParaRPr lang="en-US" sz="200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C28D7802-351B-422C-9B49-44A7C4248766}" type="datetime1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6/28/2011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Heavy Ions Run-11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mtClean="0"/>
              <a:t>Present Status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/>
            <a:r>
              <a:rPr lang="en-US" dirty="0" smtClean="0"/>
              <a:t>27 </a:t>
            </a:r>
            <a:r>
              <a:rPr lang="en-US" dirty="0" err="1" smtClean="0"/>
              <a:t>GeV</a:t>
            </a:r>
            <a:r>
              <a:rPr lang="en-US" dirty="0" smtClean="0"/>
              <a:t> physics running</a:t>
            </a:r>
          </a:p>
          <a:p>
            <a:pPr lvl="1" defTabSz="912813"/>
            <a:r>
              <a:rPr lang="en-US" dirty="0" smtClean="0"/>
              <a:t>Over 80 stores this week</a:t>
            </a:r>
          </a:p>
          <a:p>
            <a:pPr lvl="1" defTabSz="912813"/>
            <a:r>
              <a:rPr lang="en-US" dirty="0" smtClean="0"/>
              <a:t>Store length reduced to 1 hour after injection/ramp collimation allowed detectors to stay on.</a:t>
            </a:r>
          </a:p>
          <a:p>
            <a:pPr lvl="1" defTabSz="912813"/>
            <a:r>
              <a:rPr lang="en-US" dirty="0" smtClean="0"/>
              <a:t>Above goals for run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A1A4D51-D4A0-4E91-9289-271C392C4DDA}" type="datetime1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6/28/2011</a:t>
            </a:fld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Heavy Ions Run-11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D640D01B-5E9A-402C-8E62-7127B67ECD12}" type="datetime1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6/28/2011</a:t>
            </a:fld>
            <a:endParaRPr lang="en-US"/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Heavy Ions Run-11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 l="833" t="4021" r="5833" b="95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9DDFE-05D2-46B6-A3DA-9DB496BDC28C}" type="datetime1">
              <a:rPr lang="en-US" smtClean="0"/>
              <a:pPr>
                <a:defRPr/>
              </a:pPr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1026" name="Picture 2" descr="http://www.cadops.bnl.gov/elog/images/rhic-au_2011_Tue_Jun_28_2011_0733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82" y="434625"/>
            <a:ext cx="7924718" cy="566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en-US" smtClean="0"/>
              <a:t>Schedule and Run Plan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2813"/>
            <a:r>
              <a:rPr lang="en-US" smtClean="0"/>
              <a:t>27 GeV Physics ends 2200 tonight.</a:t>
            </a:r>
          </a:p>
          <a:p>
            <a:pPr lvl="1" defTabSz="912813"/>
            <a:r>
              <a:rPr lang="en-US" smtClean="0"/>
              <a:t>APEX, power supply/magnet tests follow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F4B68420-1E47-4ED4-931D-4B51C9395FEE}" type="datetime1">
              <a:rPr lang="en-U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6/28/2011</a:t>
            </a:fld>
            <a:endParaRPr lang="en-US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Heavy Ions Run-11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9641</TotalTime>
  <Words>115</Words>
  <Application>Microsoft Office PowerPoint</Application>
  <PresentationFormat>On-screen Show (4:3)</PresentationFormat>
  <Paragraphs>33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Present Status</vt:lpstr>
      <vt:lpstr>Slide 3</vt:lpstr>
      <vt:lpstr>Slide 4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76</cp:revision>
  <dcterms:created xsi:type="dcterms:W3CDTF">2010-11-02T14:45:20Z</dcterms:created>
  <dcterms:modified xsi:type="dcterms:W3CDTF">2011-06-28T16:46:26Z</dcterms:modified>
</cp:coreProperties>
</file>