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3" r:id="rId3"/>
    <p:sldId id="268" r:id="rId4"/>
    <p:sldId id="265" r:id="rId5"/>
    <p:sldId id="269" r:id="rId6"/>
    <p:sldId id="260" r:id="rId7"/>
  </p:sldIdLst>
  <p:sldSz cx="9144000" cy="6858000" type="screen4x3"/>
  <p:notesSz cx="6858000" cy="9144000"/>
  <p:defaultTextStyle>
    <a:defPPr>
      <a:defRPr lang="en-US"/>
    </a:defPPr>
    <a:lvl1pPr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56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28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00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72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061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gmarr\AppData\Local\Temp\Run11_Lumi_13.5Au13.5Au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Run11 RHIC AuAu  (13.5GeV X 13.5GeV)  Integrated Luminosity </a:t>
            </a:r>
          </a:p>
        </c:rich>
      </c:tx>
      <c:layout>
        <c:manualLayout>
          <c:xMode val="edge"/>
          <c:yMode val="edge"/>
          <c:x val="0.16885259417632503"/>
          <c:y val="3.0444999685532818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5573782958010676"/>
          <c:y val="0.1334896140057977"/>
          <c:w val="0.77049242002787954"/>
          <c:h val="0.64402883950167089"/>
        </c:manualLayout>
      </c:layout>
      <c:lineChart>
        <c:grouping val="standard"/>
        <c:ser>
          <c:idx val="1"/>
          <c:order val="0"/>
          <c:tx>
            <c:strRef>
              <c:f>Run11Au27PhysicsOnZDC!$L$2</c:f>
              <c:strCache>
                <c:ptCount val="1"/>
                <c:pt idx="0">
                  <c:v>STAR []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numRef>
              <c:f>Run11Au27PhysicsOnZDC!$S$6:$S$15</c:f>
              <c:numCache>
                <c:formatCode>m/d/yyyy</c:formatCode>
                <c:ptCount val="10"/>
                <c:pt idx="0">
                  <c:v>40714</c:v>
                </c:pt>
                <c:pt idx="1">
                  <c:v>40715</c:v>
                </c:pt>
                <c:pt idx="2">
                  <c:v>40716</c:v>
                </c:pt>
                <c:pt idx="3">
                  <c:v>40717</c:v>
                </c:pt>
                <c:pt idx="4">
                  <c:v>40718</c:v>
                </c:pt>
                <c:pt idx="5">
                  <c:v>40719</c:v>
                </c:pt>
                <c:pt idx="6">
                  <c:v>40720</c:v>
                </c:pt>
                <c:pt idx="7">
                  <c:v>40721</c:v>
                </c:pt>
                <c:pt idx="8">
                  <c:v>40722</c:v>
                </c:pt>
                <c:pt idx="9">
                  <c:v>40723</c:v>
                </c:pt>
              </c:numCache>
            </c:numRef>
          </c:cat>
          <c:val>
            <c:numRef>
              <c:f>Run11Au27PhysicsOnZDC!$Q$6:$Q$15</c:f>
              <c:numCache>
                <c:formatCode>0.000</c:formatCode>
                <c:ptCount val="10"/>
                <c:pt idx="0">
                  <c:v>0</c:v>
                </c:pt>
                <c:pt idx="1">
                  <c:v>1.6424500000000011</c:v>
                </c:pt>
                <c:pt idx="2">
                  <c:v>8.8091400000000046</c:v>
                </c:pt>
                <c:pt idx="3">
                  <c:v>16.549719999999979</c:v>
                </c:pt>
                <c:pt idx="4">
                  <c:v>24.452119999999979</c:v>
                </c:pt>
                <c:pt idx="5">
                  <c:v>33.823360000000001</c:v>
                </c:pt>
                <c:pt idx="6">
                  <c:v>43.451069999999994</c:v>
                </c:pt>
                <c:pt idx="7">
                  <c:v>47.341689999999971</c:v>
                </c:pt>
              </c:numCache>
            </c:numRef>
          </c:val>
        </c:ser>
        <c:ser>
          <c:idx val="2"/>
          <c:order val="1"/>
          <c:tx>
            <c:strRef>
              <c:f>Run11Au27PhysicsOnZDC!$M$2</c:f>
              <c:strCache>
                <c:ptCount val="1"/>
                <c:pt idx="0">
                  <c:v>PHENIX [] </c:v>
                </c:pt>
              </c:strCache>
            </c:strRef>
          </c:tx>
          <c:spPr>
            <a:ln w="12700">
              <a:solidFill>
                <a:srgbClr val="0000FF"/>
              </a:solidFill>
              <a:prstDash val="solid"/>
            </a:ln>
          </c:spPr>
          <c:marker>
            <c:symbol val="triangle"/>
            <c:size val="6"/>
            <c:spPr>
              <a:solidFill>
                <a:srgbClr val="0000FF"/>
              </a:solidFill>
              <a:ln>
                <a:solidFill>
                  <a:srgbClr val="0000FF"/>
                </a:solidFill>
                <a:prstDash val="solid"/>
              </a:ln>
            </c:spPr>
          </c:marker>
          <c:cat>
            <c:numRef>
              <c:f>Run11Au27PhysicsOnZDC!$S$6:$S$15</c:f>
              <c:numCache>
                <c:formatCode>m/d/yyyy</c:formatCode>
                <c:ptCount val="10"/>
                <c:pt idx="0">
                  <c:v>40714</c:v>
                </c:pt>
                <c:pt idx="1">
                  <c:v>40715</c:v>
                </c:pt>
                <c:pt idx="2">
                  <c:v>40716</c:v>
                </c:pt>
                <c:pt idx="3">
                  <c:v>40717</c:v>
                </c:pt>
                <c:pt idx="4">
                  <c:v>40718</c:v>
                </c:pt>
                <c:pt idx="5">
                  <c:v>40719</c:v>
                </c:pt>
                <c:pt idx="6">
                  <c:v>40720</c:v>
                </c:pt>
                <c:pt idx="7">
                  <c:v>40721</c:v>
                </c:pt>
                <c:pt idx="8">
                  <c:v>40722</c:v>
                </c:pt>
                <c:pt idx="9">
                  <c:v>40723</c:v>
                </c:pt>
              </c:numCache>
            </c:numRef>
          </c:cat>
          <c:val>
            <c:numRef>
              <c:f>Run11Au27PhysicsOnZDC!$R$6:$R$15</c:f>
              <c:numCache>
                <c:formatCode>0.000</c:formatCode>
                <c:ptCount val="10"/>
                <c:pt idx="0">
                  <c:v>0</c:v>
                </c:pt>
                <c:pt idx="1">
                  <c:v>1.7456399999999999</c:v>
                </c:pt>
                <c:pt idx="2">
                  <c:v>10.115750000000002</c:v>
                </c:pt>
                <c:pt idx="3">
                  <c:v>19.189459999999986</c:v>
                </c:pt>
                <c:pt idx="4">
                  <c:v>28.195349999999976</c:v>
                </c:pt>
                <c:pt idx="5">
                  <c:v>38.929820000000007</c:v>
                </c:pt>
                <c:pt idx="6">
                  <c:v>50.012270000000001</c:v>
                </c:pt>
                <c:pt idx="7">
                  <c:v>54.641300000000001</c:v>
                </c:pt>
              </c:numCache>
            </c:numRef>
          </c:val>
        </c:ser>
        <c:marker val="1"/>
        <c:axId val="66990848"/>
        <c:axId val="67425408"/>
      </c:lineChart>
      <c:dateAx>
        <c:axId val="66990848"/>
        <c:scaling>
          <c:orientation val="minMax"/>
          <c:max val="40723"/>
          <c:min val="40714"/>
        </c:scaling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date</a:t>
                </a:r>
              </a:p>
            </c:rich>
          </c:tx>
          <c:layout>
            <c:manualLayout>
              <c:xMode val="edge"/>
              <c:yMode val="edge"/>
              <c:x val="0.51475451040160003"/>
              <c:y val="0.90866614446051719"/>
            </c:manualLayout>
          </c:layout>
          <c:spPr>
            <a:noFill/>
            <a:ln w="25400">
              <a:noFill/>
            </a:ln>
          </c:spPr>
        </c:title>
        <c:numFmt formatCode="d\-mmm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54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425408"/>
        <c:crosses val="autoZero"/>
        <c:auto val="1"/>
        <c:lblOffset val="100"/>
        <c:majorUnit val="1"/>
        <c:majorTimeUnit val="days"/>
        <c:minorUnit val="1"/>
      </c:dateAx>
      <c:valAx>
        <c:axId val="67425408"/>
        <c:scaling>
          <c:orientation val="minMax"/>
          <c:max val="60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200" b="1" i="0" u="none" strike="noStrike" baseline="0">
                    <a:solidFill>
                      <a:srgbClr val="000000"/>
                    </a:solidFill>
                    <a:latin typeface="Arial"/>
                    <a:cs typeface="Arial"/>
                  </a:rPr>
                  <a:t>Integrated Luminosity [</a:t>
                </a:r>
                <a:r>
                  <a:rPr lang="en-US" sz="1200" b="1" i="0" u="none" strike="noStrike" baseline="0">
                    <a:solidFill>
                      <a:srgbClr val="000000"/>
                    </a:solidFill>
                    <a:latin typeface="Symbol"/>
                  </a:rPr>
                  <a:t>m</a:t>
                </a:r>
                <a:r>
                  <a:rPr lang="en-US" sz="1200" b="1" i="0" u="none" strike="noStrike" baseline="0">
                    <a:solidFill>
                      <a:srgbClr val="000000"/>
                    </a:solidFill>
                    <a:latin typeface="Arial"/>
                    <a:cs typeface="Arial"/>
                  </a:rPr>
                  <a:t>b^-1]</a:t>
                </a:r>
              </a:p>
            </c:rich>
          </c:tx>
          <c:layout>
            <c:manualLayout>
              <c:xMode val="edge"/>
              <c:yMode val="edge"/>
              <c:x val="3.9344243411580049E-2"/>
              <c:y val="0.21140489897903444"/>
            </c:manualLayout>
          </c:layout>
          <c:spPr>
            <a:noFill/>
            <a:ln w="25400">
              <a:noFill/>
            </a:ln>
          </c:spPr>
        </c:title>
        <c:numFmt formatCode="0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990848"/>
        <c:crosses val="autoZero"/>
        <c:crossBetween val="between"/>
        <c:majorUnit val="10"/>
        <c:minorUnit val="5"/>
      </c:valAx>
      <c:spPr>
        <a:solidFill>
          <a:schemeClr val="accent3">
            <a:lumMod val="40000"/>
            <a:lumOff val="60000"/>
          </a:schemeClr>
        </a:solidFill>
        <a:ln w="12700">
          <a:solidFill>
            <a:srgbClr val="808080"/>
          </a:solidFill>
          <a:prstDash val="solid"/>
        </a:ln>
      </c:spPr>
    </c:plotArea>
    <c:legend>
      <c:legendPos val="l"/>
      <c:layout>
        <c:manualLayout>
          <c:xMode val="edge"/>
          <c:yMode val="edge"/>
          <c:x val="0.19853709508881931"/>
          <c:y val="0.14526954467353953"/>
          <c:w val="0.16374085684430584"/>
          <c:h val="9.504323705678798E-2"/>
        </c:manualLayout>
      </c:layout>
      <c:overlay val="1"/>
      <c:spPr>
        <a:ln>
          <a:solidFill>
            <a:schemeClr val="tx1"/>
          </a:solidFill>
        </a:ln>
      </c:spPr>
    </c:legend>
    <c:plotVisOnly val="1"/>
    <c:dispBlanksAs val="gap"/>
  </c:chart>
  <c:spPr>
    <a:solidFill>
      <a:srgbClr val="C0C0C0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0.18943</cdr:x>
      <cdr:y>0.35201</cdr:y>
    </cdr:from>
    <cdr:to>
      <cdr:x>0.54154</cdr:x>
      <cdr:y>0.46115</cdr:y>
    </cdr:to>
    <cdr:sp macro="" textlink="">
      <cdr:nvSpPr>
        <cdr:cNvPr id="256001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151136" y="1429192"/>
          <a:ext cx="2139751" cy="44311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7432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100" b="1" i="0" u="none" strike="noStrike" baseline="0">
              <a:solidFill>
                <a:srgbClr val="000000"/>
              </a:solidFill>
              <a:latin typeface="Arial"/>
              <a:cs typeface="Arial"/>
            </a:rPr>
            <a:t>thru store 16188</a:t>
          </a:r>
        </a:p>
        <a:p xmlns:a="http://schemas.openxmlformats.org/drawingml/2006/main">
          <a:pPr algn="l" rtl="0">
            <a:defRPr sz="1000"/>
          </a:pPr>
          <a:r>
            <a:rPr lang="en-US" sz="1100" b="1" i="0" u="none" strike="noStrike" baseline="0">
              <a:solidFill>
                <a:srgbClr val="000000"/>
              </a:solidFill>
              <a:latin typeface="Arial"/>
              <a:cs typeface="Arial"/>
            </a:rPr>
            <a:t>1030 hrsMonday 27 June </a:t>
          </a:r>
        </a:p>
      </cdr:txBody>
    </cdr:sp>
  </cdr:relSizeAnchor>
  <cdr:relSizeAnchor xmlns:cdr="http://schemas.openxmlformats.org/drawingml/2006/chartDrawing">
    <cdr:from>
      <cdr:x>0.48276</cdr:x>
      <cdr:y>0.54253</cdr:y>
    </cdr:from>
    <cdr:to>
      <cdr:x>0.97258</cdr:x>
      <cdr:y>0.71262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933685" y="2202678"/>
          <a:ext cx="2976611" cy="6905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400" b="1"/>
            <a:t>PRELIMINARY  ZDC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1440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14400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D78D52A-3DBB-465D-BCBD-99FC7FB97D67}" type="datetimeFigureOut">
              <a:rPr lang="en-US"/>
              <a:pPr>
                <a:defRPr/>
              </a:pPr>
              <a:t>6/28/2011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1440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914400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38CFF7B-2059-4A76-9AD0-96F912427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12813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defTabSz="912813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defTabSz="912813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defTabSz="912813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defTabSz="912813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fld id="{3509685E-3196-486A-95C5-5DC87B15782E}" type="slidenum">
              <a:rPr lang="en-US"/>
              <a:pPr defTabSz="912813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fld id="{2BFE1FFD-D5A3-42B9-B19F-87590D752787}" type="slidenum">
              <a:rPr lang="en-US"/>
              <a:pPr defTabSz="912813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fld id="{875FCB99-6756-4FF5-B629-22C906FCBC02}" type="slidenum">
              <a:rPr lang="en-US"/>
              <a:pPr defTabSz="912813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fld id="{A916175B-59A4-4E7E-B561-C546E060755B}" type="slidenum">
              <a:rPr lang="en-US"/>
              <a:pPr defTabSz="912813"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57200" y="2363788"/>
            <a:ext cx="8153400" cy="1600200"/>
            <a:chOff x="288" y="1489"/>
            <a:chExt cx="5136" cy="1008"/>
          </a:xfrm>
        </p:grpSpPr>
        <p:sp>
          <p:nvSpPr>
            <p:cNvPr id="5" name="Arc 3"/>
            <p:cNvSpPr>
              <a:spLocks/>
            </p:cNvSpPr>
            <p:nvPr/>
          </p:nvSpPr>
          <p:spPr bwMode="invGray">
            <a:xfrm>
              <a:off x="3595" y="1489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invGray">
            <a:xfrm>
              <a:off x="3548" y="1593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Arc 5"/>
            <p:cNvSpPr>
              <a:spLocks/>
            </p:cNvSpPr>
            <p:nvPr/>
          </p:nvSpPr>
          <p:spPr bwMode="invGray">
            <a:xfrm>
              <a:off x="3521" y="1732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invGray">
            <a:xfrm>
              <a:off x="288" y="1940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867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447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8680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4357C41-280F-4861-B051-0AD5C7D097FC}" type="datetime1">
              <a:rPr lang="en-US"/>
              <a:pPr>
                <a:defRPr/>
              </a:pPr>
              <a:t>6/28/2011</a:t>
            </a:fld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Heavy Ions Run-11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BF3D3DD-CC68-4825-9E60-BAB1369A7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7EEE5-32A4-4861-A1CA-A9A34677D5E8}" type="datetime1">
              <a:rPr lang="en-US"/>
              <a:pPr>
                <a:defRPr/>
              </a:pPr>
              <a:t>6/28/2011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Heavy Ions Run-11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E03B0E-E285-4BA9-AF76-A27B5FDFE5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48B9F-D029-4EF3-A069-CD20CC773BDC}" type="datetime1">
              <a:rPr lang="en-US"/>
              <a:pPr>
                <a:defRPr/>
              </a:pPr>
              <a:t>6/28/2011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Heavy Ions Run-11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701FC-998F-4CAA-9CED-7CCDA64B59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381000"/>
            <a:ext cx="7772400" cy="579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544D6-3D4A-428B-BF31-E54889603C76}" type="datetime1">
              <a:rPr lang="en-US"/>
              <a:pPr>
                <a:defRPr/>
              </a:pPr>
              <a:t>6/28/2011</a:t>
            </a:fld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Heavy Ions Run-11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26634-E79C-436F-B441-2313D1D669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D09B2-92C1-469B-B54D-7FE402FB3810}" type="datetime1">
              <a:rPr lang="en-US"/>
              <a:pPr>
                <a:defRPr/>
              </a:pPr>
              <a:t>6/28/2011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Heavy Ions Run-11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D35A9-4A90-4E4E-9858-A1B1052890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C0F8C-43BE-424F-A3C0-6F168517A276}" type="datetime1">
              <a:rPr lang="en-US"/>
              <a:pPr>
                <a:defRPr/>
              </a:pPr>
              <a:t>6/28/2011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Heavy Ions Run-11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EE496-D6EB-4B20-A504-E117E887B1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C23FF9-A42E-4A68-9E81-E828E055756C}" type="datetime1">
              <a:rPr lang="en-US"/>
              <a:pPr>
                <a:defRPr/>
              </a:pPr>
              <a:t>6/28/2011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Heavy Ions Run-11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A8C32-02B0-490A-BADD-708909239B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55165-F76C-4193-849F-06735C56D75A}" type="datetime1">
              <a:rPr lang="en-US"/>
              <a:pPr>
                <a:defRPr/>
              </a:pPr>
              <a:t>6/28/2011</a:t>
            </a:fld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Heavy Ions Run-11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92CFFC-2D7B-42D2-BA90-A70C288DB6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8359D-4983-4610-99EA-0CD520BFA01A}" type="datetime1">
              <a:rPr lang="en-US"/>
              <a:pPr>
                <a:defRPr/>
              </a:pPr>
              <a:t>6/28/2011</a:t>
            </a:fld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Heavy Ions Run-11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C00D2-783B-4DCD-B639-4D7F9B230F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9DDFE-05D2-46B6-A3DA-9DB496BDC28C}" type="datetime1">
              <a:rPr lang="en-US"/>
              <a:pPr>
                <a:defRPr/>
              </a:pPr>
              <a:t>6/28/2011</a:t>
            </a:fld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Heavy Ions Run-11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ED2EB1-E5B1-4175-8652-290809A364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E605D8-806D-4FE0-B532-66B71487DFD2}" type="datetime1">
              <a:rPr lang="en-US"/>
              <a:pPr>
                <a:defRPr/>
              </a:pPr>
              <a:t>6/28/2011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Heavy Ions Run-11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740DF-9308-4B2C-9B94-EA1DB0C72A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8F5A0-9DFD-4775-A56D-4E913DD1EC59}" type="datetime1">
              <a:rPr lang="en-US"/>
              <a:pPr>
                <a:defRPr/>
              </a:pPr>
              <a:t>6/28/2011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Heavy Ions Run-11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27B9A-668A-4DD5-AF35-DF31DC973A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57200" y="992188"/>
            <a:ext cx="8153400" cy="1600200"/>
            <a:chOff x="288" y="625"/>
            <a:chExt cx="5136" cy="1008"/>
          </a:xfrm>
        </p:grpSpPr>
        <p:sp>
          <p:nvSpPr>
            <p:cNvPr id="27651" name="Arc 3"/>
            <p:cNvSpPr>
              <a:spLocks/>
            </p:cNvSpPr>
            <p:nvPr/>
          </p:nvSpPr>
          <p:spPr bwMode="invGray">
            <a:xfrm>
              <a:off x="3595" y="625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7652" name="Arc 4"/>
            <p:cNvSpPr>
              <a:spLocks/>
            </p:cNvSpPr>
            <p:nvPr/>
          </p:nvSpPr>
          <p:spPr bwMode="invGray">
            <a:xfrm>
              <a:off x="3548" y="729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7653" name="Arc 5"/>
            <p:cNvSpPr>
              <a:spLocks/>
            </p:cNvSpPr>
            <p:nvPr/>
          </p:nvSpPr>
          <p:spPr bwMode="invGray">
            <a:xfrm>
              <a:off x="3521" y="868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7654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5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 sz="1400" smtClean="0">
                <a:latin typeface="+mn-lt"/>
              </a:defRPr>
            </a:lvl1pPr>
          </a:lstStyle>
          <a:p>
            <a:pPr>
              <a:defRPr/>
            </a:pPr>
            <a:fld id="{92E3EAF7-6D33-4F65-930A-9BC319539262}" type="datetime1">
              <a:rPr lang="en-US"/>
              <a:pPr>
                <a:defRPr/>
              </a:pPr>
              <a:t>6/28/2011</a:t>
            </a:fld>
            <a:endParaRPr lang="en-US"/>
          </a:p>
        </p:txBody>
      </p:sp>
      <p:sp>
        <p:nvSpPr>
          <p:cNvPr id="276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defTabSz="914400" fontAlgn="auto">
              <a:spcBef>
                <a:spcPts val="0"/>
              </a:spcBef>
              <a:spcAft>
                <a:spcPts val="0"/>
              </a:spcAft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Heavy Ions Run-11</a:t>
            </a:r>
          </a:p>
        </p:txBody>
      </p:sp>
      <p:sp>
        <p:nvSpPr>
          <p:cNvPr id="2765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defTabSz="914400" fontAlgn="auto">
              <a:spcBef>
                <a:spcPts val="0"/>
              </a:spcBef>
              <a:spcAft>
                <a:spcPts val="0"/>
              </a:spcAft>
              <a:defRPr sz="1400" smtClean="0">
                <a:latin typeface="+mn-lt"/>
              </a:defRPr>
            </a:lvl1pPr>
          </a:lstStyle>
          <a:p>
            <a:pPr>
              <a:defRPr/>
            </a:pPr>
            <a:fld id="{7D717484-E00B-4F83-B251-7D32DC869E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/>
  <p:txStyles>
    <p:titleStyle>
      <a:lvl1pPr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1313" indent="-341313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1413" indent="-227013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598613" indent="-227013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5813" indent="-227013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dops.bnl.gov/AP/RHIC2011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rhichome.bnl.gov/AP/RHIC2011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 algn="ctr" defTabSz="912813"/>
            <a:r>
              <a:rPr lang="en-US" sz="3200" smtClean="0"/>
              <a:t>RHIC Heavy Ion Run-11</a:t>
            </a:r>
          </a:p>
        </p:txBody>
      </p:sp>
      <p:sp>
        <p:nvSpPr>
          <p:cNvPr id="15362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 defTabSz="912813"/>
            <a:r>
              <a:rPr lang="en-US" smtClean="0"/>
              <a:t>Gregory Marr</a:t>
            </a:r>
          </a:p>
          <a:p>
            <a:pPr defTabSz="912813"/>
            <a:endParaRPr lang="en-US" sz="2000" smtClean="0"/>
          </a:p>
          <a:p>
            <a:pPr algn="r" defTabSz="912813"/>
            <a:r>
              <a:rPr lang="en-US" sz="2000" smtClean="0"/>
              <a:t>Run website: </a:t>
            </a:r>
            <a:r>
              <a:rPr lang="en-US" sz="2000" smtClean="0">
                <a:hlinkClick r:id="rId3"/>
              </a:rPr>
              <a:t>http://www.cadops.bnl.gov/AP/RHIC2011/</a:t>
            </a:r>
            <a:endParaRPr lang="en-US" sz="2000" smtClean="0"/>
          </a:p>
          <a:p>
            <a:pPr algn="r" defTabSz="912813"/>
            <a:r>
              <a:rPr lang="en-US" sz="2000" smtClean="0">
                <a:hlinkClick r:id="rId4"/>
              </a:rPr>
              <a:t>http://www.rhichome.bnl.gov/AP/RHIC2011/</a:t>
            </a:r>
            <a:endParaRPr lang="en-US" sz="2000" smtClean="0"/>
          </a:p>
        </p:txBody>
      </p:sp>
      <p:sp>
        <p:nvSpPr>
          <p:cNvPr id="1536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fld id="{C28D7802-351B-422C-9B49-44A7C4248766}" type="datetime1">
              <a:rPr lang="en-US"/>
              <a:pPr defTabSz="912813" fontAlgn="base">
                <a:spcBef>
                  <a:spcPct val="0"/>
                </a:spcBef>
                <a:spcAft>
                  <a:spcPct val="0"/>
                </a:spcAft>
              </a:pPr>
              <a:t>6/28/2011</a:t>
            </a:fld>
            <a:endParaRPr lang="en-US"/>
          </a:p>
        </p:txBody>
      </p:sp>
      <p:sp>
        <p:nvSpPr>
          <p:cNvPr id="1536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Heavy Ions Run-11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912813"/>
            <a:r>
              <a:rPr lang="en-US" smtClean="0"/>
              <a:t>Present Status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912813"/>
            <a:r>
              <a:rPr lang="en-US" dirty="0" smtClean="0"/>
              <a:t>27 </a:t>
            </a:r>
            <a:r>
              <a:rPr lang="en-US" dirty="0" err="1" smtClean="0"/>
              <a:t>GeV</a:t>
            </a:r>
            <a:r>
              <a:rPr lang="en-US" dirty="0" smtClean="0"/>
              <a:t> physics running</a:t>
            </a:r>
          </a:p>
          <a:p>
            <a:pPr lvl="1" defTabSz="912813"/>
            <a:r>
              <a:rPr lang="en-US" dirty="0" smtClean="0"/>
              <a:t>Over 80 stores this week</a:t>
            </a:r>
          </a:p>
          <a:p>
            <a:pPr lvl="1" defTabSz="912813"/>
            <a:r>
              <a:rPr lang="en-US" dirty="0" smtClean="0"/>
              <a:t>Store length reduced to 1 hour after injection/ramp collimation allowed detectors to stay on.</a:t>
            </a:r>
          </a:p>
          <a:p>
            <a:pPr lvl="1" defTabSz="912813"/>
            <a:r>
              <a:rPr lang="en-US" dirty="0" smtClean="0"/>
              <a:t>Above goals for run</a:t>
            </a:r>
          </a:p>
        </p:txBody>
      </p:sp>
      <p:sp>
        <p:nvSpPr>
          <p:cNvPr id="1741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fld id="{AA1A4D51-D4A0-4E91-9289-271C392C4DDA}" type="datetime1">
              <a:rPr lang="en-US"/>
              <a:pPr defTabSz="912813" fontAlgn="base">
                <a:spcBef>
                  <a:spcPct val="0"/>
                </a:spcBef>
                <a:spcAft>
                  <a:spcPct val="0"/>
                </a:spcAft>
              </a:pPr>
              <a:t>6/28/2011</a:t>
            </a:fld>
            <a:endParaRPr lang="en-US"/>
          </a:p>
        </p:txBody>
      </p:sp>
      <p:sp>
        <p:nvSpPr>
          <p:cNvPr id="1741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Heavy Ions Run-11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fld id="{D640D01B-5E9A-402C-8E62-7127B67ECD12}" type="datetime1">
              <a:rPr lang="en-US"/>
              <a:pPr defTabSz="912813" fontAlgn="base">
                <a:spcBef>
                  <a:spcPct val="0"/>
                </a:spcBef>
                <a:spcAft>
                  <a:spcPct val="0"/>
                </a:spcAft>
              </a:pPr>
              <a:t>6/28/2011</a:t>
            </a:fld>
            <a:endParaRPr lang="en-US"/>
          </a:p>
        </p:txBody>
      </p:sp>
      <p:sp>
        <p:nvSpPr>
          <p:cNvPr id="1945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Heavy Ions Run-11</a:t>
            </a:r>
          </a:p>
        </p:txBody>
      </p:sp>
      <p:pic>
        <p:nvPicPr>
          <p:cNvPr id="19459" name="Picture 2"/>
          <p:cNvPicPr>
            <a:picLocks noChangeAspect="1" noChangeArrowheads="1"/>
          </p:cNvPicPr>
          <p:nvPr/>
        </p:nvPicPr>
        <p:blipFill>
          <a:blip r:embed="rId3" cstate="print"/>
          <a:srcRect l="833" t="4021" r="5833" b="954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19DDFE-05D2-46B6-A3DA-9DB496BDC28C}" type="datetime1">
              <a:rPr lang="en-US" smtClean="0"/>
              <a:pPr>
                <a:defRPr/>
              </a:pPr>
              <a:t>6/28/2011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Heavy Ions Run-11</a:t>
            </a:r>
            <a:endParaRPr lang="en-US"/>
          </a:p>
        </p:txBody>
      </p:sp>
      <p:pic>
        <p:nvPicPr>
          <p:cNvPr id="1026" name="Picture 2" descr="http://www.cadops.bnl.gov/elog/images/rhic-au_2011_Tue_Jun_28_2011_07334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82" y="434625"/>
            <a:ext cx="7924718" cy="5661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912813"/>
            <a:r>
              <a:rPr lang="en-US" smtClean="0"/>
              <a:t>Schedule and Run Plan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912813"/>
            <a:r>
              <a:rPr lang="en-US" smtClean="0"/>
              <a:t>27 GeV Physics ends 2200 tonight.</a:t>
            </a:r>
          </a:p>
          <a:p>
            <a:pPr lvl="1" defTabSz="912813"/>
            <a:r>
              <a:rPr lang="en-US" smtClean="0"/>
              <a:t>APEX, power supply/magnet tests follow</a:t>
            </a:r>
          </a:p>
        </p:txBody>
      </p:sp>
      <p:sp>
        <p:nvSpPr>
          <p:cNvPr id="2355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fld id="{F4B68420-1E47-4ED4-931D-4B51C9395FEE}" type="datetime1">
              <a:rPr lang="en-US"/>
              <a:pPr defTabSz="912813" fontAlgn="base">
                <a:spcBef>
                  <a:spcPct val="0"/>
                </a:spcBef>
                <a:spcAft>
                  <a:spcPct val="0"/>
                </a:spcAft>
              </a:pPr>
              <a:t>6/28/2011</a:t>
            </a:fld>
            <a:endParaRPr lang="en-US"/>
          </a:p>
        </p:txBody>
      </p:sp>
      <p:sp>
        <p:nvSpPr>
          <p:cNvPr id="2355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Heavy Ions Run-11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reball greg">
  <a:themeElements>
    <a:clrScheme name="Fireball design template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 desig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ireball design template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design template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design templat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9641</TotalTime>
  <Words>115</Words>
  <Application>Microsoft Office PowerPoint</Application>
  <PresentationFormat>On-screen Show (4:3)</PresentationFormat>
  <Paragraphs>33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Fireball greg</vt:lpstr>
      <vt:lpstr>RHIC Heavy Ion Run-11</vt:lpstr>
      <vt:lpstr>Present Status</vt:lpstr>
      <vt:lpstr>Slide 3</vt:lpstr>
      <vt:lpstr>Slide 4</vt:lpstr>
      <vt:lpstr>Slide 5</vt:lpstr>
      <vt:lpstr>Schedule and Run Plan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Preparations for RHIC Heavy Ion Run-11</dc:title>
  <dc:creator>Gregory J. Marr</dc:creator>
  <cp:lastModifiedBy>C-AD</cp:lastModifiedBy>
  <cp:revision>76</cp:revision>
  <dcterms:created xsi:type="dcterms:W3CDTF">2010-11-02T14:45:20Z</dcterms:created>
  <dcterms:modified xsi:type="dcterms:W3CDTF">2011-06-28T16:46:26Z</dcterms:modified>
</cp:coreProperties>
</file>