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06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QUARETRLY\quarterly\fy11\fy11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MAY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0061919978835538"/>
          <c:y val="1.458885941644570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822E-2"/>
          <c:y val="0.15915129669840145"/>
          <c:w val="0.7824940443451287"/>
          <c:h val="0.77851509301634259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NORMAL!$AG$704:$AK$704</c:f>
              <c:numCache>
                <c:formatCode>0</c:formatCode>
                <c:ptCount val="5"/>
                <c:pt idx="0">
                  <c:v>97.649999999999991</c:v>
                </c:pt>
                <c:pt idx="1">
                  <c:v>48.43</c:v>
                </c:pt>
                <c:pt idx="2">
                  <c:v>94.669999999999987</c:v>
                </c:pt>
                <c:pt idx="3">
                  <c:v>105.25</c:v>
                </c:pt>
                <c:pt idx="4">
                  <c:v>87.149999999999991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NORMAL!$AG$705:$AK$705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2.9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NORMAL!$AG$712:$AK$712</c:f>
              <c:numCache>
                <c:formatCode>0</c:formatCode>
                <c:ptCount val="5"/>
                <c:pt idx="0">
                  <c:v>2.88</c:v>
                </c:pt>
                <c:pt idx="1">
                  <c:v>0</c:v>
                </c:pt>
                <c:pt idx="2">
                  <c:v>7.58</c:v>
                </c:pt>
                <c:pt idx="3">
                  <c:v>0</c:v>
                </c:pt>
                <c:pt idx="4">
                  <c:v>10.53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NORMAL!$AG$707:$AK$707</c:f>
              <c:numCache>
                <c:formatCode>0</c:formatCode>
                <c:ptCount val="5"/>
                <c:pt idx="0">
                  <c:v>0.12000000000000002</c:v>
                </c:pt>
                <c:pt idx="1">
                  <c:v>6.4300000000000024</c:v>
                </c:pt>
                <c:pt idx="2">
                  <c:v>0</c:v>
                </c:pt>
                <c:pt idx="3">
                  <c:v>2.2200000000000002</c:v>
                </c:pt>
                <c:pt idx="4">
                  <c:v>0.65000000000000091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NORMAL!$AG$706:$AK$706</c:f>
              <c:numCache>
                <c:formatCode>0</c:formatCode>
                <c:ptCount val="5"/>
                <c:pt idx="0">
                  <c:v>39.33</c:v>
                </c:pt>
                <c:pt idx="1">
                  <c:v>52.949999999999996</c:v>
                </c:pt>
                <c:pt idx="2">
                  <c:v>35.93</c:v>
                </c:pt>
                <c:pt idx="3">
                  <c:v>29.49</c:v>
                </c:pt>
                <c:pt idx="4">
                  <c:v>25.810000000000024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NORMAL!$AG$708:$AK$708</c:f>
              <c:numCache>
                <c:formatCode>0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10.02</c:v>
                </c:pt>
                <c:pt idx="3">
                  <c:v>7.9300000000000024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NORMAL!$AG$711:$AK$711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NORMAL!$AG$710:$AK$710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NORMAL!$AG$703:$AK$703</c:f>
              <c:strCache>
                <c:ptCount val="5"/>
                <c:pt idx="0">
                  <c:v>FY11-week 31:</c:v>
                </c:pt>
                <c:pt idx="1">
                  <c:v>FY11-week 32:</c:v>
                </c:pt>
                <c:pt idx="2">
                  <c:v>FY11-week 33:</c:v>
                </c:pt>
                <c:pt idx="3">
                  <c:v>FY11-week 34:</c:v>
                </c:pt>
                <c:pt idx="4">
                  <c:v>FY10-week 35:</c:v>
                </c:pt>
              </c:strCache>
            </c:strRef>
          </c:cat>
          <c:val>
            <c:numRef>
              <c:f>NORMAL!$AG$709:$AK$709</c:f>
              <c:numCache>
                <c:formatCode>0</c:formatCode>
                <c:ptCount val="5"/>
                <c:pt idx="0">
                  <c:v>28.02</c:v>
                </c:pt>
                <c:pt idx="1">
                  <c:v>41.440000000000005</c:v>
                </c:pt>
                <c:pt idx="2">
                  <c:v>19.8</c:v>
                </c:pt>
                <c:pt idx="3">
                  <c:v>20.21</c:v>
                </c:pt>
                <c:pt idx="4">
                  <c:v>43.860000000000007</c:v>
                </c:pt>
              </c:numCache>
            </c:numRef>
          </c:val>
        </c:ser>
        <c:overlap val="100"/>
        <c:axId val="66439808"/>
        <c:axId val="66453888"/>
      </c:barChart>
      <c:catAx>
        <c:axId val="66439808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53888"/>
        <c:crosses val="autoZero"/>
        <c:lblAlgn val="ctr"/>
        <c:lblOffset val="100"/>
        <c:tickLblSkip val="1"/>
        <c:tickMarkSkip val="1"/>
      </c:catAx>
      <c:valAx>
        <c:axId val="66453888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41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39808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
</a:t>
            </a:r>
            <a:r>
              <a:rPr lang="en-US" dirty="0" smtClean="0"/>
              <a:t>JUNE</a:t>
            </a:r>
            <a:r>
              <a:rPr lang="en-US" baseline="0" dirty="0" smtClean="0"/>
              <a:t> </a:t>
            </a:r>
            <a:r>
              <a:rPr lang="en-US" dirty="0"/>
              <a:t>2011
</a:t>
            </a:r>
          </a:p>
        </c:rich>
      </c:tx>
      <c:layout>
        <c:manualLayout>
          <c:xMode val="edge"/>
          <c:yMode val="edge"/>
          <c:x val="0.31831104838310315"/>
          <c:y val="1.1472997795187582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5.5702965868636808E-2"/>
          <c:y val="0.15915129669840147"/>
          <c:w val="0.80607197309885736"/>
          <c:h val="0.77851509301634314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NORMAL!$BG$704:$BJ$704</c:f>
              <c:numCache>
                <c:formatCode>0</c:formatCode>
                <c:ptCount val="4"/>
                <c:pt idx="0">
                  <c:v>93.03</c:v>
                </c:pt>
                <c:pt idx="1">
                  <c:v>104.85</c:v>
                </c:pt>
                <c:pt idx="2">
                  <c:v>81.5</c:v>
                </c:pt>
                <c:pt idx="3">
                  <c:v>104.02000000000001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NORMAL!$BG$705:$BJ$705</c:f>
              <c:numCache>
                <c:formatCode>0</c:formatCode>
                <c:ptCount val="4"/>
                <c:pt idx="0">
                  <c:v>8.23</c:v>
                </c:pt>
                <c:pt idx="1">
                  <c:v>2.3699999999999997</c:v>
                </c:pt>
                <c:pt idx="2">
                  <c:v>8.4700000000000006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pPr/>
              <c:txPr>
                <a:bodyPr/>
                <a:lstStyle/>
                <a:p>
                  <a:pPr>
                    <a:defRPr sz="1400" b="0"/>
                  </a:pPr>
                  <a:endParaRPr lang="en-US"/>
                </a:p>
              </c:txPr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NORMAL!$BG$712:$BJ$712</c:f>
              <c:numCache>
                <c:formatCode>0</c:formatCode>
                <c:ptCount val="4"/>
                <c:pt idx="0">
                  <c:v>0</c:v>
                </c:pt>
                <c:pt idx="1">
                  <c:v>9.1</c:v>
                </c:pt>
                <c:pt idx="2">
                  <c:v>6.2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NORMAL!$BG$707:$BJ$707</c:f>
              <c:numCache>
                <c:formatCode>0</c:formatCode>
                <c:ptCount val="4"/>
                <c:pt idx="0">
                  <c:v>5.8199999999999985</c:v>
                </c:pt>
                <c:pt idx="1">
                  <c:v>3.57</c:v>
                </c:pt>
                <c:pt idx="2">
                  <c:v>0.70000000000000018</c:v>
                </c:pt>
                <c:pt idx="3">
                  <c:v>3.72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NORMAL!$BG$706:$BJ$706</c:f>
              <c:numCache>
                <c:formatCode>0</c:formatCode>
                <c:ptCount val="4"/>
                <c:pt idx="0">
                  <c:v>25.7</c:v>
                </c:pt>
                <c:pt idx="1">
                  <c:v>30.95</c:v>
                </c:pt>
                <c:pt idx="2">
                  <c:v>34.450000000000003</c:v>
                </c:pt>
                <c:pt idx="3">
                  <c:v>44.5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NORMAL!$BG$708:$BJ$708</c:f>
              <c:numCache>
                <c:formatCode>0</c:formatCode>
                <c:ptCount val="4"/>
                <c:pt idx="0">
                  <c:v>21.75</c:v>
                </c:pt>
                <c:pt idx="1">
                  <c:v>0</c:v>
                </c:pt>
                <c:pt idx="2">
                  <c:v>11.27</c:v>
                </c:pt>
                <c:pt idx="3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NORMAL!$BG$711:$BJ$711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NORMAL!$BG$710:$BJ$710</c:f>
              <c:numCache>
                <c:formatCode>0</c:formatCode>
                <c:ptCount val="4"/>
                <c:pt idx="0">
                  <c:v>0</c:v>
                </c:pt>
                <c:pt idx="1">
                  <c:v>1.47</c:v>
                </c:pt>
                <c:pt idx="2">
                  <c:v>1.28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NORMAL!$BG$703:$BJ$703</c:f>
              <c:strCache>
                <c:ptCount val="4"/>
                <c:pt idx="0">
                  <c:v>FY11-week 36:</c:v>
                </c:pt>
                <c:pt idx="1">
                  <c:v>FY11-week 37:</c:v>
                </c:pt>
                <c:pt idx="2">
                  <c:v>FY11-week 38:</c:v>
                </c:pt>
                <c:pt idx="3">
                  <c:v>FY11-week 39:</c:v>
                </c:pt>
              </c:strCache>
            </c:strRef>
          </c:cat>
          <c:val>
            <c:numRef>
              <c:f>NORMAL!$BG$709:$BJ$709</c:f>
              <c:numCache>
                <c:formatCode>0</c:formatCode>
                <c:ptCount val="4"/>
                <c:pt idx="0">
                  <c:v>13.470000000000002</c:v>
                </c:pt>
                <c:pt idx="1">
                  <c:v>15.69</c:v>
                </c:pt>
                <c:pt idx="2">
                  <c:v>24.130000000000006</c:v>
                </c:pt>
                <c:pt idx="3">
                  <c:v>15.760000000000002</c:v>
                </c:pt>
              </c:numCache>
            </c:numRef>
          </c:val>
        </c:ser>
        <c:overlap val="100"/>
        <c:axId val="66553344"/>
        <c:axId val="66554880"/>
      </c:barChart>
      <c:catAx>
        <c:axId val="6655334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54880"/>
        <c:crosses val="autoZero"/>
        <c:lblAlgn val="ctr"/>
        <c:lblOffset val="100"/>
        <c:tickLblSkip val="1"/>
        <c:tickMarkSkip val="1"/>
      </c:catAx>
      <c:valAx>
        <c:axId val="66554880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0559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55334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6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 JUNE </a:t>
            </a:r>
            <a:r>
              <a:rPr lang="en-US" sz="16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2011</a:t>
            </a:r>
          </a:p>
        </c:rich>
      </c:tx>
      <c:layout>
        <c:manualLayout>
          <c:xMode val="edge"/>
          <c:yMode val="edge"/>
          <c:x val="0.19015280135823417"/>
          <c:y val="2.5641025641025838E-2"/>
        </c:manualLayout>
      </c:layout>
      <c:spPr>
        <a:noFill/>
        <a:ln w="25400">
          <a:noFill/>
        </a:ln>
      </c:spPr>
    </c:title>
    <c:view3D>
      <c:rotX val="10"/>
      <c:hPercent val="100"/>
      <c:rotY val="7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885957351176013"/>
          <c:y val="9.9655240683673665E-2"/>
          <c:w val="0.63987366884322761"/>
          <c:h val="0.75769268842818005"/>
        </c:manualLayout>
      </c:layout>
      <c:bar3DChart>
        <c:barDir val="col"/>
        <c:grouping val="standard"/>
        <c:ser>
          <c:idx val="0"/>
          <c:order val="0"/>
          <c:tx>
            <c:strRef>
              <c:f>NORMAL!$BB$902</c:f>
              <c:strCache>
                <c:ptCount val="1"/>
                <c:pt idx="0">
                  <c:v>HumanError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NORMAL!$BB$903:$BH$903</c:f>
              <c:numCache>
                <c:formatCode>General</c:formatCode>
                <c:ptCount val="7"/>
                <c:pt idx="0" formatCode="0.0%">
                  <c:v>2.3944411405677807E-3</c:v>
                </c:pt>
                <c:pt idx="4" formatCode="0.0%">
                  <c:v>3.9594353500892049E-3</c:v>
                </c:pt>
              </c:numCache>
            </c:numRef>
          </c:val>
        </c:ser>
        <c:ser>
          <c:idx val="5"/>
          <c:order val="1"/>
          <c:tx>
            <c:strRef>
              <c:f>NORMAL!$BD$872</c:f>
              <c:strCache>
                <c:ptCount val="1"/>
                <c:pt idx="0">
                  <c:v>InjectorPerformance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NORMAL!$BB$873:$BH$873</c:f>
              <c:numCache>
                <c:formatCode>General</c:formatCode>
                <c:ptCount val="7"/>
                <c:pt idx="2" formatCode="0.0%">
                  <c:v>2.4570409089486379E-3</c:v>
                </c:pt>
              </c:numCache>
            </c:numRef>
          </c:val>
        </c:ser>
        <c:ser>
          <c:idx val="1"/>
          <c:order val="2"/>
          <c:tx>
            <c:strRef>
              <c:f>NORMAL!$BB$884</c:f>
              <c:strCache>
                <c:ptCount val="1"/>
                <c:pt idx="0">
                  <c:v>QuencDetect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NORMAL!$BB$885:$BH$885</c:f>
              <c:numCache>
                <c:formatCode>General</c:formatCode>
                <c:ptCount val="7"/>
                <c:pt idx="0" formatCode="0.0%">
                  <c:v>2.7700397508529234E-3</c:v>
                </c:pt>
              </c:numCache>
            </c:numRef>
          </c:val>
        </c:ser>
        <c:ser>
          <c:idx val="14"/>
          <c:order val="3"/>
          <c:tx>
            <c:strRef>
              <c:f>NORMAL!$BH$908</c:f>
              <c:strCache>
                <c:ptCount val="1"/>
                <c:pt idx="0">
                  <c:v>CntrlsNetwork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NORMAL!$BB$909:$BH$909</c:f>
              <c:numCache>
                <c:formatCode>General</c:formatCode>
                <c:ptCount val="7"/>
                <c:pt idx="6" formatCode="0.0%">
                  <c:v>8.6544179786534822E-3</c:v>
                </c:pt>
              </c:numCache>
            </c:numRef>
          </c:val>
        </c:ser>
        <c:ser>
          <c:idx val="6"/>
          <c:order val="4"/>
          <c:tx>
            <c:strRef>
              <c:f>NORMAL!$BD$898</c:f>
              <c:strCache>
                <c:ptCount val="1"/>
                <c:pt idx="0">
                  <c:v>RadMonPermit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NORMAL!$BB$899:$BH$899</c:f>
              <c:numCache>
                <c:formatCode>General</c:formatCode>
                <c:ptCount val="7"/>
                <c:pt idx="2" formatCode="0.0%">
                  <c:v>1.6588938620927111E-3</c:v>
                </c:pt>
              </c:numCache>
            </c:numRef>
          </c:val>
        </c:ser>
        <c:ser>
          <c:idx val="2"/>
          <c:order val="5"/>
          <c:tx>
            <c:strRef>
              <c:f>NORMAL!$BB$886</c:f>
              <c:strCache>
                <c:ptCount val="1"/>
                <c:pt idx="0">
                  <c:v>CryoRHIC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NORMAL!$BB$887:$BH$887</c:f>
              <c:numCache>
                <c:formatCode>General</c:formatCode>
                <c:ptCount val="7"/>
                <c:pt idx="0" formatCode="0.0%">
                  <c:v>1.7684434567592103E-3</c:v>
                </c:pt>
                <c:pt idx="4" formatCode="0.0%">
                  <c:v>2.9734889980907076E-3</c:v>
                </c:pt>
              </c:numCache>
            </c:numRef>
          </c:val>
        </c:ser>
        <c:ser>
          <c:idx val="3"/>
          <c:order val="6"/>
          <c:tx>
            <c:strRef>
              <c:f>NORMAL!$BB$874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NORMAL!$BB$875:$BH$875</c:f>
              <c:numCache>
                <c:formatCode>General</c:formatCode>
                <c:ptCount val="7"/>
                <c:pt idx="0" formatCode="0.0%">
                  <c:v>1.5649942095214251E-3</c:v>
                </c:pt>
                <c:pt idx="2" formatCode="0.0%">
                  <c:v>6.1034774171335581E-3</c:v>
                </c:pt>
              </c:numCache>
            </c:numRef>
          </c:val>
        </c:ser>
        <c:ser>
          <c:idx val="4"/>
          <c:order val="7"/>
          <c:tx>
            <c:strRef>
              <c:f>NORMAL!$BB$876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NORMAL!$BB$877:$BH$877</c:f>
              <c:numCache>
                <c:formatCode>General</c:formatCode>
                <c:ptCount val="7"/>
                <c:pt idx="0" formatCode="0.0%">
                  <c:v>7.2146233058937711E-3</c:v>
                </c:pt>
                <c:pt idx="4" formatCode="0.0%">
                  <c:v>5.0236314125637772E-3</c:v>
                </c:pt>
                <c:pt idx="6" formatCode="0.0%">
                  <c:v>3.3490876083758503E-3</c:v>
                </c:pt>
              </c:numCache>
            </c:numRef>
          </c:val>
        </c:ser>
        <c:ser>
          <c:idx val="7"/>
          <c:order val="8"/>
          <c:tx>
            <c:strRef>
              <c:f>NORMAL!$BD$904</c:f>
              <c:strCache>
                <c:ptCount val="1"/>
                <c:pt idx="0">
                  <c:v>CoolAC_RHIC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NORMAL!$BB$905:$BH$905</c:f>
              <c:numCache>
                <c:formatCode>General</c:formatCode>
                <c:ptCount val="7"/>
                <c:pt idx="2" formatCode="0.0%">
                  <c:v>5.6652790384675586E-3</c:v>
                </c:pt>
              </c:numCache>
            </c:numRef>
          </c:val>
        </c:ser>
        <c:ser>
          <c:idx val="8"/>
          <c:order val="9"/>
          <c:tx>
            <c:strRef>
              <c:f>NORMAL!$BF$844</c:f>
              <c:strCache>
                <c:ptCount val="1"/>
                <c:pt idx="0">
                  <c:v>TtB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NORMAL!$BB$845:$BH$845</c:f>
              <c:numCache>
                <c:formatCode>General</c:formatCode>
                <c:ptCount val="7"/>
                <c:pt idx="4" formatCode="0.0%">
                  <c:v>2.2379417196156386E-3</c:v>
                </c:pt>
              </c:numCache>
            </c:numRef>
          </c:val>
        </c:ser>
        <c:ser>
          <c:idx val="13"/>
          <c:order val="10"/>
          <c:tx>
            <c:strRef>
              <c:f>NORMAL!$BF$906</c:f>
              <c:strCache>
                <c:ptCount val="1"/>
                <c:pt idx="0">
                  <c:v>ELEC_RHIC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NORMAL!$BB$907:$BH$907</c:f>
              <c:numCache>
                <c:formatCode>General</c:formatCode>
                <c:ptCount val="7"/>
                <c:pt idx="4" formatCode="0.0%">
                  <c:v>1.6901937462831394E-3</c:v>
                </c:pt>
                <c:pt idx="6" formatCode="0.0%">
                  <c:v>2.2222917775204247E-3</c:v>
                </c:pt>
              </c:numCache>
            </c:numRef>
          </c:val>
        </c:ser>
        <c:ser>
          <c:idx val="9"/>
          <c:order val="11"/>
          <c:tx>
            <c:strRef>
              <c:f>NORMAL!$BF$870</c:f>
              <c:strCache>
                <c:ptCount val="1"/>
                <c:pt idx="0">
                  <c:v>ES&amp;FD_AtR</c:v>
                </c:pt>
              </c:strCache>
            </c:strRef>
          </c:tx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NORMAL!$BB$871:$BH$871</c:f>
              <c:numCache>
                <c:formatCode>General</c:formatCode>
                <c:ptCount val="7"/>
                <c:pt idx="4" formatCode="0.0%">
                  <c:v>2.3474913142821382E-3</c:v>
                </c:pt>
              </c:numCache>
            </c:numRef>
          </c:val>
        </c:ser>
        <c:ser>
          <c:idx val="10"/>
          <c:order val="12"/>
          <c:tx>
            <c:strRef>
              <c:f>NORMAL!$BF$878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NORMAL!$BB$879:$BH$879</c:f>
              <c:numCache>
                <c:formatCode>General</c:formatCode>
                <c:ptCount val="7"/>
                <c:pt idx="4" formatCode="0.0%">
                  <c:v>7.9814704685592687E-3</c:v>
                </c:pt>
              </c:numCache>
            </c:numRef>
          </c:val>
        </c:ser>
        <c:ser>
          <c:idx val="11"/>
          <c:order val="13"/>
          <c:tx>
            <c:strRef>
              <c:f>NORMAL!$BF$882</c:f>
              <c:strCache>
                <c:ptCount val="1"/>
                <c:pt idx="0">
                  <c:v>QuenchProtect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NORMAL!$BB$883:$BH$883</c:f>
              <c:numCache>
                <c:formatCode>General</c:formatCode>
                <c:ptCount val="7"/>
                <c:pt idx="4" formatCode="0.0%">
                  <c:v>1.9875426460922102E-3</c:v>
                </c:pt>
              </c:numCache>
            </c:numRef>
          </c:val>
        </c:ser>
        <c:ser>
          <c:idx val="12"/>
          <c:order val="14"/>
          <c:tx>
            <c:strRef>
              <c:f>NORMAL!$BF$888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NORMAL!$BB$889:$BH$889</c:f>
              <c:numCache>
                <c:formatCode>General</c:formatCode>
                <c:ptCount val="7"/>
                <c:pt idx="4" formatCode="0.0%">
                  <c:v>6.2130270118000595E-3</c:v>
                </c:pt>
                <c:pt idx="6" formatCode="0.0%">
                  <c:v>2.5352906194247081E-3</c:v>
                </c:pt>
              </c:numCache>
            </c:numRef>
          </c:val>
        </c:ser>
        <c:ser>
          <c:idx val="17"/>
          <c:order val="15"/>
          <c:tx>
            <c:strRef>
              <c:f>NORMAL!$BB$900</c:f>
              <c:strCache>
                <c:ptCount val="1"/>
                <c:pt idx="0">
                  <c:v>Sum&lt; 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NORMAL!$BB$843:$BH$843</c:f>
              <c:strCache>
                <c:ptCount val="7"/>
                <c:pt idx="0">
                  <c:v>05/31/11/2 to 06/07/11/1</c:v>
                </c:pt>
                <c:pt idx="2">
                  <c:v>06/07/11/2 to 06/14/11/1</c:v>
                </c:pt>
                <c:pt idx="4">
                  <c:v>06/14/11/2 to 06/21/11/1</c:v>
                </c:pt>
                <c:pt idx="6">
                  <c:v>06/21/11/2 to 06/29/11/1</c:v>
                </c:pt>
              </c:strCache>
            </c:strRef>
          </c:cat>
          <c:val>
            <c:numRef>
              <c:f>NORMAL!$BB$901:$BH$901</c:f>
              <c:numCache>
                <c:formatCode>General</c:formatCode>
                <c:ptCount val="7"/>
                <c:pt idx="0" formatCode="0.0%">
                  <c:v>4.9140818178972749E-3</c:v>
                </c:pt>
                <c:pt idx="2" formatCode="0.0%">
                  <c:v>8.122319947416197E-3</c:v>
                </c:pt>
                <c:pt idx="4" formatCode="0.0%">
                  <c:v>3.3490876083758503E-3</c:v>
                </c:pt>
                <c:pt idx="6" formatCode="0.0%">
                  <c:v>7.9032207580831994E-3</c:v>
                </c:pt>
              </c:numCache>
            </c:numRef>
          </c:val>
        </c:ser>
        <c:shape val="box"/>
        <c:axId val="66657664"/>
        <c:axId val="66671744"/>
        <c:axId val="66691072"/>
      </c:bar3DChart>
      <c:catAx>
        <c:axId val="66657664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3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7174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66671744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57664"/>
        <c:crosses val="max"/>
        <c:crossBetween val="between"/>
      </c:valAx>
      <c:serAx>
        <c:axId val="6669107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52000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71744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0.00797</cdr:x>
      <cdr:y>0.07057</cdr:y>
    </cdr:from>
    <cdr:to>
      <cdr:x>0.27713</cdr:x>
      <cdr:y>0.79984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9227" y="544648"/>
          <a:ext cx="3013337" cy="5628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rtl="0"/>
          <a:endParaRPr lang="en-US" sz="12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endParaRPr lang="en-US" sz="12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200" b="1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CntrlsNetwork</a:t>
          </a:r>
          <a:endParaRPr lang="en-US" sz="1200" b="1" dirty="0">
            <a:solidFill>
              <a:srgbClr val="7030A0"/>
            </a:solidFill>
          </a:endParaRPr>
        </a:p>
        <a:p xmlns:a="http://schemas.openxmlformats.org/drawingml/2006/main">
          <a:r>
            <a:rPr lang="en-US" sz="1200" b="1" baseline="0" dirty="0">
              <a:latin typeface="+mn-lt"/>
              <a:ea typeface="+mn-ea"/>
              <a:cs typeface="+mn-cs"/>
            </a:rPr>
            <a:t>Human Error -- tried to replace </a:t>
          </a:r>
          <a:endParaRPr lang="en-US" sz="1200" b="1" dirty="0"/>
        </a:p>
        <a:p xmlns:a="http://schemas.openxmlformats.org/drawingml/2006/main">
          <a:r>
            <a:rPr lang="en-US" sz="1200" b="1" baseline="0" dirty="0">
              <a:latin typeface="+mn-lt"/>
              <a:ea typeface="+mn-ea"/>
              <a:cs typeface="+mn-cs"/>
            </a:rPr>
            <a:t>network switch </a:t>
          </a:r>
          <a:r>
            <a:rPr lang="en-US" sz="1200" b="1" baseline="0" dirty="0" smtClean="0">
              <a:latin typeface="+mn-lt"/>
              <a:ea typeface="+mn-ea"/>
              <a:cs typeface="+mn-cs"/>
            </a:rPr>
            <a:t>– </a:t>
          </a:r>
        </a:p>
        <a:p xmlns:a="http://schemas.openxmlformats.org/drawingml/2006/main">
          <a:r>
            <a:rPr lang="en-US" sz="1200" b="1" baseline="0" dirty="0" smtClean="0">
              <a:latin typeface="+mn-lt"/>
              <a:ea typeface="+mn-ea"/>
              <a:cs typeface="+mn-cs"/>
            </a:rPr>
            <a:t>cooling </a:t>
          </a:r>
          <a:r>
            <a:rPr lang="en-US" sz="1200" b="1" baseline="0" dirty="0">
              <a:latin typeface="+mn-lt"/>
              <a:ea typeface="+mn-ea"/>
              <a:cs typeface="+mn-cs"/>
            </a:rPr>
            <a:t>PLCs and</a:t>
          </a:r>
          <a:endParaRPr lang="en-US" sz="1200" b="1" dirty="0"/>
        </a:p>
        <a:p xmlns:a="http://schemas.openxmlformats.org/drawingml/2006/main">
          <a:r>
            <a:rPr lang="en-US" sz="1200" b="1" baseline="0" dirty="0">
              <a:latin typeface="+mn-lt"/>
              <a:ea typeface="+mn-ea"/>
              <a:cs typeface="+mn-cs"/>
            </a:rPr>
            <a:t>experiments affected</a:t>
          </a:r>
          <a:endParaRPr lang="en-US" sz="1200" b="1" dirty="0"/>
        </a:p>
        <a:p xmlns:a="http://schemas.openxmlformats.org/drawingml/2006/main">
          <a:pPr rtl="0"/>
          <a:endParaRPr lang="en-US" sz="12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2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Rf</a:t>
          </a:r>
          <a:r>
            <a:rPr lang="en-US" sz="1200" b="1" i="0" baseline="0" dirty="0">
              <a:solidFill>
                <a:srgbClr val="7030A0"/>
              </a:solidFill>
              <a:latin typeface="+mn-lt"/>
              <a:ea typeface="+mn-ea"/>
              <a:cs typeface="+mn-cs"/>
            </a:rPr>
            <a:t> RHIC</a:t>
          </a:r>
          <a:endParaRPr lang="en-US" sz="1200" dirty="0">
            <a:solidFill>
              <a:srgbClr val="7030A0"/>
            </a:solidFill>
          </a:endParaRPr>
        </a:p>
        <a:p xmlns:a="http://schemas.openxmlformats.org/drawingml/2006/main">
          <a:pPr rtl="0"/>
          <a:r>
            <a:rPr lang="en-US" sz="12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YA2, </a:t>
          </a:r>
          <a:r>
            <a:rPr lang="en-US" sz="1200" b="1" i="0" baseline="0" dirty="0">
              <a:latin typeface="+mn-lt"/>
              <a:ea typeface="+mn-ea"/>
              <a:cs typeface="+mn-cs"/>
            </a:rPr>
            <a:t>BA1, YA1,  PAs</a:t>
          </a:r>
        </a:p>
        <a:p xmlns:a="http://schemas.openxmlformats.org/drawingml/2006/main">
          <a:pPr rtl="0"/>
          <a:endParaRPr lang="en-US" sz="1200" dirty="0"/>
        </a:p>
        <a:p xmlns:a="http://schemas.openxmlformats.org/drawingml/2006/main">
          <a:pPr rtl="0"/>
          <a:r>
            <a:rPr lang="en-US" sz="1200" b="1" i="0" baseline="0" dirty="0" err="1">
              <a:solidFill>
                <a:srgbClr val="7030A0"/>
              </a:solidFill>
              <a:latin typeface="+mn-lt"/>
              <a:ea typeface="+mn-ea"/>
              <a:cs typeface="+mn-cs"/>
            </a:rPr>
            <a:t>ElecRHIC</a:t>
          </a:r>
          <a:endParaRPr lang="en-US" sz="1200" b="1" i="0" baseline="0" dirty="0">
            <a:solidFill>
              <a:srgbClr val="7030A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rtl="0"/>
          <a:r>
            <a:rPr lang="en-US" sz="12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Breaker trip </a:t>
          </a:r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– </a:t>
          </a:r>
        </a:p>
        <a:p xmlns:a="http://schemas.openxmlformats.org/drawingml/2006/main">
          <a:pPr rtl="0"/>
          <a:r>
            <a:rPr lang="en-US" sz="1200" b="1" i="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power </a:t>
          </a:r>
          <a:r>
            <a:rPr lang="en-US" sz="12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to PASS</a:t>
          </a:r>
        </a:p>
        <a:p xmlns:a="http://schemas.openxmlformats.org/drawingml/2006/main">
          <a:pPr rtl="0"/>
          <a:r>
            <a:rPr lang="en-US" sz="1200" b="1" i="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sweeps lost</a:t>
          </a:r>
        </a:p>
        <a:p xmlns:a="http://schemas.openxmlformats.org/drawingml/2006/main">
          <a:pPr rtl="0"/>
          <a:endParaRPr lang="en-US" sz="1200" b="1" i="0" baseline="0" dirty="0">
            <a:solidFill>
              <a:schemeClr val="tx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r>
            <a:rPr lang="en-US" sz="1200" b="1" baseline="0" dirty="0">
              <a:solidFill>
                <a:srgbClr val="7030A0"/>
              </a:solidFill>
            </a:rPr>
            <a:t>ACG_RHIC</a:t>
          </a:r>
        </a:p>
        <a:p xmlns:a="http://schemas.openxmlformats.org/drawingml/2006/main">
          <a:r>
            <a:rPr lang="en-US" sz="1200" b="1" baseline="0" dirty="0">
              <a:solidFill>
                <a:schemeClr val="tx1"/>
              </a:solidFill>
            </a:rPr>
            <a:t>1006B ODH sensor </a:t>
          </a:r>
        </a:p>
        <a:p xmlns:a="http://schemas.openxmlformats.org/drawingml/2006/main">
          <a:endParaRPr lang="en-US" sz="1200" b="1" baseline="0" dirty="0"/>
        </a:p>
        <a:p xmlns:a="http://schemas.openxmlformats.org/drawingml/2006/main">
          <a:endParaRPr lang="en-US" sz="1200" b="1" baseline="0" dirty="0"/>
        </a:p>
        <a:p xmlns:a="http://schemas.openxmlformats.org/drawingml/2006/main">
          <a:endParaRPr lang="en-US" sz="1400" b="1" baseline="0" dirty="0"/>
        </a:p>
        <a:p xmlns:a="http://schemas.openxmlformats.org/drawingml/2006/main">
          <a:endParaRPr lang="en-US" sz="1400" b="1" baseline="0" dirty="0"/>
        </a:p>
        <a:p xmlns:a="http://schemas.openxmlformats.org/drawingml/2006/main">
          <a:endParaRPr lang="en-US" sz="1400" b="1" dirty="0"/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37F6D-F254-4364-8CA5-3A5D26E51A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03905-D4A9-4171-BCC8-1B594CB40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03905-D4A9-4171-BCC8-1B594CB403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4F02-9F19-4CD9-B6AF-4EFB121821AA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B5E7-DAC4-44DB-B1C3-5B1BD7E99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152400" y="457200"/>
          <a:ext cx="43434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4648200" y="457200"/>
          <a:ext cx="4038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95</Words>
  <Application>Microsoft Office PowerPoint</Application>
  <PresentationFormat>On-screen Show (4:3)</PresentationFormat>
  <Paragraphs>69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C-AD</cp:lastModifiedBy>
  <cp:revision>54</cp:revision>
  <dcterms:created xsi:type="dcterms:W3CDTF">2011-03-02T18:37:40Z</dcterms:created>
  <dcterms:modified xsi:type="dcterms:W3CDTF">2011-06-28T15:03:21Z</dcterms:modified>
</cp:coreProperties>
</file>