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1" d="100"/>
          <a:sy n="101" d="100"/>
        </p:scale>
        <p:origin x="-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30B1-3CC5-1B40-A66C-78EAA6E72441}" type="datetimeFigureOut">
              <a:rPr lang="en-US" smtClean="0"/>
              <a:t>1/10/12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F0BA-9261-5245-9C3B-FCE0CADC83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luminosity goal nearly achieved,</a:t>
            </a:r>
            <a:r>
              <a:rPr lang="en-US" baseline="0" dirty="0" smtClean="0"/>
              <a:t> but at higher intensity than anticipated.</a:t>
            </a:r>
          </a:p>
          <a:p>
            <a:r>
              <a:rPr lang="en-US" baseline="0" dirty="0" smtClean="0"/>
              <a:t>Higher intensity is a product of the 9 MHz cavity commissioning.</a:t>
            </a:r>
          </a:p>
          <a:p>
            <a:r>
              <a:rPr lang="en-US" baseline="0" dirty="0" smtClean="0"/>
              <a:t>Problem is the </a:t>
            </a:r>
            <a:r>
              <a:rPr lang="en-US" baseline="0" dirty="0" err="1" smtClean="0"/>
              <a:t>emittance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74FB-06EB-41F3-A4D7-B6E74AF9B3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066800"/>
            <a:ext cx="3924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066800"/>
            <a:ext cx="3924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619500"/>
            <a:ext cx="3924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dirty="0"/>
              <a:t>Nov. 8, 2004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814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dirty="0"/>
              <a:t>RHIC Machine Advisory Committee Review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E9B8-45C4-CE4E-8418-FA945998FF7A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55FF-CF40-554F-8AE9-010AAC86B0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438400"/>
            <a:ext cx="5029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RHIC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Meeting</a:t>
            </a:r>
          </a:p>
          <a:p>
            <a:r>
              <a:rPr lang="en-US" dirty="0" smtClean="0"/>
              <a:t>V. Schoefer</a:t>
            </a:r>
          </a:p>
          <a:p>
            <a:r>
              <a:rPr lang="en-US" dirty="0" smtClean="0"/>
              <a:t>1/10/12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533400"/>
            <a:ext cx="47244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 Run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successful dry run</a:t>
            </a:r>
          </a:p>
          <a:p>
            <a:pPr lvl="2"/>
            <a:r>
              <a:rPr lang="en-US" dirty="0" smtClean="0"/>
              <a:t>Problems were found, there is enough time to address them before the startup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Still a few major items waiting for full system check</a:t>
            </a:r>
          </a:p>
          <a:p>
            <a:pPr lvl="1"/>
            <a:r>
              <a:rPr lang="en-US" dirty="0" smtClean="0"/>
              <a:t>RHIC CNI motion control</a:t>
            </a:r>
          </a:p>
          <a:p>
            <a:pPr lvl="1"/>
            <a:r>
              <a:rPr lang="en-US" dirty="0" smtClean="0"/>
              <a:t>Tune/coupling and orbit feedback systems</a:t>
            </a:r>
          </a:p>
          <a:p>
            <a:pPr lvl="2"/>
            <a:r>
              <a:rPr lang="en-US" dirty="0" smtClean="0"/>
              <a:t>Can proceed once underlying work on </a:t>
            </a:r>
            <a:r>
              <a:rPr lang="en-US" dirty="0" err="1" smtClean="0"/>
              <a:t>wfgMan</a:t>
            </a:r>
            <a:r>
              <a:rPr lang="en-US" dirty="0" smtClean="0"/>
              <a:t> is complete</a:t>
            </a:r>
          </a:p>
          <a:p>
            <a:pPr lvl="2"/>
            <a:r>
              <a:rPr lang="en-US" dirty="0" smtClean="0"/>
              <a:t>Testing starting as early as tomorrow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09800" y="533400"/>
            <a:ext cx="47244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Up Outline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417638"/>
            <a:ext cx="73276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Start with 100 </a:t>
            </a:r>
            <a:r>
              <a:rPr lang="en-US" sz="2400" dirty="0" err="1" smtClean="0"/>
              <a:t>GeV</a:t>
            </a:r>
            <a:r>
              <a:rPr lang="en-US" sz="2400" dirty="0" smtClean="0"/>
              <a:t> protons (4 weeks of physics)</a:t>
            </a:r>
          </a:p>
          <a:p>
            <a:r>
              <a:rPr lang="en-US" sz="2400" dirty="0" smtClean="0"/>
              <a:t>	move later to 250 </a:t>
            </a:r>
            <a:r>
              <a:rPr lang="en-US" sz="2400" dirty="0" err="1" smtClean="0"/>
              <a:t>GeV</a:t>
            </a:r>
            <a:r>
              <a:rPr lang="en-US" sz="2400" dirty="0" smtClean="0"/>
              <a:t> (~5-7 weeks of physics) 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Jan 17 </a:t>
            </a:r>
            <a:r>
              <a:rPr lang="en-US" sz="2400" dirty="0" smtClean="0"/>
              <a:t>: Start of final </a:t>
            </a:r>
            <a:r>
              <a:rPr lang="en-US" sz="2400" dirty="0" err="1" smtClean="0"/>
              <a:t>cooldown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17375E"/>
                </a:solidFill>
              </a:rPr>
              <a:t> Jan 21</a:t>
            </a:r>
            <a:r>
              <a:rPr lang="en-US" sz="2400" dirty="0" smtClean="0"/>
              <a:t>:  Earliest injection into blue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Followed by 9 MHz capture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Instrumentation setup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17375E"/>
                </a:solidFill>
              </a:rPr>
              <a:t>Jan 24</a:t>
            </a:r>
            <a:r>
              <a:rPr lang="en-US" sz="2400" dirty="0" smtClean="0"/>
              <a:t>: Yellow injection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Followed by 9 MHz capture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Instrumentation setup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17375E"/>
                </a:solidFill>
              </a:rPr>
              <a:t>Jan 28</a:t>
            </a:r>
            <a:r>
              <a:rPr lang="en-US" sz="2400" dirty="0" smtClean="0"/>
              <a:t>: Power supplies ready for ramp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Actual readiness for ramp depends on LLRF progress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1" y="5791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Pacing item for startup/</a:t>
            </a:r>
            <a:r>
              <a:rPr lang="en-US" dirty="0" err="1" smtClean="0"/>
              <a:t>rampup</a:t>
            </a:r>
            <a:r>
              <a:rPr lang="en-US" dirty="0" smtClean="0"/>
              <a:t> is likely commissioning of LLRF changes and 9 MHz (no other major changes)</a:t>
            </a:r>
          </a:p>
          <a:p>
            <a:r>
              <a:rPr lang="en-US" dirty="0" smtClean="0"/>
              <a:t>	RF has a detailed shift-by-shift plan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190500"/>
            <a:ext cx="78486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5334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RHIC</a:t>
            </a:r>
            <a:r>
              <a:rPr lang="en-US" sz="3600" b="1" dirty="0" smtClean="0"/>
              <a:t> 100 </a:t>
            </a:r>
            <a:r>
              <a:rPr lang="en-US" sz="3600" b="1" dirty="0" err="1" smtClean="0"/>
              <a:t>GeV</a:t>
            </a:r>
            <a:r>
              <a:rPr lang="en-US" sz="3600" b="1" dirty="0" smtClean="0"/>
              <a:t> Polarized </a:t>
            </a:r>
            <a:r>
              <a:rPr lang="en-US" sz="3600" b="1" dirty="0" smtClean="0"/>
              <a:t>Proton Parameters</a:t>
            </a:r>
            <a:endParaRPr lang="en-US" sz="3600" b="1" dirty="0"/>
          </a:p>
        </p:txBody>
      </p:sp>
      <p:graphicFrame>
        <p:nvGraphicFramePr>
          <p:cNvPr id="8" name="Group 69"/>
          <p:cNvGraphicFramePr>
            <a:graphicFrameLocks noGrp="1"/>
          </p:cNvGraphicFramePr>
          <p:nvPr>
            <p:ph sz="quarter" idx="2"/>
          </p:nvPr>
        </p:nvGraphicFramePr>
        <p:xfrm>
          <a:off x="533400" y="936064"/>
          <a:ext cx="8042275" cy="4321736"/>
        </p:xfrm>
        <a:graphic>
          <a:graphicData uri="http://schemas.openxmlformats.org/drawingml/2006/table">
            <a:tbl>
              <a:tblPr/>
              <a:tblGrid>
                <a:gridCol w="3590302"/>
                <a:gridCol w="4451973"/>
              </a:tblGrid>
              <a:tr h="678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Parameters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Run 12 Goal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Interaction points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6      8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* in blue [m]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sym typeface="Symbol" pitchFamily="-65" charset="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0.85  0.85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*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 in yellow [m]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sym typeface="Symbol" pitchFamily="-65" charset="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0.85  0.85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Working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points (ramp and store)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sym typeface="Symbol" pitchFamily="-65" charset="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28.695, 29.685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Luminosity/Week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pb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(max)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Polarization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60-65%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Peak bunch intensity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1.35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Peak luminosity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cm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83173" y="3048000"/>
            <a:ext cx="17020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No tune swing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384546" y="2209800"/>
            <a:ext cx="25402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Down from 1 </a:t>
            </a:r>
            <a:r>
              <a:rPr lang="en-US" i="1" dirty="0" err="1" smtClean="0"/>
              <a:t>m</a:t>
            </a:r>
            <a:r>
              <a:rPr lang="en-US" i="1" dirty="0" smtClean="0"/>
              <a:t> in Run 9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190500"/>
            <a:ext cx="78486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RHIC</a:t>
            </a:r>
            <a:r>
              <a:rPr lang="en-US" sz="3600" b="1" dirty="0" smtClean="0"/>
              <a:t> 250 </a:t>
            </a:r>
            <a:r>
              <a:rPr lang="en-US" sz="3600" b="1" dirty="0" err="1" smtClean="0"/>
              <a:t>GeV</a:t>
            </a:r>
            <a:r>
              <a:rPr lang="en-US" sz="3600" b="1" dirty="0" smtClean="0"/>
              <a:t> Polarized </a:t>
            </a:r>
            <a:r>
              <a:rPr lang="en-US" sz="3600" b="1" dirty="0" smtClean="0"/>
              <a:t>Proton Parameters</a:t>
            </a:r>
            <a:endParaRPr lang="en-US" sz="3600" b="1" dirty="0"/>
          </a:p>
        </p:txBody>
      </p:sp>
      <p:graphicFrame>
        <p:nvGraphicFramePr>
          <p:cNvPr id="117829" name="Group 69"/>
          <p:cNvGraphicFramePr>
            <a:graphicFrameLocks noGrp="1"/>
          </p:cNvGraphicFramePr>
          <p:nvPr>
            <p:ph sz="quarter" idx="2"/>
          </p:nvPr>
        </p:nvGraphicFramePr>
        <p:xfrm>
          <a:off x="533400" y="936064"/>
          <a:ext cx="8001000" cy="4321736"/>
        </p:xfrm>
        <a:graphic>
          <a:graphicData uri="http://schemas.openxmlformats.org/drawingml/2006/table">
            <a:tbl>
              <a:tblPr/>
              <a:tblGrid>
                <a:gridCol w="2247472"/>
                <a:gridCol w="2966663"/>
                <a:gridCol w="2786865"/>
              </a:tblGrid>
              <a:tr h="678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Parameters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Run 11 Achieved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Run 12 Goal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Interaction points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     8    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AnDY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test at 2)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6      8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* in blue [m]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sym typeface="Symbol" pitchFamily="-65" charset="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0.8   0.6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0.65   0.65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*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 in yellow [m]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sym typeface="Symbol" pitchFamily="-65" charset="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0.65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0.63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0.65   0.65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 pitchFamily="-65" charset="2"/>
                        </a:rPr>
                        <a:t>Working points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Ramp: (28.680, 29.673)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Store: (28.69, 29.68)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Ramp: (28.680, 29.673)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Store: (28.69, 29.68)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Luminosity/Week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25.4 pb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(the best, 4/5-12)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pb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(max)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Polarization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50%*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55%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Peak bunch intensity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1.65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1.65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Peak luminosity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1.6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cm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2.0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sym typeface="Symbol"/>
                        </a:rPr>
                        <a:t>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cm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85137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*Average of  jet polarization is 46% for both rings. Taking into account for the polarization profile correction factor (R=0.2), The polarization seen by experimenters is boosted by Sqrt(1+R)=&gt; 50%.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66054" y="4013450"/>
            <a:ext cx="6096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0" y="4876800"/>
            <a:ext cx="16764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482</Words>
  <Application>Microsoft Macintosh PowerPoint</Application>
  <PresentationFormat>On-screen Show (4:3)</PresentationFormat>
  <Paragraphs>84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RHIC Status Update</vt:lpstr>
      <vt:lpstr>Dry Run Summary</vt:lpstr>
      <vt:lpstr>Start Up Outline</vt:lpstr>
      <vt:lpstr>RHIC 100 GeV Polarized Proton Parameters</vt:lpstr>
      <vt:lpstr>RHIC 250 GeV Polarized Proton Parameters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 Update</dc:title>
  <dc:creator>Vincent Schoefer</dc:creator>
  <cp:lastModifiedBy>Vincent Schoefer</cp:lastModifiedBy>
  <cp:revision>18</cp:revision>
  <dcterms:created xsi:type="dcterms:W3CDTF">2012-01-10T15:00:05Z</dcterms:created>
  <dcterms:modified xsi:type="dcterms:W3CDTF">2012-01-10T18:54:28Z</dcterms:modified>
</cp:coreProperties>
</file>