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  <Default Extension="gif" ContentType="image/gi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8"/>
  </p:notesMasterIdLst>
  <p:sldIdLst>
    <p:sldId id="256" r:id="rId2"/>
    <p:sldId id="337" r:id="rId3"/>
    <p:sldId id="351" r:id="rId4"/>
    <p:sldId id="356" r:id="rId5"/>
    <p:sldId id="335" r:id="rId6"/>
    <p:sldId id="34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24015" autoAdjust="0"/>
    <p:restoredTop sz="94652" autoAdjust="0"/>
  </p:normalViewPr>
  <p:slideViewPr>
    <p:cSldViewPr>
      <p:cViewPr>
        <p:scale>
          <a:sx n="75" d="100"/>
          <a:sy n="75" d="100"/>
        </p:scale>
        <p:origin x="-944" y="-7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10" Type="http://schemas.openxmlformats.org/officeDocument/2006/relationships/presProps" Target="presProps.xml"/><Relationship Id="rId5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printerSettings" Target="printerSettings/printerSettings1.bin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DE189-E7BA-433A-9DD8-E95EACBAC51E}" type="datetimeFigureOut">
              <a:rPr lang="en-US" smtClean="0"/>
              <a:pPr/>
              <a:t>1/17/12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C5721-9005-419B-B7AF-E17B36350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EE647C-5E37-4D61-A019-DB37EF77A8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D72CA4-C8BF-4C1D-98CF-FC05543F60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2D39AA-91DD-44C6-93DA-A952077157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B0D24-B2FD-4B12-BBB6-F45C2D5C49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76EA96-9B79-4A2E-B7DD-B37F083D27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3C8038-FFB8-4C60-B717-29C269F26E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266C74-5A8E-4672-A2C5-3B68AC2BDE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0BDA77-6EF2-449A-A728-B69DD9640D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B40CF-8C40-4D43-A8CC-CD1B7B8178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AADE2-003D-4FB1-AA22-1B811D8779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E098A-04D1-42AD-A2AB-5EECC1FBD0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5B9AB3E-42B3-4F11-9AF8-59AEC17E53F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3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676400"/>
            <a:ext cx="8458200" cy="21336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AGS PP Progress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7600" y="3733800"/>
            <a:ext cx="19191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Haixin Huang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5791200"/>
            <a:ext cx="23529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Time </a:t>
            </a:r>
            <a:r>
              <a:rPr lang="en-US" dirty="0" smtClean="0">
                <a:solidFill>
                  <a:srgbClr val="002060"/>
                </a:solidFill>
              </a:rPr>
              <a:t>Meeting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January, </a:t>
            </a:r>
            <a:r>
              <a:rPr lang="en-US" dirty="0" smtClean="0">
                <a:solidFill>
                  <a:srgbClr val="002060"/>
                </a:solidFill>
              </a:rPr>
              <a:t>17, </a:t>
            </a:r>
            <a:r>
              <a:rPr lang="en-US" dirty="0" smtClean="0">
                <a:solidFill>
                  <a:srgbClr val="002060"/>
                </a:solidFill>
              </a:rPr>
              <a:t>2012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44E2B-2CAC-4A61-A712-76563735E2D8}" type="slidenum">
              <a:rPr lang="ja-JP" altLang="en-US"/>
              <a:pPr/>
              <a:t>2</a:t>
            </a:fld>
            <a:endParaRPr lang="en-US" altLang="ja-JP"/>
          </a:p>
        </p:txBody>
      </p:sp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457200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Status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9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2400" dirty="0" smtClean="0">
                <a:solidFill>
                  <a:srgbClr val="000090"/>
                </a:solidFill>
              </a:rPr>
              <a:t>The AGS polarization has been recovered over the weekend. The key is the vertical tune and chromaticity near 0+. AGS setup is reasonable stable: the polarization change can be reproduced by reloading different optics.  The </a:t>
            </a:r>
            <a:r>
              <a:rPr lang="en-US" sz="2400" dirty="0" smtClean="0">
                <a:solidFill>
                  <a:srgbClr val="000090"/>
                </a:solidFill>
              </a:rPr>
              <a:t>polarization is </a:t>
            </a:r>
            <a:r>
              <a:rPr lang="en-US" sz="2400" dirty="0" smtClean="0">
                <a:solidFill>
                  <a:srgbClr val="000090"/>
                </a:solidFill>
              </a:rPr>
              <a:t>about 67% </a:t>
            </a:r>
            <a:r>
              <a:rPr lang="en-US" sz="2400" dirty="0" smtClean="0">
                <a:solidFill>
                  <a:srgbClr val="000090"/>
                </a:solidFill>
              </a:rPr>
              <a:t>for </a:t>
            </a:r>
            <a:r>
              <a:rPr lang="en-US" sz="2400" dirty="0" smtClean="0">
                <a:solidFill>
                  <a:srgbClr val="000090"/>
                </a:solidFill>
              </a:rPr>
              <a:t>1.5-1.6*</a:t>
            </a:r>
            <a:r>
              <a:rPr lang="en-US" sz="2400" dirty="0" smtClean="0">
                <a:solidFill>
                  <a:srgbClr val="000090"/>
                </a:solidFill>
              </a:rPr>
              <a:t>10^11.</a:t>
            </a:r>
            <a:endParaRPr lang="en-US" sz="2400" dirty="0" smtClean="0">
              <a:solidFill>
                <a:srgbClr val="000090"/>
              </a:solidFill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2400" dirty="0" smtClean="0">
                <a:solidFill>
                  <a:srgbClr val="000090"/>
                </a:solidFill>
              </a:rPr>
              <a:t>Source polarization </a:t>
            </a:r>
            <a:r>
              <a:rPr lang="en-US" sz="2400" dirty="0" smtClean="0">
                <a:solidFill>
                  <a:srgbClr val="000090"/>
                </a:solidFill>
              </a:rPr>
              <a:t>is around </a:t>
            </a:r>
            <a:r>
              <a:rPr lang="en-US" sz="2400" dirty="0" smtClean="0">
                <a:solidFill>
                  <a:srgbClr val="000090"/>
                </a:solidFill>
              </a:rPr>
              <a:t>76% last week when it was in good state, sometimes it is as low as 71%. As a reference point, the average source polarization from last run was 79%.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2400" dirty="0" smtClean="0">
                <a:solidFill>
                  <a:srgbClr val="000090"/>
                </a:solidFill>
              </a:rPr>
              <a:t>Injection </a:t>
            </a:r>
            <a:r>
              <a:rPr lang="en-US" sz="2400" dirty="0" smtClean="0">
                <a:solidFill>
                  <a:srgbClr val="000090"/>
                </a:solidFill>
              </a:rPr>
              <a:t>polarization measurement done with CNI polarimeter for the first time</a:t>
            </a:r>
            <a:r>
              <a:rPr lang="en-US" sz="2400" dirty="0" smtClean="0">
                <a:solidFill>
                  <a:srgbClr val="000090"/>
                </a:solidFill>
              </a:rPr>
              <a:t>. We take advantage of this capability to retune the Booster harmonics 3 and improved the polarization at AGS injection by 4% (relatively). </a:t>
            </a:r>
            <a:endParaRPr lang="en-US" sz="2400" dirty="0" smtClean="0">
              <a:solidFill>
                <a:srgbClr val="000090"/>
              </a:solidFill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2400" dirty="0" smtClean="0">
                <a:solidFill>
                  <a:srgbClr val="000090"/>
                </a:solidFill>
              </a:rPr>
              <a:t>9</a:t>
            </a:r>
            <a:r>
              <a:rPr lang="en-US" sz="2400" baseline="30000" dirty="0" smtClean="0">
                <a:solidFill>
                  <a:srgbClr val="000090"/>
                </a:solidFill>
              </a:rPr>
              <a:t>th</a:t>
            </a:r>
            <a:r>
              <a:rPr lang="en-US" sz="2400" dirty="0" smtClean="0">
                <a:solidFill>
                  <a:srgbClr val="000090"/>
                </a:solidFill>
              </a:rPr>
              <a:t> harmonics are important for AGS jump quads operation. A new version of </a:t>
            </a:r>
            <a:r>
              <a:rPr lang="en-US" sz="2400" dirty="0" smtClean="0">
                <a:solidFill>
                  <a:srgbClr val="000090"/>
                </a:solidFill>
              </a:rPr>
              <a:t>orbit control can smooth out the harmonics on the ramp very nicely.</a:t>
            </a:r>
            <a:r>
              <a:rPr lang="en-US" sz="2400" dirty="0" smtClean="0">
                <a:solidFill>
                  <a:srgbClr val="000090"/>
                </a:solidFill>
              </a:rPr>
              <a:t> 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endParaRPr lang="en-US" sz="2200" dirty="0" smtClean="0">
              <a:solidFill>
                <a:srgbClr val="00009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44E2B-2CAC-4A61-A712-76563735E2D8}" type="slidenum">
              <a:rPr lang="ja-JP" altLang="en-US"/>
              <a:pPr/>
              <a:t>3</a:t>
            </a:fld>
            <a:endParaRPr lang="en-US" altLang="ja-JP"/>
          </a:p>
        </p:txBody>
      </p:sp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457200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Intensity Scan with Booster Scraping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9" name="Content Placeholder 8" descr="intensity_scan_scraping0114.gif"/>
          <p:cNvPicPr>
            <a:picLocks noGrp="1" noChangeAspect="1"/>
          </p:cNvPicPr>
          <p:nvPr>
            <p:ph idx="1"/>
          </p:nvPr>
        </p:nvPicPr>
        <p:blipFill>
          <a:blip r:embed="rId2"/>
          <a:srcRect l="-21487" r="-21487"/>
          <a:stretch>
            <a:fillRect/>
          </a:stretch>
        </p:blipFill>
        <p:spPr>
          <a:xfrm>
            <a:off x="-1219201" y="762000"/>
            <a:ext cx="11514667" cy="6096000"/>
          </a:xfrm>
        </p:spPr>
      </p:pic>
      <p:sp>
        <p:nvSpPr>
          <p:cNvPr id="11" name="TextBox 10"/>
          <p:cNvSpPr txBox="1"/>
          <p:nvPr/>
        </p:nvSpPr>
        <p:spPr>
          <a:xfrm>
            <a:off x="3962400" y="2286000"/>
            <a:ext cx="26716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 polarization:</a:t>
            </a:r>
          </a:p>
          <a:p>
            <a:r>
              <a:rPr lang="en-US" dirty="0" smtClean="0"/>
              <a:t>76.17+-0.17%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44E2B-2CAC-4A61-A712-76563735E2D8}" type="slidenum">
              <a:rPr lang="ja-JP" altLang="en-US"/>
              <a:pPr/>
              <a:t>4</a:t>
            </a:fld>
            <a:endParaRPr lang="en-US" altLang="ja-JP"/>
          </a:p>
        </p:txBody>
      </p:sp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457200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Booster sin3v Scan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0" y="762000"/>
            <a:ext cx="5014414" cy="461665"/>
          </a:xfrm>
          <a:prstGeom prst="rect">
            <a:avLst/>
          </a:prstGeom>
          <a:solidFill>
            <a:schemeClr val="accent3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The data from last night is not so good.</a:t>
            </a:r>
          </a:p>
        </p:txBody>
      </p:sp>
      <p:pic>
        <p:nvPicPr>
          <p:cNvPr id="10" name="Content Placeholder 9" descr="sin3v.png"/>
          <p:cNvPicPr>
            <a:picLocks noGrp="1" noChangeAspect="1"/>
          </p:cNvPicPr>
          <p:nvPr>
            <p:ph idx="1"/>
          </p:nvPr>
        </p:nvPicPr>
        <p:blipFill>
          <a:blip r:embed="rId2"/>
          <a:srcRect l="-22980" r="-22980"/>
          <a:stretch>
            <a:fillRect/>
          </a:stretch>
        </p:blipFill>
        <p:spPr>
          <a:xfrm>
            <a:off x="-838200" y="685800"/>
            <a:ext cx="11658600" cy="6172200"/>
          </a:xfrm>
        </p:spPr>
      </p:pic>
      <p:sp>
        <p:nvSpPr>
          <p:cNvPr id="11" name="TextBox 10"/>
          <p:cNvSpPr txBox="1"/>
          <p:nvPr/>
        </p:nvSpPr>
        <p:spPr>
          <a:xfrm>
            <a:off x="762000" y="6396335"/>
            <a:ext cx="3421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Relatively ~4% difference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44E2B-2CAC-4A61-A712-76563735E2D8}" type="slidenum">
              <a:rPr lang="ja-JP" altLang="en-US"/>
              <a:pPr/>
              <a:t>5</a:t>
            </a:fld>
            <a:endParaRPr lang="en-US" altLang="ja-JP" dirty="0"/>
          </a:p>
        </p:txBody>
      </p:sp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457200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AGS 9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th</a:t>
            </a:r>
            <a:r>
              <a:rPr lang="en-US" sz="3200" b="1" dirty="0" smtClean="0">
                <a:solidFill>
                  <a:srgbClr val="FF0000"/>
                </a:solidFill>
              </a:rPr>
              <a:t> Harmonics Before and After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9" name="Picture 8" descr="good_harmonic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066800"/>
            <a:ext cx="4572000" cy="5791200"/>
          </a:xfrm>
          <a:prstGeom prst="rect">
            <a:avLst/>
          </a:prstGeom>
        </p:spPr>
      </p:pic>
      <p:pic>
        <p:nvPicPr>
          <p:cNvPr id="13" name="Content Placeholder 12" descr="bad_harmonics.gif"/>
          <p:cNvPicPr>
            <a:picLocks noGrp="1" noChangeAspect="1"/>
          </p:cNvPicPr>
          <p:nvPr>
            <p:ph idx="1"/>
          </p:nvPr>
        </p:nvPicPr>
        <p:blipFill>
          <a:blip r:embed="rId3"/>
          <a:srcRect l="-27551" r="-27551"/>
          <a:stretch>
            <a:fillRect/>
          </a:stretch>
        </p:blipFill>
        <p:spPr>
          <a:xfrm>
            <a:off x="-1447800" y="1143000"/>
            <a:ext cx="7391400" cy="5715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 dirty="0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44E2B-2CAC-4A61-A712-76563735E2D8}" type="slidenum">
              <a:rPr lang="ja-JP" altLang="en-US"/>
              <a:pPr/>
              <a:t>6</a:t>
            </a:fld>
            <a:endParaRPr lang="en-US" altLang="ja-JP" dirty="0"/>
          </a:p>
        </p:txBody>
      </p:sp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457200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Remaining Job List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9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lvl="1"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3200" dirty="0" smtClean="0">
                <a:solidFill>
                  <a:srgbClr val="000090"/>
                </a:solidFill>
              </a:rPr>
              <a:t>Extraction setup. </a:t>
            </a:r>
          </a:p>
          <a:p>
            <a:pPr lvl="1"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3200" dirty="0" smtClean="0">
                <a:solidFill>
                  <a:srgbClr val="000090"/>
                </a:solidFill>
              </a:rPr>
              <a:t>Load </a:t>
            </a:r>
            <a:r>
              <a:rPr lang="en-US" sz="3200" dirty="0" smtClean="0">
                <a:solidFill>
                  <a:srgbClr val="000090"/>
                </a:solidFill>
              </a:rPr>
              <a:t>the jump quad timing for early part of ramp (before transition) to see if it give us additional gain of polarization. First test is to make sure P/S can take it.</a:t>
            </a:r>
          </a:p>
          <a:p>
            <a:pPr lvl="1"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3200" dirty="0" smtClean="0">
                <a:solidFill>
                  <a:srgbClr val="000090"/>
                </a:solidFill>
              </a:rPr>
              <a:t>Fine tuning the pulse shape for each pulse</a:t>
            </a:r>
            <a:r>
              <a:rPr lang="en-US" sz="3200" dirty="0" smtClean="0">
                <a:solidFill>
                  <a:srgbClr val="000090"/>
                </a:solidFill>
              </a:rPr>
              <a:t>. The </a:t>
            </a:r>
            <a:r>
              <a:rPr lang="en-US" sz="3200" dirty="0" smtClean="0">
                <a:solidFill>
                  <a:srgbClr val="000090"/>
                </a:solidFill>
              </a:rPr>
              <a:t>files for the two states are under testing today.</a:t>
            </a:r>
            <a:endParaRPr lang="en-US" sz="3200" dirty="0" smtClean="0">
              <a:solidFill>
                <a:srgbClr val="000090"/>
              </a:solidFill>
            </a:endParaRPr>
          </a:p>
          <a:p>
            <a:pPr lvl="1"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3200" dirty="0" smtClean="0">
                <a:solidFill>
                  <a:srgbClr val="000090"/>
                </a:solidFill>
              </a:rPr>
              <a:t>Modeling </a:t>
            </a:r>
            <a:r>
              <a:rPr lang="en-US" sz="3200" dirty="0" smtClean="0">
                <a:solidFill>
                  <a:srgbClr val="000090"/>
                </a:solidFill>
              </a:rPr>
              <a:t>work with bare </a:t>
            </a:r>
            <a:r>
              <a:rPr lang="en-US" sz="3200" dirty="0" smtClean="0">
                <a:solidFill>
                  <a:srgbClr val="000090"/>
                </a:solidFill>
              </a:rPr>
              <a:t>AGS and cold snake on.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endParaRPr lang="en-US" sz="2400" dirty="0" smtClean="0">
              <a:solidFill>
                <a:srgbClr val="00009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48333</TotalTime>
  <Words>298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AGS PP Progress </vt:lpstr>
      <vt:lpstr>Status</vt:lpstr>
      <vt:lpstr>Intensity Scan with Booster Scraping</vt:lpstr>
      <vt:lpstr>Booster sin3v Scan </vt:lpstr>
      <vt:lpstr>AGS 9th Harmonics Before and After</vt:lpstr>
      <vt:lpstr>Remaining Job List</vt:lpstr>
    </vt:vector>
  </TitlesOfParts>
  <Company>BNL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Transverse Emittance in Booster and AGS</dc:title>
  <dc:creator>zeno</dc:creator>
  <cp:lastModifiedBy>Haixin Huang</cp:lastModifiedBy>
  <cp:revision>147</cp:revision>
  <dcterms:created xsi:type="dcterms:W3CDTF">2012-01-17T16:09:08Z</dcterms:created>
  <dcterms:modified xsi:type="dcterms:W3CDTF">2012-01-17T17:40:36Z</dcterms:modified>
</cp:coreProperties>
</file>