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5"/>
  </p:notesMasterIdLst>
  <p:sldIdLst>
    <p:sldId id="256" r:id="rId2"/>
    <p:sldId id="337" r:id="rId3"/>
    <p:sldId id="352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24015" autoAdjust="0"/>
    <p:restoredTop sz="94652" autoAdjust="0"/>
  </p:normalViewPr>
  <p:slideViewPr>
    <p:cSldViewPr>
      <p:cViewPr>
        <p:scale>
          <a:sx n="100" d="100"/>
          <a:sy n="100" d="100"/>
        </p:scale>
        <p:origin x="-224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DE189-E7BA-433A-9DD8-E95EACBAC51E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C5721-9005-419B-B7AF-E17B36350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E647C-5E37-4D61-A019-DB37EF77A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72CA4-C8BF-4C1D-98CF-FC05543F60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D39AA-91DD-44C6-93DA-A952077157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B0D24-B2FD-4B12-BBB6-F45C2D5C4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6EA96-9B79-4A2E-B7DD-B37F083D27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C8038-FFB8-4C60-B717-29C269F26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66C74-5A8E-4672-A2C5-3B68AC2BD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BDA77-6EF2-449A-A728-B69DD9640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B40CF-8C40-4D43-A8CC-CD1B7B8178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AADE2-003D-4FB1-AA22-1B811D877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E098A-04D1-42AD-A2AB-5EECC1FBD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B9AB3E-42B3-4F11-9AF8-59AEC17E53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76400"/>
            <a:ext cx="8458200" cy="2133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AGS PP Progress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3733800"/>
            <a:ext cx="1919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Haixin Huang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791200"/>
            <a:ext cx="23529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Time Meeting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January,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31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2012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Status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</a:rPr>
              <a:t>AGS setup is stable over past </a:t>
            </a:r>
            <a:r>
              <a:rPr lang="en-US" sz="2800" dirty="0" smtClean="0">
                <a:solidFill>
                  <a:srgbClr val="000090"/>
                </a:solidFill>
              </a:rPr>
              <a:t>one week. Polarization is around 70% at extraction.</a:t>
            </a:r>
            <a:endParaRPr lang="en-US" sz="28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</a:rPr>
              <a:t>The focus of last week was injection polarization measurement with e880 polarimeter.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</a:rPr>
              <a:t>Many thanks to Dave Underwood, Hal </a:t>
            </a:r>
            <a:r>
              <a:rPr lang="en-US" sz="2800" dirty="0" err="1" smtClean="0">
                <a:solidFill>
                  <a:srgbClr val="000090"/>
                </a:solidFill>
              </a:rPr>
              <a:t>Spinka</a:t>
            </a:r>
            <a:r>
              <a:rPr lang="en-US" sz="2800" dirty="0" smtClean="0">
                <a:solidFill>
                  <a:srgbClr val="000090"/>
                </a:solidFill>
              </a:rPr>
              <a:t> and Steve </a:t>
            </a:r>
            <a:r>
              <a:rPr lang="en-US" sz="2800" dirty="0" err="1" smtClean="0">
                <a:solidFill>
                  <a:srgbClr val="000090"/>
                </a:solidFill>
              </a:rPr>
              <a:t>Gliske</a:t>
            </a:r>
            <a:r>
              <a:rPr lang="en-US" sz="2800" dirty="0" smtClean="0">
                <a:solidFill>
                  <a:srgbClr val="000090"/>
                </a:solidFill>
              </a:rPr>
              <a:t> who worked on e880 polarimeter after their STAR shifts.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</a:rPr>
              <a:t>Compared to the past, the injection </a:t>
            </a:r>
            <a:r>
              <a:rPr lang="en-US" sz="2800" dirty="0" smtClean="0">
                <a:solidFill>
                  <a:srgbClr val="000090"/>
                </a:solidFill>
              </a:rPr>
              <a:t>asymmetry (polarization) is higher this year.</a:t>
            </a:r>
            <a:endParaRPr lang="en-US" dirty="0" smtClean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8600" y="1219200"/>
            <a:ext cx="8915400" cy="3046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altLang="ja-JP" sz="2400" dirty="0"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Date Time     </a:t>
            </a:r>
            <a:r>
              <a:rPr lang="en-US" altLang="ja-JP" sz="2400" dirty="0" smtClean="0"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 Asymmetry   Error     </a:t>
            </a:r>
            <a:r>
              <a:rPr lang="en-US" altLang="ja-JP" sz="2400" dirty="0"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Pol(200MeV</a:t>
            </a:r>
            <a:r>
              <a:rPr lang="en-US" altLang="ja-JP" sz="2400" dirty="0" smtClean="0"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)  Normalized </a:t>
            </a:r>
            <a:r>
              <a:rPr lang="en-US" altLang="ja-JP" sz="2400" dirty="0" err="1" smtClean="0"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Asym</a:t>
            </a:r>
            <a:r>
              <a:rPr lang="en-US" altLang="ja-JP" sz="2400" dirty="0" smtClean="0"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.</a:t>
            </a:r>
            <a:endParaRPr lang="en-US" altLang="ja-JP" sz="2400" dirty="0" smtClean="0">
              <a:solidFill>
                <a:srgbClr val="FF0000"/>
              </a:solidFill>
              <a:latin typeface="Times New Roman" pitchFamily="-65" charset="0"/>
              <a:ea typeface="Times New Roman" pitchFamily="-65" charset="0"/>
              <a:cs typeface="Times New Roman" pitchFamily="-65" charset="0"/>
            </a:endParaRPr>
          </a:p>
          <a:p>
            <a:pPr eaLnBrk="0" hangingPunct="0"/>
            <a:r>
              <a:rPr lang="en-US" altLang="ja-JP" sz="2400" dirty="0" smtClean="0"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 </a:t>
            </a:r>
            <a:endParaRPr lang="en-US" altLang="ja-JP" sz="2400" dirty="0" smtClean="0">
              <a:solidFill>
                <a:srgbClr val="FF0000"/>
              </a:solidFill>
              <a:latin typeface="Times New Roman" pitchFamily="-65" charset="0"/>
              <a:ea typeface="Times New Roman" pitchFamily="-65" charset="0"/>
              <a:cs typeface="Times New Roman" pitchFamily="-65" charset="0"/>
            </a:endParaRPr>
          </a:p>
          <a:p>
            <a:pPr eaLnBrk="0" hangingPunct="0"/>
            <a:r>
              <a:rPr lang="en-US" altLang="ja-JP" dirty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5</a:t>
            </a:r>
            <a:r>
              <a:rPr lang="en-US" altLang="ja-JP" sz="2400" dirty="0" smtClean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/14-29/2005          64.0       0.64       79.0			64.81</a:t>
            </a:r>
            <a:endParaRPr lang="en-US" altLang="ja-JP" sz="2400" dirty="0" smtClean="0">
              <a:solidFill>
                <a:srgbClr val="000090"/>
              </a:solidFill>
              <a:latin typeface="Times New Roman" pitchFamily="-65" charset="0"/>
              <a:ea typeface="Times New Roman" pitchFamily="-65" charset="0"/>
              <a:cs typeface="Times New Roman" pitchFamily="-65" charset="0"/>
            </a:endParaRPr>
          </a:p>
          <a:p>
            <a:pPr eaLnBrk="0" hangingPunct="0"/>
            <a:r>
              <a:rPr lang="en-US" altLang="ja-JP" sz="2400" dirty="0" smtClean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3/26/2006               66.7       1.24        80.8			66.04</a:t>
            </a:r>
            <a:endParaRPr lang="en-US" altLang="ja-JP" sz="2400" dirty="0" smtClean="0">
              <a:solidFill>
                <a:srgbClr val="000090"/>
              </a:solidFill>
              <a:latin typeface="Times New Roman" pitchFamily="-65" charset="0"/>
              <a:ea typeface="Times New Roman" pitchFamily="-65" charset="0"/>
              <a:cs typeface="Times New Roman" pitchFamily="-65" charset="0"/>
            </a:endParaRPr>
          </a:p>
          <a:p>
            <a:pPr eaLnBrk="0" hangingPunct="0"/>
            <a:r>
              <a:rPr lang="en-US" altLang="ja-JP" dirty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6</a:t>
            </a:r>
            <a:r>
              <a:rPr lang="en-US" altLang="ja-JP" sz="2400" dirty="0" smtClean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/20-21/2006          64.9       0.55        82.2			63.16</a:t>
            </a:r>
            <a:endParaRPr lang="en-US" altLang="ja-JP" sz="2400" dirty="0" smtClean="0">
              <a:solidFill>
                <a:srgbClr val="000090"/>
              </a:solidFill>
              <a:latin typeface="Times New Roman" pitchFamily="-65" charset="0"/>
              <a:ea typeface="Times New Roman" pitchFamily="-65" charset="0"/>
              <a:cs typeface="Times New Roman" pitchFamily="-65" charset="0"/>
            </a:endParaRPr>
          </a:p>
          <a:p>
            <a:pPr eaLnBrk="0" hangingPunct="0"/>
            <a:r>
              <a:rPr lang="en-US" altLang="ja-JP" dirty="0" smtClean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2</a:t>
            </a:r>
            <a:r>
              <a:rPr lang="en-US" altLang="ja-JP" sz="2400" dirty="0" smtClean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/15/2008               61.4       0.20        76.0			64.63</a:t>
            </a:r>
            <a:endParaRPr lang="en-US" altLang="ja-JP" sz="2400" dirty="0" smtClean="0">
              <a:solidFill>
                <a:srgbClr val="000090"/>
              </a:solidFill>
              <a:latin typeface="Times New Roman" pitchFamily="-65" charset="0"/>
              <a:ea typeface="Times New Roman" pitchFamily="-65" charset="0"/>
              <a:cs typeface="Times New Roman" pitchFamily="-65" charset="0"/>
            </a:endParaRPr>
          </a:p>
          <a:p>
            <a:pPr eaLnBrk="0" hangingPunct="0"/>
            <a:r>
              <a:rPr lang="en-US" altLang="ja-JP" dirty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2</a:t>
            </a:r>
            <a:r>
              <a:rPr lang="en-US" altLang="ja-JP" sz="2400" dirty="0" smtClean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/5/2011  	       63.8       1.10        79.1			64.52</a:t>
            </a:r>
            <a:endParaRPr lang="en-US" altLang="ja-JP" sz="2400" dirty="0" smtClean="0">
              <a:solidFill>
                <a:srgbClr val="000090"/>
              </a:solidFill>
              <a:latin typeface="Times New Roman" pitchFamily="-65" charset="0"/>
              <a:ea typeface="Times New Roman" pitchFamily="-65" charset="0"/>
              <a:cs typeface="Times New Roman" pitchFamily="-65" charset="0"/>
            </a:endParaRPr>
          </a:p>
          <a:p>
            <a:pPr eaLnBrk="0" hangingPunct="0"/>
            <a:r>
              <a:rPr lang="en-US" altLang="ja-JP" dirty="0" smtClean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1</a:t>
            </a:r>
            <a:r>
              <a:rPr lang="en-US" altLang="ja-JP" sz="2400" dirty="0" smtClean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/23-27/2012          68.0       0.46      </a:t>
            </a:r>
            <a:r>
              <a:rPr lang="en-US" altLang="ja-JP" dirty="0" smtClean="0">
                <a:solidFill>
                  <a:srgbClr val="000090"/>
                </a:solidFill>
                <a:latin typeface="Times New Roman" pitchFamily="-65" charset="0"/>
                <a:ea typeface="Courier New" pitchFamily="-65" charset="0"/>
                <a:cs typeface="Courier New" pitchFamily="-65" charset="0"/>
              </a:rPr>
              <a:t>  79.6			68.34</a:t>
            </a:r>
            <a:endParaRPr lang="en-US" altLang="ja-JP" sz="2400" dirty="0">
              <a:solidFill>
                <a:srgbClr val="000090"/>
              </a:solidFill>
              <a:latin typeface="Times New Roman" pitchFamily="-65" charset="0"/>
              <a:ea typeface="Times New Roman" pitchFamily="-65" charset="0"/>
              <a:cs typeface="Times New Roman" pitchFamily="-65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9906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Times New Roman" pitchFamily="-65" charset="0"/>
              </a:rPr>
              <a:t>AGS Injection </a:t>
            </a:r>
            <a:r>
              <a:rPr lang="en-US" sz="3200" b="1" dirty="0">
                <a:solidFill>
                  <a:srgbClr val="FF0000"/>
                </a:solidFill>
                <a:latin typeface="Times New Roman" pitchFamily="-65" charset="0"/>
              </a:rPr>
              <a:t>Polarization Measurements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4800" y="4724400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-65" charset="0"/>
              </a:rPr>
              <a:t>Injection polarization is higher this year by a few percent. The </a:t>
            </a:r>
            <a:r>
              <a:rPr lang="en-US" dirty="0" smtClean="0">
                <a:solidFill>
                  <a:srgbClr val="FF0000"/>
                </a:solidFill>
                <a:latin typeface="Times New Roman" pitchFamily="-65" charset="0"/>
              </a:rPr>
              <a:t> gain vs. last year could be different harmonic correction.</a:t>
            </a:r>
            <a:endParaRPr lang="en-US" sz="2400" dirty="0">
              <a:solidFill>
                <a:srgbClr val="FF0000"/>
              </a:solidFill>
              <a:latin typeface="Times New Roman" pitchFamily="-65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086600" y="2286000"/>
            <a:ext cx="9906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48446</TotalTime>
  <Words>202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AGS PP Progress </vt:lpstr>
      <vt:lpstr>Status</vt:lpstr>
      <vt:lpstr>AGS Injection Polarization Measurements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Transverse Emittance in Booster and AGS</dc:title>
  <dc:creator>zeno</dc:creator>
  <cp:lastModifiedBy>Haixin Huang</cp:lastModifiedBy>
  <cp:revision>150</cp:revision>
  <dcterms:created xsi:type="dcterms:W3CDTF">2012-01-31T17:24:12Z</dcterms:created>
  <dcterms:modified xsi:type="dcterms:W3CDTF">2012-01-31T17:47:25Z</dcterms:modified>
</cp:coreProperties>
</file>