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03" d="100"/>
          <a:sy n="103" d="100"/>
        </p:scale>
        <p:origin x="-9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1211FA-E114-41F8-83B4-0D8F9C171DAF}" type="datetimeFigureOut">
              <a:rPr lang="en-US"/>
              <a:pPr>
                <a:defRPr/>
              </a:pPr>
              <a:t>1/31/2012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0F6DDE-4F40-46C3-B082-A5B2D2F2A4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B0F0FE-BE54-447E-87DD-A578E7D23FA5}" type="datetimeFigureOut">
              <a:rPr lang="en-US"/>
              <a:pPr>
                <a:defRPr/>
              </a:pPr>
              <a:t>1/31/2012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CDDCB6-8F40-4E53-8F02-0EA895CB22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8BBF01-F22D-453E-9493-916F1962085F}" type="datetimeFigureOut">
              <a:rPr lang="en-US"/>
              <a:pPr>
                <a:defRPr/>
              </a:pPr>
              <a:t>1/31/2012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877F67-FD5B-4DE9-A9E2-BC48FADE0D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7C034C-F9DC-489F-BA72-9817FB5F9AA1}" type="datetimeFigureOut">
              <a:rPr lang="en-US"/>
              <a:pPr>
                <a:defRPr/>
              </a:pPr>
              <a:t>1/31/2012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288180-2B1F-42A5-B989-5CA87B203C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B44E75-A89A-40B7-8C8A-98EBC1AFA104}" type="datetimeFigureOut">
              <a:rPr lang="en-US"/>
              <a:pPr>
                <a:defRPr/>
              </a:pPr>
              <a:t>1/31/2012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A883D5-7665-4669-9AE3-9D55C3E4D7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BB5D578-DDED-4F5B-867F-EBAD7925769D}" type="datetimeFigureOut">
              <a:rPr lang="en-US"/>
              <a:pPr>
                <a:defRPr/>
              </a:pPr>
              <a:t>1/31/2012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D6B92A-5F4B-435D-A8AA-2106BC1A41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967A926-3BD4-4206-984D-6650C4987762}" type="datetimeFigureOut">
              <a:rPr lang="en-US"/>
              <a:pPr>
                <a:defRPr/>
              </a:pPr>
              <a:t>1/31/2012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433DF7-0622-4C10-8810-F2D91E2EC8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3BFA61-CF49-4DF6-8C7F-BFBBA7587A72}" type="datetimeFigureOut">
              <a:rPr lang="en-US"/>
              <a:pPr>
                <a:defRPr/>
              </a:pPr>
              <a:t>1/31/2012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D56102-5C89-47D9-A429-47E811A9FB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CC32A4-510F-432E-B2E0-EDA95D786547}" type="datetimeFigureOut">
              <a:rPr lang="en-US"/>
              <a:pPr>
                <a:defRPr/>
              </a:pPr>
              <a:t>1/31/2012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A15A91-B8BC-41EB-B0D5-F42C2D0F3C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D2B9DB-E688-4223-8A86-935C2269D135}" type="datetimeFigureOut">
              <a:rPr lang="en-US"/>
              <a:pPr>
                <a:defRPr/>
              </a:pPr>
              <a:t>1/31/2012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930FA1-2CFC-43C0-AA03-7C26680888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698B6E-9CA3-4B23-B9E9-DF156F0BD7F0}" type="datetimeFigureOut">
              <a:rPr lang="en-US"/>
              <a:pPr>
                <a:defRPr/>
              </a:pPr>
              <a:t>1/31/2012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3FDB74-3A9F-4C88-A612-B10C4BE981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5B38E2-DF57-4FEF-A666-C68207F3AC91}" type="datetimeFigureOut">
              <a:rPr lang="en-US"/>
              <a:pPr>
                <a:defRPr/>
              </a:pPr>
              <a:t>1/31/2012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2D8C3F9-667B-4221-93DC-6CE121B393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57200" y="274638"/>
            <a:ext cx="8229600" cy="868362"/>
          </a:xfrm>
        </p:spPr>
        <p:txBody>
          <a:bodyPr/>
          <a:lstStyle/>
          <a:p>
            <a:r>
              <a:rPr lang="en-US" sz="2400" smtClean="0"/>
              <a:t>Cryo Operations 1-31-12</a:t>
            </a:r>
          </a:p>
        </p:txBody>
      </p:sp>
      <p:sp>
        <p:nvSpPr>
          <p:cNvPr id="13314" name="Rectangle 1"/>
          <p:cNvSpPr>
            <a:spLocks noChangeArrowheads="1"/>
          </p:cNvSpPr>
          <p:nvPr/>
        </p:nvSpPr>
        <p:spPr bwMode="auto">
          <a:xfrm>
            <a:off x="381000" y="1687513"/>
            <a:ext cx="8458200" cy="4576762"/>
          </a:xfrm>
          <a:prstGeom prst="rect">
            <a:avLst/>
          </a:prstGeom>
          <a:noFill/>
          <a:ln w="9525">
            <a:noFill/>
            <a:miter lim="800000"/>
            <a:headEnd/>
            <a:tailEnd/>
          </a:ln>
        </p:spPr>
        <p:txBody>
          <a:bodyPr anchor="ctr">
            <a:spAutoFit/>
          </a:bodyPr>
          <a:lstStyle/>
          <a:p>
            <a:r>
              <a:rPr lang="en-US" u="sng">
                <a:ea typeface="Calibri" pitchFamily="34" charset="0"/>
                <a:cs typeface="Times New Roman" pitchFamily="18" charset="0"/>
              </a:rPr>
              <a:t>Trouble Report #013120120730  </a:t>
            </a:r>
            <a:endParaRPr lang="en-US" sz="1200">
              <a:ea typeface="Calibri" pitchFamily="34" charset="0"/>
              <a:cs typeface="Times New Roman" pitchFamily="18" charset="0"/>
            </a:endParaRPr>
          </a:p>
          <a:p>
            <a:pPr eaLnBrk="0" hangingPunct="0"/>
            <a:r>
              <a:rPr lang="en-US">
                <a:ea typeface="Calibri" pitchFamily="34" charset="0"/>
                <a:cs typeface="Times New Roman" pitchFamily="18" charset="0"/>
              </a:rPr>
              <a:t>Liquid helium level probe was falsely indicating high level, which drove the JT valve closed and actual level went to zero causing high magnet temperatures and the need to stop beam.  Still investigating, possibly a bad channel on an analog input card.</a:t>
            </a:r>
            <a:endParaRPr lang="en-US" sz="1200">
              <a:ea typeface="Calibri" pitchFamily="34" charset="0"/>
              <a:cs typeface="Times New Roman" pitchFamily="18" charset="0"/>
            </a:endParaRPr>
          </a:p>
          <a:p>
            <a:pPr eaLnBrk="0" hangingPunct="0"/>
            <a:endParaRPr lang="en-US" u="sng">
              <a:ea typeface="Calibri" pitchFamily="34" charset="0"/>
              <a:cs typeface="Times New Roman" pitchFamily="18" charset="0"/>
            </a:endParaRPr>
          </a:p>
          <a:p>
            <a:pPr eaLnBrk="0" hangingPunct="0"/>
            <a:r>
              <a:rPr lang="en-US" u="sng">
                <a:ea typeface="Calibri" pitchFamily="34" charset="0"/>
                <a:cs typeface="Times New Roman" pitchFamily="18" charset="0"/>
              </a:rPr>
              <a:t>10:00 Yellow Power Leads icing up</a:t>
            </a:r>
            <a:endParaRPr lang="en-US" sz="1200">
              <a:ea typeface="Calibri" pitchFamily="34" charset="0"/>
              <a:cs typeface="Times New Roman" pitchFamily="18" charset="0"/>
            </a:endParaRPr>
          </a:p>
          <a:p>
            <a:pPr eaLnBrk="0" hangingPunct="0"/>
            <a:r>
              <a:rPr lang="en-US">
                <a:ea typeface="Calibri" pitchFamily="34" charset="0"/>
                <a:cs typeface="Times New Roman" pitchFamily="18" charset="0"/>
              </a:rPr>
              <a:t>Verified heater is functioning and no helium leaks.  Next step is to re-zero lead flow controllers which can only be done at zero current.   Will monitor the icing and hopefully wait until next maintenance to recalibrate.</a:t>
            </a:r>
          </a:p>
          <a:p>
            <a:pPr eaLnBrk="0" hangingPunct="0"/>
            <a:endParaRPr lang="en-US" sz="1200">
              <a:ea typeface="Calibri" pitchFamily="34" charset="0"/>
              <a:cs typeface="Times New Roman" pitchFamily="18" charset="0"/>
            </a:endParaRPr>
          </a:p>
          <a:p>
            <a:pPr eaLnBrk="0" hangingPunct="0"/>
            <a:r>
              <a:rPr lang="en-US" u="sng">
                <a:ea typeface="Calibri" pitchFamily="34" charset="0"/>
                <a:cs typeface="Times New Roman" pitchFamily="18" charset="0"/>
              </a:rPr>
              <a:t>AGS COLD SNAKE</a:t>
            </a:r>
            <a:endParaRPr lang="en-US" sz="1200">
              <a:ea typeface="Calibri" pitchFamily="34" charset="0"/>
              <a:cs typeface="Times New Roman" pitchFamily="18" charset="0"/>
            </a:endParaRPr>
          </a:p>
          <a:p>
            <a:pPr eaLnBrk="0" hangingPunct="0"/>
            <a:endParaRPr lang="en-US" sz="1200">
              <a:ea typeface="Calibri" pitchFamily="34" charset="0"/>
              <a:cs typeface="Times New Roman" pitchFamily="18" charset="0"/>
            </a:endParaRPr>
          </a:p>
          <a:p>
            <a:pPr eaLnBrk="0" hangingPunct="0"/>
            <a:r>
              <a:rPr lang="en-US">
                <a:ea typeface="Calibri" pitchFamily="34" charset="0"/>
                <a:cs typeface="Times New Roman" pitchFamily="18" charset="0"/>
              </a:rPr>
              <a:t>Refilled 1 week ago at noon, on Jan 24. </a:t>
            </a:r>
            <a:endParaRPr lang="en-US" sz="1200">
              <a:ea typeface="Calibri" pitchFamily="34" charset="0"/>
              <a:cs typeface="Times New Roman" pitchFamily="18" charset="0"/>
            </a:endParaRPr>
          </a:p>
          <a:p>
            <a:pPr eaLnBrk="0" hangingPunct="0"/>
            <a:r>
              <a:rPr lang="en-US">
                <a:ea typeface="Calibri" pitchFamily="34" charset="0"/>
                <a:cs typeface="Times New Roman" pitchFamily="18" charset="0"/>
              </a:rPr>
              <a:t>Increased operating pressure by 1 psi. </a:t>
            </a:r>
            <a:endParaRPr lang="en-US" sz="1200">
              <a:ea typeface="Calibri" pitchFamily="34" charset="0"/>
              <a:cs typeface="Times New Roman" pitchFamily="18" charset="0"/>
            </a:endParaRPr>
          </a:p>
          <a:p>
            <a:pPr eaLnBrk="0" hangingPunct="0"/>
            <a:r>
              <a:rPr lang="en-US">
                <a:ea typeface="Calibri" pitchFamily="34" charset="0"/>
                <a:cs typeface="Times New Roman" pitchFamily="18" charset="0"/>
              </a:rPr>
              <a:t>Level probes are not as reliable at higher pressure, so we are closely watching temperatures on the junctions between SC leads and HTS lead (7.8K)</a:t>
            </a:r>
            <a:endParaRPr lang="en-US" sz="1200">
              <a:ea typeface="Calibri" pitchFamily="34"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133</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vt:i4>
      </vt:variant>
    </vt:vector>
  </HeadingPairs>
  <TitlesOfParts>
    <vt:vector size="5" baseType="lpstr">
      <vt:lpstr>Calibri</vt:lpstr>
      <vt:lpstr>Arial</vt:lpstr>
      <vt:lpstr>Times New Roman</vt:lpstr>
      <vt:lpstr>Office Theme</vt:lpstr>
      <vt:lpstr>Cryo Operations 1-31-12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MEETING 1-31-2012 CRYO</dc:title>
  <dc:creator>Than, Roberto</dc:creator>
  <cp:lastModifiedBy>dl</cp:lastModifiedBy>
  <cp:revision>2</cp:revision>
  <dcterms:created xsi:type="dcterms:W3CDTF">2012-01-31T12:57:39Z</dcterms:created>
  <dcterms:modified xsi:type="dcterms:W3CDTF">2012-01-31T16:02:16Z</dcterms:modified>
</cp:coreProperties>
</file>