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1" r:id="rId3"/>
    <p:sldId id="263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2\fy12q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2\fy12q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2\fy12q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C-AD ACTIVITY    JANUARY </a:t>
            </a:r>
            <a:r>
              <a:rPr lang="en-US" dirty="0" smtClean="0"/>
              <a:t>2012</a:t>
            </a:r>
          </a:p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Availability ~ 90%</a:t>
            </a:r>
            <a:r>
              <a:rPr lang="en-US" dirty="0"/>
              <a:t>
</a:t>
            </a:r>
          </a:p>
        </c:rich>
      </c:tx>
      <c:layout>
        <c:manualLayout>
          <c:xMode val="edge"/>
          <c:yMode val="edge"/>
          <c:x val="0.24853135770169338"/>
          <c:y val="9.5964131804479537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56E-2"/>
          <c:y val="0.15915129669840086"/>
          <c:w val="0.7424334101276796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NORMAL!$G$703:$J$703</c:f>
              <c:strCache>
                <c:ptCount val="4"/>
                <c:pt idx="0">
                  <c:v>FY12-week 14:</c:v>
                </c:pt>
                <c:pt idx="1">
                  <c:v>FY12-week 15:</c:v>
                </c:pt>
                <c:pt idx="2">
                  <c:v>FY12-week 16:</c:v>
                </c:pt>
                <c:pt idx="3">
                  <c:v>FY12-week 17: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NORMAL!$G$705:$J$705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NORMAL!$G$707:$J$707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-1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145.44999999999999</c:v>
                </c:pt>
                <c:pt idx="1">
                  <c:v>148.82</c:v>
                </c:pt>
                <c:pt idx="2">
                  <c:v>133.82</c:v>
                </c:pt>
                <c:pt idx="3">
                  <c:v>143.85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val>
            <c:numRef>
              <c:f>NORMAL!$G$708:$J$708</c:f>
              <c:numCache>
                <c:formatCode>0</c:formatCode>
                <c:ptCount val="4"/>
                <c:pt idx="0">
                  <c:v>20.05</c:v>
                </c:pt>
                <c:pt idx="1">
                  <c:v>5.3</c:v>
                </c:pt>
                <c:pt idx="2">
                  <c:v>14.4</c:v>
                </c:pt>
                <c:pt idx="3">
                  <c:v>1.07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2.5</c:v>
                </c:pt>
                <c:pt idx="1">
                  <c:v>14.879999999999999</c:v>
                </c:pt>
                <c:pt idx="2">
                  <c:v>19.779999999999994</c:v>
                </c:pt>
                <c:pt idx="3">
                  <c:v>23.080000000000002</c:v>
                </c:pt>
              </c:numCache>
            </c:numRef>
          </c:val>
        </c:ser>
        <c:overlap val="100"/>
        <c:axId val="123091584"/>
        <c:axId val="123108352"/>
      </c:barChart>
      <c:catAx>
        <c:axId val="12309158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108352"/>
        <c:crosses val="autoZero"/>
        <c:lblAlgn val="ctr"/>
        <c:lblOffset val="100"/>
        <c:tickLblSkip val="1"/>
        <c:tickMarkSkip val="1"/>
      </c:catAx>
      <c:valAx>
        <c:axId val="12310835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309158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1566907261592292"/>
          <c:y val="0.15598139755077076"/>
          <c:w val="0.16517574365704288"/>
          <c:h val="0.790968761530803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--January 2012</a:t>
            </a:r>
          </a:p>
        </c:rich>
      </c:tx>
      <c:layout>
        <c:manualLayout>
          <c:xMode val="edge"/>
          <c:yMode val="edge"/>
          <c:x val="0.19577134844287672"/>
          <c:y val="2.5641025641025692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265691739419442"/>
          <c:y val="9.3955465305873148E-2"/>
          <c:w val="0.70143991533594696"/>
          <c:h val="0.73567968687644614"/>
        </c:manualLayout>
      </c:layout>
      <c:bar3DChart>
        <c:barDir val="col"/>
        <c:grouping val="standard"/>
        <c:ser>
          <c:idx val="0"/>
          <c:order val="0"/>
          <c:tx>
            <c:strRef>
              <c:f>NORMAL!$D$844</c:f>
              <c:strCache>
                <c:ptCount val="1"/>
                <c:pt idx="0">
                  <c:v>LINAC Rf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NORMAL!$B$845:$H$845</c:f>
              <c:numCache>
                <c:formatCode>0.0%</c:formatCode>
                <c:ptCount val="7"/>
                <c:pt idx="2">
                  <c:v>3.9449919198960683E-3</c:v>
                </c:pt>
                <c:pt idx="6">
                  <c:v>9.822871447130772E-3</c:v>
                </c:pt>
              </c:numCache>
            </c:numRef>
          </c:val>
        </c:ser>
        <c:ser>
          <c:idx val="1"/>
          <c:order val="1"/>
          <c:tx>
            <c:strRef>
              <c:f>NORMAL!$D$846</c:f>
              <c:strCache>
                <c:ptCount val="1"/>
                <c:pt idx="0">
                  <c:v>P^source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NORMAL!$B$847:$H$847</c:f>
              <c:numCache>
                <c:formatCode>0.0%</c:formatCode>
                <c:ptCount val="7"/>
                <c:pt idx="2">
                  <c:v>1.8536709021198391E-3</c:v>
                </c:pt>
              </c:numCache>
            </c:numRef>
          </c:val>
        </c:ser>
        <c:ser>
          <c:idx val="2"/>
          <c:order val="2"/>
          <c:tx>
            <c:strRef>
              <c:f>NORMAL!$D$850</c:f>
              <c:strCache>
                <c:ptCount val="1"/>
                <c:pt idx="0">
                  <c:v>PS_Booster/LtB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NORMAL!$B$851:$H$851</c:f>
              <c:numCache>
                <c:formatCode>0.0%</c:formatCode>
                <c:ptCount val="7"/>
                <c:pt idx="2">
                  <c:v>5.291675908615609E-3</c:v>
                </c:pt>
              </c:numCache>
            </c:numRef>
          </c:val>
        </c:ser>
        <c:ser>
          <c:idx val="3"/>
          <c:order val="3"/>
          <c:tx>
            <c:strRef>
              <c:f>NORMAL!$F$860</c:f>
              <c:strCache>
                <c:ptCount val="1"/>
                <c:pt idx="0">
                  <c:v>ACG_AGS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NORMAL!$B$861:$H$861</c:f>
              <c:numCache>
                <c:formatCode>0.0%</c:formatCode>
                <c:ptCount val="7"/>
                <c:pt idx="4">
                  <c:v>2.0121043125574324E-3</c:v>
                </c:pt>
              </c:numCache>
            </c:numRef>
          </c:val>
        </c:ser>
        <c:ser>
          <c:idx val="4"/>
          <c:order val="4"/>
          <c:tx>
            <c:strRef>
              <c:f>NORMAL!$D$862</c:f>
              <c:strCache>
                <c:ptCount val="1"/>
                <c:pt idx="0">
                  <c:v>Rf_AGS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NORMAL!$B$863:$H$863</c:f>
              <c:numCache>
                <c:formatCode>0.0%</c:formatCode>
                <c:ptCount val="7"/>
                <c:pt idx="2">
                  <c:v>1.7269241737697648E-3</c:v>
                </c:pt>
                <c:pt idx="4">
                  <c:v>2.5983079311765267E-3</c:v>
                </c:pt>
              </c:numCache>
            </c:numRef>
          </c:val>
        </c:ser>
        <c:ser>
          <c:idx val="5"/>
          <c:order val="5"/>
          <c:tx>
            <c:strRef>
              <c:f>NORMAL!$B$864</c:f>
              <c:strCache>
                <c:ptCount val="1"/>
                <c:pt idx="0">
                  <c:v>Inj_Performance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NORMAL!$B$865:$H$865</c:f>
              <c:numCache>
                <c:formatCode>0.0%</c:formatCode>
                <c:ptCount val="7"/>
                <c:pt idx="0">
                  <c:v>1.8536709021198391E-3</c:v>
                </c:pt>
                <c:pt idx="2">
                  <c:v>3.3112582781456954E-3</c:v>
                </c:pt>
              </c:numCache>
            </c:numRef>
          </c:val>
        </c:ser>
        <c:ser>
          <c:idx val="10"/>
          <c:order val="6"/>
          <c:tx>
            <c:strRef>
              <c:f>NORMAL!$F$876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NORMAL!$B$877:$H$877</c:f>
              <c:numCache>
                <c:formatCode>0.0%</c:formatCode>
                <c:ptCount val="7"/>
                <c:pt idx="4">
                  <c:v>1.7554421876485315E-2</c:v>
                </c:pt>
                <c:pt idx="6">
                  <c:v>5.1490858392217757E-3</c:v>
                </c:pt>
              </c:numCache>
            </c:numRef>
          </c:val>
        </c:ser>
        <c:ser>
          <c:idx val="11"/>
          <c:order val="7"/>
          <c:tx>
            <c:strRef>
              <c:f>NORMAL!$H$874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NORMAL!$B$875:$H$875</c:f>
              <c:numCache>
                <c:formatCode>0.0</c:formatCode>
                <c:ptCount val="7"/>
                <c:pt idx="6" formatCode="0.0%">
                  <c:v>2.5824645901327673E-3</c:v>
                </c:pt>
              </c:numCache>
            </c:numRef>
          </c:val>
        </c:ser>
        <c:ser>
          <c:idx val="6"/>
          <c:order val="8"/>
          <c:tx>
            <c:strRef>
              <c:f>NORMAL!$F$878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NORMAL!$B$879:$H$879</c:f>
              <c:numCache>
                <c:formatCode>0.0%</c:formatCode>
                <c:ptCount val="7"/>
                <c:pt idx="4">
                  <c:v>4.2301720586837357E-3</c:v>
                </c:pt>
                <c:pt idx="6">
                  <c:v>2.820114705789157E-3</c:v>
                </c:pt>
              </c:numCache>
            </c:numRef>
          </c:val>
        </c:ser>
        <c:ser>
          <c:idx val="14"/>
          <c:order val="9"/>
          <c:tx>
            <c:strRef>
              <c:f>NORMAL!$H$892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NORMAL!$B$893:$H$893</c:f>
              <c:numCache>
                <c:formatCode>0.0</c:formatCode>
                <c:ptCount val="7"/>
                <c:pt idx="6" formatCode="0.0%">
                  <c:v>4.2301720586837357E-3</c:v>
                </c:pt>
              </c:numCache>
            </c:numRef>
          </c:val>
        </c:ser>
        <c:ser>
          <c:idx val="7"/>
          <c:order val="10"/>
          <c:tx>
            <c:strRef>
              <c:f>NORMAL!$D$886</c:f>
              <c:strCache>
                <c:ptCount val="1"/>
                <c:pt idx="0">
                  <c:v>CntrlsHdAGS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NORMAL!$B$887:$H$887</c:f>
              <c:numCache>
                <c:formatCode>0.0</c:formatCode>
                <c:ptCount val="7"/>
                <c:pt idx="2" formatCode="0.0%">
                  <c:v>6.3056497354162053E-3</c:v>
                </c:pt>
              </c:numCache>
            </c:numRef>
          </c:val>
        </c:ser>
        <c:ser>
          <c:idx val="13"/>
          <c:order val="11"/>
          <c:tx>
            <c:strRef>
              <c:f>NORMAL!$H$884</c:f>
              <c:strCache>
                <c:ptCount val="1"/>
                <c:pt idx="0">
                  <c:v>CntrolGen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NORMAL!$B$885:$H$885</c:f>
              <c:numCache>
                <c:formatCode>0.0</c:formatCode>
                <c:ptCount val="7"/>
                <c:pt idx="6" formatCode="0.0%">
                  <c:v>1.5843341043759308E-3</c:v>
                </c:pt>
              </c:numCache>
            </c:numRef>
          </c:val>
        </c:ser>
        <c:ser>
          <c:idx val="12"/>
          <c:order val="12"/>
          <c:tx>
            <c:strRef>
              <c:f>NORMAL!$H$890</c:f>
              <c:strCache>
                <c:ptCount val="1"/>
                <c:pt idx="0">
                  <c:v>Network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NORMAL!$B$891:$H$891</c:f>
              <c:numCache>
                <c:formatCode>0.0</c:formatCode>
                <c:ptCount val="7"/>
                <c:pt idx="6" formatCode="0.0%">
                  <c:v>3.9925219430273461E-3</c:v>
                </c:pt>
              </c:numCache>
            </c:numRef>
          </c:val>
        </c:ser>
        <c:ser>
          <c:idx val="8"/>
          <c:order val="13"/>
          <c:tx>
            <c:strRef>
              <c:f>NORMAL!$F$888</c:f>
              <c:strCache>
                <c:ptCount val="1"/>
                <c:pt idx="0">
                  <c:v>HumanError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NORMAL!$B$889:$H$889</c:f>
              <c:numCache>
                <c:formatCode>0.0%</c:formatCode>
                <c:ptCount val="7"/>
                <c:pt idx="4">
                  <c:v>2.8676447289204352E-3</c:v>
                </c:pt>
              </c:numCache>
            </c:numRef>
          </c:val>
        </c:ser>
        <c:ser>
          <c:idx val="9"/>
          <c:order val="14"/>
          <c:tx>
            <c:strRef>
              <c:f>NORMAL!$B$882</c:f>
              <c:strCache>
                <c:ptCount val="1"/>
                <c:pt idx="0">
                  <c:v>sum failures&lt;1hr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NORMAL!$B$843:$H$843</c:f>
              <c:strCache>
                <c:ptCount val="7"/>
                <c:pt idx="0">
                  <c:v>01/03/12/2 to 01/10/12/1</c:v>
                </c:pt>
                <c:pt idx="2">
                  <c:v>01/10/12/2 to 01/17/12/1</c:v>
                </c:pt>
                <c:pt idx="4">
                  <c:v>01/17/12 to 01/24/12/1</c:v>
                </c:pt>
                <c:pt idx="6">
                  <c:v>01/24/12 to 01/31/12/1</c:v>
                </c:pt>
              </c:strCache>
            </c:strRef>
          </c:cat>
          <c:val>
            <c:numRef>
              <c:f>NORMAL!$B$883:$H$883</c:f>
              <c:numCache>
                <c:formatCode>0.0%</c:formatCode>
                <c:ptCount val="7"/>
                <c:pt idx="0">
                  <c:v>2.1071643588199884E-3</c:v>
                </c:pt>
                <c:pt idx="2">
                  <c:v>7.2879368801292825E-4</c:v>
                </c:pt>
                <c:pt idx="4">
                  <c:v>1.7110808327260056E-3</c:v>
                </c:pt>
                <c:pt idx="6">
                  <c:v>6.3848664406350019E-3</c:v>
                </c:pt>
              </c:numCache>
            </c:numRef>
          </c:val>
        </c:ser>
        <c:shape val="box"/>
        <c:axId val="108281856"/>
        <c:axId val="108283392"/>
        <c:axId val="117504192"/>
      </c:bar3DChart>
      <c:catAx>
        <c:axId val="10828185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96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28339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108283392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281856"/>
        <c:crosses val="max"/>
        <c:crossBetween val="between"/>
      </c:valAx>
      <c:serAx>
        <c:axId val="11750419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52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283392"/>
        <c:crosses val="autoZero"/>
        <c:tickLblSkip val="6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January [3-31]  Failure </a:t>
            </a:r>
            <a:r>
              <a:rPr lang="en-US" dirty="0" smtClean="0"/>
              <a:t>Hours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Period1!$G$81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4"/>
              <c:layout>
                <c:manualLayout>
                  <c:x val="-4.3103448275862068E-3"/>
                  <c:y val="4.9718847096928261E-2"/>
                </c:manualLayout>
              </c:layout>
              <c:showVal val="1"/>
            </c:dLbl>
            <c:delete val="1"/>
          </c:dLbls>
          <c:cat>
            <c:strRef>
              <c:f>Period1!$F$82:$F$102</c:f>
              <c:strCache>
                <c:ptCount val="21"/>
                <c:pt idx="0">
                  <c:v>RfRHIC</c:v>
                </c:pt>
                <c:pt idx="1">
                  <c:v>LinacRf</c:v>
                </c:pt>
                <c:pt idx="2">
                  <c:v>CryoRHIC</c:v>
                </c:pt>
                <c:pt idx="3">
                  <c:v>CntrlsHdAGS</c:v>
                </c:pt>
                <c:pt idx="4">
                  <c:v>PS_Bstr/BtA/LtB</c:v>
                </c:pt>
                <c:pt idx="5">
                  <c:v>InjPerformance</c:v>
                </c:pt>
                <c:pt idx="6">
                  <c:v>RfAGS</c:v>
                </c:pt>
                <c:pt idx="7">
                  <c:v>QLI</c:v>
                </c:pt>
                <c:pt idx="8">
                  <c:v>CntrlsNtwrk</c:v>
                </c:pt>
                <c:pt idx="9">
                  <c:v>PS_AGS</c:v>
                </c:pt>
                <c:pt idx="10">
                  <c:v>HumanError</c:v>
                </c:pt>
                <c:pt idx="11">
                  <c:v>PS_RHIC</c:v>
                </c:pt>
                <c:pt idx="12">
                  <c:v>P^Source</c:v>
                </c:pt>
                <c:pt idx="13">
                  <c:v>ACG_AGS</c:v>
                </c:pt>
                <c:pt idx="14">
                  <c:v>CntrlsGenrl</c:v>
                </c:pt>
                <c:pt idx="15">
                  <c:v>ES&amp;FD_AtR</c:v>
                </c:pt>
                <c:pt idx="16">
                  <c:v>CntrlsHdRHIC</c:v>
                </c:pt>
                <c:pt idx="17">
                  <c:v>RadMonIntlk</c:v>
                </c:pt>
                <c:pt idx="18">
                  <c:v>RfBooster</c:v>
                </c:pt>
                <c:pt idx="19">
                  <c:v>LinacTankQ</c:v>
                </c:pt>
                <c:pt idx="20">
                  <c:v>LinacSource</c:v>
                </c:pt>
              </c:strCache>
            </c:strRef>
          </c:cat>
          <c:val>
            <c:numRef>
              <c:f>Period1!$G$82:$G$102</c:f>
              <c:numCache>
                <c:formatCode>General</c:formatCode>
                <c:ptCount val="21"/>
                <c:pt idx="0">
                  <c:v>14.33</c:v>
                </c:pt>
                <c:pt idx="1">
                  <c:v>10.120000000000001</c:v>
                </c:pt>
                <c:pt idx="2">
                  <c:v>4.45</c:v>
                </c:pt>
                <c:pt idx="3">
                  <c:v>3.98</c:v>
                </c:pt>
                <c:pt idx="4">
                  <c:v>3.51</c:v>
                </c:pt>
                <c:pt idx="5">
                  <c:v>3.26</c:v>
                </c:pt>
                <c:pt idx="6">
                  <c:v>2.8800000000000003</c:v>
                </c:pt>
                <c:pt idx="7">
                  <c:v>2.67</c:v>
                </c:pt>
                <c:pt idx="8">
                  <c:v>2.52</c:v>
                </c:pt>
                <c:pt idx="9">
                  <c:v>1.9500000000000002</c:v>
                </c:pt>
                <c:pt idx="10">
                  <c:v>1.81</c:v>
                </c:pt>
                <c:pt idx="11">
                  <c:v>1.63</c:v>
                </c:pt>
                <c:pt idx="12">
                  <c:v>1.39</c:v>
                </c:pt>
                <c:pt idx="13">
                  <c:v>1.27</c:v>
                </c:pt>
                <c:pt idx="14">
                  <c:v>1</c:v>
                </c:pt>
                <c:pt idx="15">
                  <c:v>0.83000000000000007</c:v>
                </c:pt>
                <c:pt idx="16">
                  <c:v>0.8</c:v>
                </c:pt>
                <c:pt idx="17">
                  <c:v>0.76</c:v>
                </c:pt>
                <c:pt idx="18">
                  <c:v>0.42000000000000004</c:v>
                </c:pt>
                <c:pt idx="19">
                  <c:v>0.32</c:v>
                </c:pt>
                <c:pt idx="20">
                  <c:v>0.22</c:v>
                </c:pt>
              </c:numCache>
            </c:numRef>
          </c:val>
        </c:ser>
        <c:axId val="50141056"/>
        <c:axId val="50142592"/>
      </c:barChart>
      <c:catAx>
        <c:axId val="50141056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0142592"/>
        <c:crosses val="autoZero"/>
        <c:auto val="1"/>
        <c:lblAlgn val="ctr"/>
        <c:lblOffset val="100"/>
      </c:catAx>
      <c:valAx>
        <c:axId val="50142592"/>
        <c:scaling>
          <c:orientation val="minMax"/>
          <c:max val="16"/>
          <c:min val="0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0141056"/>
        <c:crosses val="autoZero"/>
        <c:crossBetween val="between"/>
        <c:majorUnit val="2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6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0.01667</cdr:x>
      <cdr:y>0.04444</cdr:y>
    </cdr:from>
    <cdr:to>
      <cdr:x>0.22879</cdr:x>
      <cdr:y>0.88788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304800"/>
          <a:ext cx="1939636" cy="57842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  <a:p xmlns:a="http://schemas.openxmlformats.org/drawingml/2006/main">
          <a:endParaRPr lang="en-US" sz="1100"/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0.01667</cdr:x>
      <cdr:y>0.08889</cdr:y>
    </cdr:from>
    <cdr:to>
      <cdr:x>0.225</cdr:x>
      <cdr:y>0.58889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400" y="609600"/>
          <a:ext cx="1905000" cy="3429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/>
            <a:t>Linac</a:t>
          </a:r>
          <a:r>
            <a:rPr lang="en-US" sz="1100" b="1" dirty="0" smtClean="0"/>
            <a:t> Mod 8 ~ 9.6h (60% Mo)</a:t>
          </a:r>
        </a:p>
        <a:p xmlns:a="http://schemas.openxmlformats.org/drawingml/2006/main">
          <a:endParaRPr lang="en-US" b="1" dirty="0"/>
        </a:p>
        <a:p xmlns:a="http://schemas.openxmlformats.org/drawingml/2006/main">
          <a:r>
            <a:rPr lang="en-US" sz="1100" b="1" dirty="0" err="1" smtClean="0"/>
            <a:t>RfRHIC</a:t>
          </a:r>
          <a:r>
            <a:rPr lang="en-US" sz="1100" b="1" dirty="0" smtClean="0"/>
            <a:t>  9 MHz    (~ 99% Mo)</a:t>
          </a:r>
        </a:p>
        <a:p xmlns:a="http://schemas.openxmlformats.org/drawingml/2006/main">
          <a:endParaRPr lang="en-US" b="1" dirty="0"/>
        </a:p>
        <a:p xmlns:a="http://schemas.openxmlformats.org/drawingml/2006/main">
          <a:r>
            <a:rPr lang="en-US" b="1" dirty="0" smtClean="0"/>
            <a:t>PSRHIC   </a:t>
          </a:r>
        </a:p>
        <a:p xmlns:a="http://schemas.openxmlformats.org/drawingml/2006/main">
          <a:r>
            <a:rPr lang="en-US" b="1" dirty="0" smtClean="0"/>
            <a:t>y9qd7 buffer card</a:t>
          </a:r>
          <a:endParaRPr lang="en-US" sz="1100" b="1" dirty="0" smtClean="0"/>
        </a:p>
        <a:p xmlns:a="http://schemas.openxmlformats.org/drawingml/2006/main">
          <a:endParaRPr lang="en-US" b="1" dirty="0"/>
        </a:p>
        <a:p xmlns:a="http://schemas.openxmlformats.org/drawingml/2006/main">
          <a:r>
            <a:rPr lang="en-US" b="1" dirty="0" err="1" smtClean="0"/>
            <a:t>Cryo</a:t>
          </a:r>
          <a:r>
            <a:rPr lang="en-US" b="1" dirty="0" smtClean="0"/>
            <a:t> </a:t>
          </a:r>
        </a:p>
        <a:p xmlns:a="http://schemas.openxmlformats.org/drawingml/2006/main">
          <a:r>
            <a:rPr lang="en-US" b="1" dirty="0" smtClean="0"/>
            <a:t>Level probe today</a:t>
          </a:r>
        </a:p>
        <a:p xmlns:a="http://schemas.openxmlformats.org/drawingml/2006/main">
          <a:endParaRPr lang="en-US" b="1" dirty="0" smtClean="0"/>
        </a:p>
        <a:p xmlns:a="http://schemas.openxmlformats.org/drawingml/2006/main">
          <a:r>
            <a:rPr lang="en-US" b="1" dirty="0" smtClean="0"/>
            <a:t>QLI  </a:t>
          </a:r>
        </a:p>
        <a:p xmlns:a="http://schemas.openxmlformats.org/drawingml/2006/main">
          <a:r>
            <a:rPr lang="en-US" b="1" dirty="0" smtClean="0"/>
            <a:t>2 today   investigating</a:t>
          </a:r>
        </a:p>
        <a:p xmlns:a="http://schemas.openxmlformats.org/drawingml/2006/main">
          <a:endParaRPr lang="en-US" sz="1100" b="1" dirty="0"/>
        </a:p>
        <a:p xmlns:a="http://schemas.openxmlformats.org/drawingml/2006/main">
          <a:r>
            <a:rPr lang="en-US" b="1" dirty="0" smtClean="0"/>
            <a:t>Controls </a:t>
          </a:r>
          <a:r>
            <a:rPr lang="en-US" b="1" dirty="0" err="1" smtClean="0"/>
            <a:t>Hd</a:t>
          </a:r>
          <a:r>
            <a:rPr lang="en-US" b="1" dirty="0" smtClean="0"/>
            <a:t> – </a:t>
          </a:r>
        </a:p>
        <a:p xmlns:a="http://schemas.openxmlformats.org/drawingml/2006/main">
          <a:r>
            <a:rPr lang="en-US" b="1" dirty="0" err="1" smtClean="0"/>
            <a:t>FiberOptic</a:t>
          </a:r>
          <a:r>
            <a:rPr lang="en-US" b="1" dirty="0" smtClean="0"/>
            <a:t> b929  (WK2)</a:t>
          </a:r>
        </a:p>
        <a:p xmlns:a="http://schemas.openxmlformats.org/drawingml/2006/main">
          <a:endParaRPr lang="en-US" sz="1100" b="1" dirty="0"/>
        </a:p>
        <a:p xmlns:a="http://schemas.openxmlformats.org/drawingml/2006/main">
          <a:r>
            <a:rPr lang="en-US" b="1" dirty="0" smtClean="0"/>
            <a:t>Network Switch  9C-108</a:t>
          </a:r>
          <a:endParaRPr lang="en-US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FD37F6D-F254-4364-8CA5-3A5D26E51A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Failures January 2012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52400" y="1295400"/>
          <a:ext cx="8839200" cy="5364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33400" y="5181600"/>
            <a:ext cx="830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76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Failures January 2012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53</cp:revision>
  <dcterms:created xsi:type="dcterms:W3CDTF">2011-03-02T18:37:40Z</dcterms:created>
  <dcterms:modified xsi:type="dcterms:W3CDTF">2012-01-31T17:07:50Z</dcterms:modified>
</cp:coreProperties>
</file>