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9" r:id="rId1"/>
  </p:sldMasterIdLst>
  <p:notesMasterIdLst>
    <p:notesMasterId r:id="rId3"/>
  </p:notesMasterIdLst>
  <p:handoutMasterIdLst>
    <p:handoutMasterId r:id="rId4"/>
  </p:handoutMasterIdLst>
  <p:sldIdLst>
    <p:sldId id="257" r:id="rId2"/>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FF"/>
    <a:srgbClr val="006699"/>
    <a:srgbClr val="008080"/>
    <a:srgbClr val="00CDFF"/>
    <a:srgbClr val="0085FF"/>
    <a:srgbClr val="0066CC"/>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9" autoAdjust="0"/>
    <p:restoredTop sz="94660" autoAdjust="0"/>
  </p:normalViewPr>
  <p:slideViewPr>
    <p:cSldViewPr>
      <p:cViewPr varScale="1">
        <p:scale>
          <a:sx n="66" d="100"/>
          <a:sy n="66" d="100"/>
        </p:scale>
        <p:origin x="-60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E5B2C09E-AEDC-447A-83F5-C1365233626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3075"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67F59669-AF12-4149-9397-29B5BBF486E2}" type="datetimeFigureOut">
              <a:rPr lang="en-US" smtClean="0"/>
              <a:pPr>
                <a:defRPr/>
              </a:pPr>
              <a:t>2/14/2012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FD6088F-CE29-46E4-BAE5-A16E77F3D47B}"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69552B0-CADB-4D55-BEAA-A7A52D67634E}" type="datetimeFigureOut">
              <a:rPr lang="en-US" smtClean="0"/>
              <a:pPr>
                <a:defRPr/>
              </a:pPr>
              <a:t>2/14/2012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2399FBF-C276-4483-B39D-4F67D50788AE}"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FEC6F4D9-85FB-4A44-BB4E-180E53F24BBB}" type="datetimeFigureOut">
              <a:rPr lang="en-US" smtClean="0"/>
              <a:pPr>
                <a:defRPr/>
              </a:pPr>
              <a:t>2/14/2012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C2B625-DE13-475E-BF7C-43027D84AC75}"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3597766-E9A4-4726-A56E-2257713085CB}" type="datetimeFigureOut">
              <a:rPr lang="en-US" smtClean="0"/>
              <a:pPr>
                <a:defRPr/>
              </a:pPr>
              <a:t>2/14/2012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855A35-1EBC-4666-BD22-9E5725C91FA8}"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DCDD7CD-0F12-43BF-B042-2DEE9A2253DC}" type="datetimeFigureOut">
              <a:rPr lang="en-US" smtClean="0"/>
              <a:pPr>
                <a:defRPr/>
              </a:pPr>
              <a:t>2/14/2012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BC479FE-8A62-4E5E-AB61-C9873CC2FE02}"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B612B7A1-5EB3-4103-8FBB-E3A6AAF4457C}" type="datetimeFigureOut">
              <a:rPr lang="en-US" smtClean="0"/>
              <a:pPr>
                <a:defRPr/>
              </a:pPr>
              <a:t>2/14/2012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495A50B-FB57-440B-B2ED-5A5F3CA9DE21}"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71FBB78B-A9EF-4906-96E8-4999AFF2F0BE}" type="datetimeFigureOut">
              <a:rPr lang="en-US" smtClean="0"/>
              <a:pPr>
                <a:defRPr/>
              </a:pPr>
              <a:t>2/14/2012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2A5724B-EAF1-4BD6-A60B-6910B22AD916}"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F6EBD0A-363A-4F33-9EF1-C3B1B13BD7A1}" type="datetimeFigureOut">
              <a:rPr lang="en-US" smtClean="0"/>
              <a:pPr>
                <a:defRPr/>
              </a:pPr>
              <a:t>2/14/2012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73DB742-5771-4491-8377-FD67BC8107B7}"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754F6B7-F774-4D0C-AFA5-810760C12445}" type="datetimeFigureOut">
              <a:rPr lang="en-US" smtClean="0"/>
              <a:pPr>
                <a:defRPr/>
              </a:pPr>
              <a:t>2/14/2012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4B63736-3D1E-47A9-9F79-FD325F275139}"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F98109B-797C-496E-92A4-9F821F5ADD46}" type="datetimeFigureOut">
              <a:rPr lang="en-US" smtClean="0"/>
              <a:pPr>
                <a:defRPr/>
              </a:pPr>
              <a:t>2/14/2012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14C2788-3072-4E0D-9A0C-CA4449169531}"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552F866-BC8D-4443-9B1D-D3FBDCD4E716}" type="datetimeFigureOut">
              <a:rPr lang="en-US" smtClean="0"/>
              <a:pPr>
                <a:defRPr/>
              </a:pPr>
              <a:t>2/14/2012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037CF48-10BC-484B-A549-34D21E2B9560}"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D18125F-507D-40DD-B74D-4A82F7FDC9BD}" type="datetimeFigureOut">
              <a:rPr lang="en-US" smtClean="0"/>
              <a:pPr>
                <a:defRPr/>
              </a:pPr>
              <a:t>2/14/2012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53F1288-FBF0-4FD4-8795-40CFCA6E973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p:zoom/>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1303338" y="0"/>
            <a:ext cx="7840662" cy="609600"/>
          </a:xfrm>
        </p:spPr>
        <p:txBody>
          <a:bodyPr lIns="92075" tIns="46038" rIns="92075" bIns="46038" anchor="b"/>
          <a:lstStyle/>
          <a:p>
            <a:pPr eaLnBrk="1" hangingPunct="1"/>
            <a:r>
              <a:rPr lang="en-US" sz="3200" dirty="0" smtClean="0">
                <a:cs typeface="Arial" charset="0"/>
              </a:rPr>
              <a:t>BLIP Operations </a:t>
            </a:r>
            <a:r>
              <a:rPr lang="en-US" sz="3200" dirty="0" smtClean="0">
                <a:cs typeface="Arial" charset="0"/>
              </a:rPr>
              <a:t>2-14-12 </a:t>
            </a:r>
            <a:endParaRPr lang="en-US" sz="3200" dirty="0" smtClean="0">
              <a:cs typeface="Arial" charset="0"/>
            </a:endParaRPr>
          </a:p>
        </p:txBody>
      </p:sp>
      <p:sp>
        <p:nvSpPr>
          <p:cNvPr id="2051" name="Rectangle 3"/>
          <p:cNvSpPr>
            <a:spLocks noGrp="1" noChangeArrowheads="1"/>
          </p:cNvSpPr>
          <p:nvPr>
            <p:ph type="body" idx="4294967295"/>
          </p:nvPr>
        </p:nvSpPr>
        <p:spPr>
          <a:xfrm>
            <a:off x="669925" y="609600"/>
            <a:ext cx="7788275" cy="6096000"/>
          </a:xfrm>
          <a:ln>
            <a:solidFill>
              <a:schemeClr val="accent1"/>
            </a:solidFill>
          </a:ln>
        </p:spPr>
        <p:txBody>
          <a:bodyPr lIns="92075" tIns="46038" rIns="92075" bIns="46038">
            <a:normAutofit fontScale="25000" lnSpcReduction="20000"/>
          </a:bodyPr>
          <a:lstStyle/>
          <a:p>
            <a:pPr eaLnBrk="1" hangingPunct="1">
              <a:lnSpc>
                <a:spcPct val="150000"/>
              </a:lnSpc>
            </a:pPr>
            <a:r>
              <a:rPr lang="en-US" sz="6400" dirty="0" smtClean="0"/>
              <a:t>Status – </a:t>
            </a:r>
            <a:r>
              <a:rPr lang="en-US" sz="6400" dirty="0" smtClean="0"/>
              <a:t>shutdown</a:t>
            </a:r>
            <a:endParaRPr lang="en-US" sz="6400" dirty="0" smtClean="0"/>
          </a:p>
          <a:p>
            <a:pPr lvl="1">
              <a:lnSpc>
                <a:spcPct val="150000"/>
              </a:lnSpc>
            </a:pPr>
            <a:r>
              <a:rPr lang="en-US" sz="5600" dirty="0" smtClean="0"/>
              <a:t>Intensity  </a:t>
            </a:r>
            <a:r>
              <a:rPr lang="en-US" sz="5600" dirty="0" smtClean="0"/>
              <a:t>Monday-Friday 112µA</a:t>
            </a:r>
            <a:r>
              <a:rPr lang="en-US" sz="5600" dirty="0" smtClean="0"/>
              <a:t>, but reduced </a:t>
            </a:r>
            <a:r>
              <a:rPr lang="en-US" sz="5600" dirty="0" smtClean="0"/>
              <a:t>to </a:t>
            </a:r>
            <a:r>
              <a:rPr lang="en-US" sz="5600" dirty="0" smtClean="0"/>
              <a:t>60µA on weekend to assure survival of </a:t>
            </a:r>
            <a:r>
              <a:rPr lang="en-US" sz="5600" dirty="0" err="1" smtClean="0"/>
              <a:t>Ga</a:t>
            </a:r>
            <a:r>
              <a:rPr lang="en-US" sz="5600" dirty="0" smtClean="0"/>
              <a:t> target .</a:t>
            </a:r>
          </a:p>
          <a:p>
            <a:pPr lvl="1" eaLnBrk="1" hangingPunct="1">
              <a:lnSpc>
                <a:spcPct val="150000"/>
              </a:lnSpc>
            </a:pPr>
            <a:r>
              <a:rPr lang="en-US" sz="5600" dirty="0" smtClean="0"/>
              <a:t>Operations for </a:t>
            </a:r>
            <a:r>
              <a:rPr lang="en-US" sz="5600" dirty="0" smtClean="0"/>
              <a:t>145.5 </a:t>
            </a:r>
            <a:r>
              <a:rPr lang="en-US" sz="5600" dirty="0" smtClean="0"/>
              <a:t>hours</a:t>
            </a:r>
          </a:p>
          <a:p>
            <a:pPr eaLnBrk="1" hangingPunct="1">
              <a:lnSpc>
                <a:spcPct val="150000"/>
              </a:lnSpc>
            </a:pPr>
            <a:r>
              <a:rPr lang="en-US" sz="6400" dirty="0" smtClean="0"/>
              <a:t>Issues </a:t>
            </a:r>
          </a:p>
          <a:p>
            <a:pPr lvl="1" eaLnBrk="1" hangingPunct="1">
              <a:lnSpc>
                <a:spcPct val="150000"/>
              </a:lnSpc>
            </a:pPr>
            <a:r>
              <a:rPr lang="en-US" sz="5600" dirty="0" smtClean="0"/>
              <a:t>BLIP </a:t>
            </a:r>
            <a:r>
              <a:rPr lang="en-US" sz="5600" dirty="0" smtClean="0"/>
              <a:t>shutdown automatically at 0500 Sunday morning in response to a leak alarm in the main containment tank. This usually means that the stainless steel window sealing our target shaft is leaking.  This last happened in June. Procedures and spare parts are available , but this is a difficult high dose repair. As per procedure, on Monday we removed 16’ of concrete plugs to visually inspect for the presence of water.  Everything was dry thus indicating a sensor problem. Broken insulation on a senso</a:t>
            </a:r>
            <a:r>
              <a:rPr lang="en-US" sz="5600" dirty="0" smtClean="0"/>
              <a:t>r wire was eventually found and fixed. BLIP restarted Monday at 3:30PM.</a:t>
            </a:r>
            <a:r>
              <a:rPr lang="en-US" sz="5600" dirty="0" smtClean="0"/>
              <a:t> </a:t>
            </a:r>
            <a:endParaRPr lang="en-US" sz="5600" dirty="0" smtClean="0"/>
          </a:p>
          <a:p>
            <a:pPr lvl="1" eaLnBrk="1" hangingPunct="1">
              <a:lnSpc>
                <a:spcPct val="150000"/>
              </a:lnSpc>
            </a:pPr>
            <a:r>
              <a:rPr lang="en-US" sz="5600" dirty="0" smtClean="0"/>
              <a:t>Unfortunately just 3 hours ago, we detected evidence of a slow vacuum leak in the downstream section of our beam line.  The pump is keeping up, so interlocks did not trip, nor is there evidence of increased radioactive air emission. Nevertheless, we have shutdown for decay cooling to allow the vacuum group to leak check as soon as possible. The likely culprit is the end vacuum window of </a:t>
            </a:r>
            <a:r>
              <a:rPr lang="en-US" sz="5600" dirty="0" err="1" smtClean="0"/>
              <a:t>AlBeMet</a:t>
            </a:r>
            <a:r>
              <a:rPr lang="en-US" sz="5600" dirty="0" smtClean="0"/>
              <a:t>.  A spare with this material is not ready (vendor welding problems), but a less robust pure Al window assembly can be fabricated quickly.</a:t>
            </a:r>
            <a:endParaRPr lang="en-US" sz="5600" dirty="0" smtClean="0"/>
          </a:p>
          <a:p>
            <a:pPr lvl="2" eaLnBrk="1" hangingPunct="1">
              <a:lnSpc>
                <a:spcPct val="150000"/>
              </a:lnSpc>
            </a:pPr>
            <a:endParaRPr lang="en-US" sz="1400" dirty="0" smtClean="0"/>
          </a:p>
          <a:p>
            <a:pPr lvl="3" eaLnBrk="1" hangingPunct="1">
              <a:lnSpc>
                <a:spcPct val="150000"/>
              </a:lnSpc>
              <a:buFontTx/>
              <a:buNone/>
            </a:pPr>
            <a:endParaRPr lang="en-US" sz="1000" dirty="0" smtClean="0"/>
          </a:p>
          <a:p>
            <a:pPr lvl="2" eaLnBrk="1" hangingPunct="1">
              <a:lnSpc>
                <a:spcPct val="150000"/>
              </a:lnSpc>
            </a:pPr>
            <a:endParaRPr lang="en-US" sz="1400" dirty="0" smtClean="0"/>
          </a:p>
          <a:p>
            <a:pPr lvl="2" eaLnBrk="1" hangingPunct="1">
              <a:lnSpc>
                <a:spcPct val="150000"/>
              </a:lnSpc>
              <a:buFontTx/>
              <a:buNone/>
            </a:pPr>
            <a:r>
              <a:rPr lang="en-US" sz="1000" dirty="0" smtClean="0"/>
              <a:t>	</a:t>
            </a:r>
          </a:p>
          <a:p>
            <a:pPr lvl="2" eaLnBrk="1" hangingPunct="1">
              <a:lnSpc>
                <a:spcPct val="150000"/>
              </a:lnSpc>
              <a:buFontTx/>
              <a:buNone/>
            </a:pPr>
            <a:r>
              <a:rPr lang="en-US" sz="1400" dirty="0" smtClean="0"/>
              <a:t>	</a:t>
            </a:r>
            <a:r>
              <a:rPr lang="en-US" sz="1400" dirty="0" smtClean="0">
                <a:cs typeface="Arial" charset="0"/>
              </a:rPr>
              <a:t>.</a:t>
            </a: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15003</TotalTime>
  <Words>236</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BLIP Operations 2-14-12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 </cp:lastModifiedBy>
  <cp:revision>124</cp:revision>
  <dcterms:created xsi:type="dcterms:W3CDTF">2002-05-23T18:46:31Z</dcterms:created>
  <dcterms:modified xsi:type="dcterms:W3CDTF">2012-02-14T17:15:01Z</dcterms:modified>
</cp:coreProperties>
</file>