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9" d="100"/>
          <a:sy n="99" d="100"/>
        </p:scale>
        <p:origin x="-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730B1-3CC5-1B40-A66C-78EAA6E72441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5F0BA-9261-5245-9C3B-FCE0CADC8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2E9B8-45C4-CE4E-8418-FA945998FF7A}" type="datetimeFigureOut">
              <a:rPr lang="en-US" smtClean="0"/>
              <a:pPr/>
              <a:t>2/14/12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-152400"/>
            <a:ext cx="5791200" cy="1470025"/>
          </a:xfrm>
        </p:spPr>
        <p:txBody>
          <a:bodyPr/>
          <a:lstStyle/>
          <a:p>
            <a:r>
              <a:rPr lang="en-US" dirty="0" smtClean="0"/>
              <a:t>RHIC Status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193675"/>
            <a:ext cx="32766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Time Meeting, V. Schoefer</a:t>
            </a:r>
          </a:p>
          <a:p>
            <a:r>
              <a:rPr lang="en-US" sz="2000" dirty="0" smtClean="0"/>
              <a:t>2</a:t>
            </a:r>
            <a:r>
              <a:rPr lang="en-US" sz="2000" dirty="0" smtClean="0"/>
              <a:t>/14/</a:t>
            </a:r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65532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Declared physics Friday, Feb 10</a:t>
            </a:r>
          </a:p>
          <a:p>
            <a:pPr>
              <a:buFont typeface="Arial"/>
              <a:buChar char="•"/>
            </a:pPr>
            <a:r>
              <a:rPr lang="en-US" dirty="0" smtClean="0"/>
              <a:t> Smooth running over the weekend (incremental ramp-by-ramp 	improvements to ramp/store conditions</a:t>
            </a:r>
          </a:p>
          <a:p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T</a:t>
            </a:r>
            <a:r>
              <a:rPr lang="en-US" dirty="0" smtClean="0"/>
              <a:t>ight constraints on the longitudinal </a:t>
            </a:r>
            <a:r>
              <a:rPr lang="en-US" dirty="0" err="1" smtClean="0"/>
              <a:t>emittance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 Successful ramps with 109 bunches depend on </a:t>
            </a:r>
            <a:r>
              <a:rPr lang="en-US" dirty="0" smtClean="0"/>
              <a:t>small longitudinal </a:t>
            </a:r>
            <a:r>
              <a:rPr lang="en-US" dirty="0" err="1" smtClean="0"/>
              <a:t>emittance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  Loss monitor permit pulls on ramp and </a:t>
            </a:r>
            <a:r>
              <a:rPr lang="en-US" dirty="0" err="1" smtClean="0"/>
              <a:t>rebucketing</a:t>
            </a:r>
            <a:r>
              <a:rPr lang="en-US" dirty="0" smtClean="0"/>
              <a:t> traced back to large momentum spread.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Longitudinal matching at RHIC injection is critical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Can we do better in the injectors?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Rebucketing</a:t>
            </a:r>
            <a:r>
              <a:rPr lang="en-US" dirty="0" smtClean="0"/>
              <a:t> loss was limiting intensity to 96 bunches at 1.3e11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Can now do 109 at 1.3e11 with better longitudinal matching, will begin pushing per bunch intensity again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562600" y="193675"/>
            <a:ext cx="3276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 Meeting, V. Schoefer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/14/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7772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/>
              <a:t>Speed bumps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Still trying to understand carbon </a:t>
            </a:r>
            <a:r>
              <a:rPr lang="en-US" sz="2000" dirty="0" err="1" smtClean="0"/>
              <a:t>polarimeter</a:t>
            </a:r>
            <a:r>
              <a:rPr lang="en-US" sz="2000" dirty="0" smtClean="0"/>
              <a:t> noise problem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Phase shifter cost about a shift (now disconnected from lattice)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BBQ tune measurement ring to ring crosstalk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Definitely beam-based, but not completely understood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Tune feedback in this state causes the tune quads to walk away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Requires a small tune separation between the two rings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No automatic longitudinal matching availab</a:t>
            </a:r>
            <a:r>
              <a:rPr lang="en-US" sz="2000" dirty="0" smtClean="0"/>
              <a:t>le (yet)</a:t>
            </a:r>
            <a:r>
              <a:rPr lang="en-US" sz="2000" dirty="0" smtClean="0"/>
              <a:t> 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Human error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Failed attempt to optimize orbit angles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Two ring QLI from FEC reboot: ambiguous dialog </a:t>
            </a:r>
            <a:r>
              <a:rPr lang="en-US" sz="2000" dirty="0" smtClean="0"/>
              <a:t>box warning</a:t>
            </a: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76200" y="-152400"/>
            <a:ext cx="5791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RHIC Status Update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on_Feb_13_2012_081309_5435.gif"/>
          <p:cNvPicPr>
            <a:picLocks noGrp="1" noChangeAspect="1"/>
          </p:cNvPicPr>
          <p:nvPr>
            <p:ph idx="1"/>
          </p:nvPr>
        </p:nvPicPr>
        <p:blipFill>
          <a:blip r:embed="rId2"/>
          <a:srcRect l="298" t="3896" r="2182" b="6494"/>
          <a:stretch>
            <a:fillRect/>
          </a:stretch>
        </p:blipFill>
        <p:spPr>
          <a:xfrm>
            <a:off x="76199" y="381000"/>
            <a:ext cx="8728765" cy="5791200"/>
          </a:xfrm>
        </p:spPr>
      </p:pic>
      <p:sp>
        <p:nvSpPr>
          <p:cNvPr id="6" name="TextBox 5"/>
          <p:cNvSpPr txBox="1"/>
          <p:nvPr/>
        </p:nvSpPr>
        <p:spPr>
          <a:xfrm rot="16200000">
            <a:off x="858971" y="1579429"/>
            <a:ext cx="185178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Phase shifter </a:t>
            </a:r>
            <a:r>
              <a:rPr lang="en-US" dirty="0" err="1" smtClean="0"/>
              <a:t>QLIs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3686782" y="1494824"/>
            <a:ext cx="305417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Incorrect FEC reboot (hum err)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3067822" y="1479282"/>
            <a:ext cx="292050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Misguided steering (hum err)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6336268"/>
            <a:ext cx="3271599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Yellow loss permit at </a:t>
            </a:r>
            <a:r>
              <a:rPr lang="en-US" dirty="0" err="1" smtClean="0"/>
              <a:t>rebucketing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401975" y="1575437"/>
            <a:ext cx="181379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Fixing </a:t>
            </a:r>
            <a:r>
              <a:rPr lang="en-US" dirty="0" err="1" smtClean="0"/>
              <a:t>yel</a:t>
            </a:r>
            <a:r>
              <a:rPr lang="en-US" dirty="0" smtClean="0"/>
              <a:t> lifetime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473235" y="4399297"/>
            <a:ext cx="2602468" cy="124813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0"/>
          </p:cNvCxnSpPr>
          <p:nvPr/>
        </p:nvCxnSpPr>
        <p:spPr>
          <a:xfrm rot="5400000" flipH="1" flipV="1">
            <a:off x="3563901" y="4384831"/>
            <a:ext cx="2537936" cy="13649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2200" y="6096000"/>
            <a:ext cx="252393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Blue H&lt;-&gt;V locking at </a:t>
            </a:r>
            <a:r>
              <a:rPr lang="en-US" dirty="0" err="1" smtClean="0"/>
              <a:t>dQ</a:t>
            </a:r>
            <a:r>
              <a:rPr lang="en-US" dirty="0" smtClean="0"/>
              <a:t>= 1e-3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6342682" y="5058950"/>
            <a:ext cx="2373868" cy="1807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0"/>
          </p:cNvCxnSpPr>
          <p:nvPr/>
        </p:nvCxnSpPr>
        <p:spPr>
          <a:xfrm rot="16200000" flipV="1">
            <a:off x="1987332" y="4173200"/>
            <a:ext cx="2461736" cy="186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ue_Feb_14_2012_081457_32470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5053" r="-15053"/>
          <a:stretch>
            <a:fillRect/>
          </a:stretch>
        </p:blipFill>
        <p:spPr>
          <a:xfrm>
            <a:off x="-914401" y="304800"/>
            <a:ext cx="11361523" cy="6248400"/>
          </a:xfrm>
        </p:spPr>
      </p:pic>
      <p:sp>
        <p:nvSpPr>
          <p:cNvPr id="5" name="TextBox 4"/>
          <p:cNvSpPr txBox="1"/>
          <p:nvPr/>
        </p:nvSpPr>
        <p:spPr>
          <a:xfrm rot="16200000">
            <a:off x="3429000" y="1828800"/>
            <a:ext cx="205697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Optics and </a:t>
            </a:r>
            <a:r>
              <a:rPr lang="en-US" dirty="0" err="1" smtClean="0"/>
              <a:t>rebucket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6096000"/>
            <a:ext cx="2433817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BLM Threshold Problem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927110" y="4841510"/>
            <a:ext cx="1600200" cy="90878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19800" y="6096000"/>
            <a:ext cx="2050937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Ramp and </a:t>
            </a:r>
            <a:r>
              <a:rPr lang="en-US" dirty="0" err="1" smtClean="0">
                <a:solidFill>
                  <a:schemeClr val="tx1"/>
                </a:solidFill>
              </a:rPr>
              <a:t>Reb</a:t>
            </a:r>
            <a:r>
              <a:rPr lang="en-US" dirty="0" smtClean="0">
                <a:solidFill>
                  <a:schemeClr val="tx1"/>
                </a:solidFill>
              </a:rPr>
              <a:t>. Loss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7946437" y="4346003"/>
            <a:ext cx="93566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YA1 Trip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5558018" y="5257800"/>
            <a:ext cx="1452383" cy="838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281</Words>
  <Application>Microsoft Macintosh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RHIC Status Update</vt:lpstr>
      <vt:lpstr>Slide 2</vt:lpstr>
      <vt:lpstr>Slide 3</vt:lpstr>
      <vt:lpstr>Slide 4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 Update</dc:title>
  <dc:creator>Vincent Schoefer</dc:creator>
  <cp:lastModifiedBy>Vincent Schoefer</cp:lastModifiedBy>
  <cp:revision>54</cp:revision>
  <dcterms:created xsi:type="dcterms:W3CDTF">2012-02-14T16:48:44Z</dcterms:created>
  <dcterms:modified xsi:type="dcterms:W3CDTF">2012-02-14T17:05:40Z</dcterms:modified>
</cp:coreProperties>
</file>