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2\fy12q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2\fy12q2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2\fy12q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5.3658579187769256E-2"/>
          <c:y val="0.15915129669840092"/>
          <c:w val="0.7424334101276796"/>
          <c:h val="0.77851509301634292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NORMAL!$G$703:$J$703</c:f>
              <c:strCache>
                <c:ptCount val="4"/>
                <c:pt idx="0">
                  <c:v>FY12-week 14:</c:v>
                </c:pt>
                <c:pt idx="1">
                  <c:v>FY12-week 15:</c:v>
                </c:pt>
                <c:pt idx="2">
                  <c:v>FY12-week 16:</c:v>
                </c:pt>
                <c:pt idx="3">
                  <c:v>FY12-week 17: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NORMAL!$G$705:$J$705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NORMAL!$G$707:$J$707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-1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145.44999999999999</c:v>
                </c:pt>
                <c:pt idx="1">
                  <c:v>148.82000000000005</c:v>
                </c:pt>
                <c:pt idx="2">
                  <c:v>133.82000000000005</c:v>
                </c:pt>
                <c:pt idx="3">
                  <c:v>143.85000000000005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val>
            <c:numRef>
              <c:f>NORMAL!$G$708:$J$708</c:f>
              <c:numCache>
                <c:formatCode>0</c:formatCode>
                <c:ptCount val="4"/>
                <c:pt idx="0">
                  <c:v>20.05</c:v>
                </c:pt>
                <c:pt idx="1">
                  <c:v>5.3</c:v>
                </c:pt>
                <c:pt idx="2">
                  <c:v>14.4</c:v>
                </c:pt>
                <c:pt idx="3">
                  <c:v>1.07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2.5</c:v>
                </c:pt>
                <c:pt idx="1">
                  <c:v>14.880000000000004</c:v>
                </c:pt>
                <c:pt idx="2">
                  <c:v>19.779999999999987</c:v>
                </c:pt>
                <c:pt idx="3">
                  <c:v>23.080000000000002</c:v>
                </c:pt>
              </c:numCache>
            </c:numRef>
          </c:val>
        </c:ser>
        <c:overlap val="100"/>
        <c:axId val="63996288"/>
        <c:axId val="63997824"/>
      </c:barChart>
      <c:catAx>
        <c:axId val="6399628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997824"/>
        <c:crosses val="autoZero"/>
        <c:lblAlgn val="ctr"/>
        <c:lblOffset val="100"/>
        <c:tickLblSkip val="1"/>
        <c:tickMarkSkip val="1"/>
      </c:catAx>
      <c:valAx>
        <c:axId val="63997824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99628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5.5702965868636503E-2"/>
          <c:y val="0.159151296698401"/>
          <c:w val="0.7824940443451287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NORMAL!$AG$703:$AJ$703</c:f>
              <c:strCache>
                <c:ptCount val="4"/>
                <c:pt idx="0">
                  <c:v>FY12-week 18:</c:v>
                </c:pt>
                <c:pt idx="1">
                  <c:v>FY12-week 19:</c:v>
                </c:pt>
                <c:pt idx="2">
                  <c:v>FY12-week 20:</c:v>
                </c:pt>
                <c:pt idx="3">
                  <c:v>FY12-week 21: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0</c:v>
                </c:pt>
                <c:pt idx="1">
                  <c:v>52.14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13.5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NORMAL!$AG$712:$AJ$712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NORMAL!$AG$707:$AJ$707</c:f>
              <c:numCache>
                <c:formatCode>0</c:formatCode>
                <c:ptCount val="4"/>
                <c:pt idx="0">
                  <c:v>19.439999999999998</c:v>
                </c:pt>
                <c:pt idx="1">
                  <c:v>22.13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NORMAL!$AG$706:$AJ$706</c:f>
              <c:numCache>
                <c:formatCode>0</c:formatCode>
                <c:ptCount val="4"/>
                <c:pt idx="0">
                  <c:v>102.81</c:v>
                </c:pt>
                <c:pt idx="1">
                  <c:v>42.71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NORMAL!$AG$708:$AJ$708</c:f>
              <c:numCache>
                <c:formatCode>0</c:formatCode>
                <c:ptCount val="4"/>
                <c:pt idx="0">
                  <c:v>12.2</c:v>
                </c:pt>
                <c:pt idx="1">
                  <c:v>10.67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NORMAL!$AG$709:$AJ$709</c:f>
              <c:numCache>
                <c:formatCode>0</c:formatCode>
                <c:ptCount val="4"/>
                <c:pt idx="0">
                  <c:v>33.553333333333335</c:v>
                </c:pt>
                <c:pt idx="1">
                  <c:v>26.849999999999998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68203264"/>
        <c:axId val="68204800"/>
      </c:barChart>
      <c:catAx>
        <c:axId val="6820326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04800"/>
        <c:crosses val="autoZero"/>
        <c:lblAlgn val="ctr"/>
        <c:lblOffset val="100"/>
        <c:tickLblSkip val="1"/>
        <c:tickMarkSkip val="1"/>
      </c:catAx>
      <c:valAx>
        <c:axId val="68204800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81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0326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2824419353241225"/>
          <c:y val="0.16649473272317958"/>
          <c:w val="0.37535655920368444"/>
          <c:h val="0.7347484283297486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200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2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US" sz="1200" b="1" i="0" u="none" strike="noStrike" baseline="0" dirty="0">
                <a:solidFill>
                  <a:srgbClr val="0000FF"/>
                </a:solidFill>
                <a:latin typeface="Arial"/>
                <a:cs typeface="Arial"/>
              </a:rPr>
              <a:t>GREATER THAN ONE HOUR</a:t>
            </a:r>
            <a:r>
              <a:rPr lang="en-US" sz="12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1200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BY SYSTEM -- FEBRUARY 2012</a:t>
            </a:r>
          </a:p>
        </c:rich>
      </c:tx>
      <c:layout>
        <c:manualLayout>
          <c:xMode val="edge"/>
          <c:yMode val="edge"/>
          <c:x val="0.17456616360454943"/>
          <c:y val="3.3048410615339752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332337442603344"/>
          <c:y val="9.2630873269336264E-2"/>
          <c:w val="0.75453032324705149"/>
          <c:h val="0.75003057847213372"/>
        </c:manualLayout>
      </c:layout>
      <c:bar3DChart>
        <c:barDir val="col"/>
        <c:grouping val="standard"/>
        <c:ser>
          <c:idx val="0"/>
          <c:order val="0"/>
          <c:tx>
            <c:strRef>
              <c:f>NORMAL!$AB$844</c:f>
              <c:strCache>
                <c:ptCount val="1"/>
                <c:pt idx="0">
                  <c:v>LINAC_Rf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NORMAL!$AB$845:$AD$845</c:f>
              <c:numCache>
                <c:formatCode>0.0%</c:formatCode>
                <c:ptCount val="3"/>
                <c:pt idx="0">
                  <c:v>6.7064083457526085E-3</c:v>
                </c:pt>
              </c:numCache>
            </c:numRef>
          </c:val>
        </c:ser>
        <c:ser>
          <c:idx val="3"/>
          <c:order val="1"/>
          <c:tx>
            <c:strRef>
              <c:f>NORMAL!$AD$858</c:f>
              <c:strCache>
                <c:ptCount val="1"/>
                <c:pt idx="0">
                  <c:v>PPS_AGS</c:v>
                </c:pt>
              </c:strCache>
            </c:strRef>
          </c:tx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NORMAL!$AB$859:$AD$859</c:f>
              <c:numCache>
                <c:formatCode>0.0%</c:formatCode>
                <c:ptCount val="3"/>
                <c:pt idx="2">
                  <c:v>7.0257611241217807E-3</c:v>
                </c:pt>
              </c:numCache>
            </c:numRef>
          </c:val>
        </c:ser>
        <c:ser>
          <c:idx val="1"/>
          <c:order val="2"/>
          <c:tx>
            <c:strRef>
              <c:f>NORMAL!$AB$864</c:f>
              <c:strCache>
                <c:ptCount val="1"/>
                <c:pt idx="0">
                  <c:v>Inj_Performance</c:v>
                </c:pt>
              </c:strCache>
            </c:strRef>
          </c:tx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NORMAL!$AB$865:$AD$865</c:f>
              <c:numCache>
                <c:formatCode>0.0%</c:formatCode>
                <c:ptCount val="3"/>
                <c:pt idx="0">
                  <c:v>3.6086863955716413E-3</c:v>
                </c:pt>
              </c:numCache>
            </c:numRef>
          </c:val>
        </c:ser>
        <c:ser>
          <c:idx val="6"/>
          <c:order val="3"/>
          <c:tx>
            <c:strRef>
              <c:f>NORMAL!$AD$866</c:f>
              <c:strCache>
                <c:ptCount val="1"/>
                <c:pt idx="0">
                  <c:v>CntrlsHdAGS</c:v>
                </c:pt>
              </c:strCache>
            </c:strRef>
          </c:tx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NORMAL!$AB$867:$AD$867</c:f>
              <c:numCache>
                <c:formatCode>0.0%</c:formatCode>
                <c:ptCount val="3"/>
                <c:pt idx="2">
                  <c:v>4.0877155631253992E-3</c:v>
                </c:pt>
              </c:numCache>
            </c:numRef>
          </c:val>
        </c:ser>
        <c:ser>
          <c:idx val="11"/>
          <c:order val="4"/>
          <c:tx>
            <c:strRef>
              <c:f>NORMAL!$AD$868</c:f>
              <c:strCache>
                <c:ptCount val="1"/>
                <c:pt idx="0">
                  <c:v>CntrlsSoftware</c:v>
                </c:pt>
              </c:strCache>
            </c:strRef>
          </c:tx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NORMAL!$AB$869:$AD$869</c:f>
              <c:numCache>
                <c:formatCode>0.0%</c:formatCode>
                <c:ptCount val="3"/>
                <c:pt idx="2">
                  <c:v>5.4289972322759204E-3</c:v>
                </c:pt>
              </c:numCache>
            </c:numRef>
          </c:val>
        </c:ser>
        <c:ser>
          <c:idx val="4"/>
          <c:order val="5"/>
          <c:tx>
            <c:strRef>
              <c:f>NORMAL!$AB$870</c:f>
              <c:strCache>
                <c:ptCount val="1"/>
                <c:pt idx="0">
                  <c:v>AccessControls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NORMAL!$AB$871:$AD$871</c:f>
              <c:numCache>
                <c:formatCode>0.0%</c:formatCode>
                <c:ptCount val="3"/>
                <c:pt idx="0">
                  <c:v>1.0506706408345752E-2</c:v>
                </c:pt>
              </c:numCache>
            </c:numRef>
          </c:val>
        </c:ser>
        <c:ser>
          <c:idx val="5"/>
          <c:order val="6"/>
          <c:tx>
            <c:strRef>
              <c:f>NORMAL!$AB$872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NORMAL!$AB$873:$AD$873</c:f>
              <c:numCache>
                <c:formatCode>0.0%</c:formatCode>
                <c:ptCount val="3"/>
                <c:pt idx="0">
                  <c:v>6.3848664406350019E-3</c:v>
                </c:pt>
                <c:pt idx="2">
                  <c:v>2.7368533106238026E-2</c:v>
                </c:pt>
              </c:numCache>
            </c:numRef>
          </c:val>
        </c:ser>
        <c:ser>
          <c:idx val="7"/>
          <c:order val="7"/>
          <c:tx>
            <c:strRef>
              <c:f>NORMAL!$AB$880</c:f>
              <c:strCache>
                <c:ptCount val="1"/>
                <c:pt idx="0">
                  <c:v>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NORMAL!$AB$881:$AD$881</c:f>
              <c:numCache>
                <c:formatCode>0.0%</c:formatCode>
                <c:ptCount val="3"/>
                <c:pt idx="0">
                  <c:v>7.6325314030232065E-3</c:v>
                </c:pt>
                <c:pt idx="2">
                  <c:v>6.3870555673834362E-3</c:v>
                </c:pt>
              </c:numCache>
            </c:numRef>
          </c:val>
        </c:ser>
        <c:ser>
          <c:idx val="13"/>
          <c:order val="8"/>
          <c:tx>
            <c:strRef>
              <c:f>NORMAL!$AD$892</c:f>
              <c:strCache>
                <c:ptCount val="1"/>
                <c:pt idx="0">
                  <c:v>QLI</c:v>
                </c:pt>
              </c:strCache>
            </c:strRef>
          </c:tx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NORMAL!$AB$893:$AD$893</c:f>
              <c:numCache>
                <c:formatCode>0.0%</c:formatCode>
                <c:ptCount val="3"/>
                <c:pt idx="2">
                  <c:v>1.1656376410474772E-2</c:v>
                </c:pt>
              </c:numCache>
            </c:numRef>
          </c:val>
        </c:ser>
        <c:ser>
          <c:idx val="8"/>
          <c:order val="9"/>
          <c:tx>
            <c:strRef>
              <c:f>NORMAL!$AB$882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NORMAL!$AB$883:$AD$883</c:f>
              <c:numCache>
                <c:formatCode>0.0%</c:formatCode>
                <c:ptCount val="3"/>
                <c:pt idx="0">
                  <c:v>6.8022141792633594E-3</c:v>
                </c:pt>
              </c:numCache>
            </c:numRef>
          </c:val>
        </c:ser>
        <c:ser>
          <c:idx val="12"/>
          <c:order val="10"/>
          <c:tx>
            <c:strRef>
              <c:f>NORMAL!$AD$890</c:f>
              <c:strCache>
                <c:ptCount val="1"/>
                <c:pt idx="0">
                  <c:v>QuenchDetect</c:v>
                </c:pt>
              </c:strCache>
            </c:strRef>
          </c:tx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NORMAL!$AB$891:$AD$891</c:f>
              <c:numCache>
                <c:formatCode>0.0%</c:formatCode>
                <c:ptCount val="3"/>
                <c:pt idx="2">
                  <c:v>1.0283159463487334E-2</c:v>
                </c:pt>
              </c:numCache>
            </c:numRef>
          </c:val>
        </c:ser>
        <c:ser>
          <c:idx val="2"/>
          <c:order val="11"/>
          <c:tx>
            <c:strRef>
              <c:f>NORMAL!$AB$884</c:f>
              <c:strCache>
                <c:ptCount val="1"/>
                <c:pt idx="0">
                  <c:v>Rf_RHIC</c:v>
                </c:pt>
              </c:strCache>
            </c:strRef>
          </c:tx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NORMAL!$AB$885:$AD$885</c:f>
              <c:numCache>
                <c:formatCode>0.0%</c:formatCode>
                <c:ptCount val="3"/>
                <c:pt idx="0">
                  <c:v>5.0457738982329151E-3</c:v>
                </c:pt>
                <c:pt idx="2">
                  <c:v>1.0251224185650415E-2</c:v>
                </c:pt>
              </c:numCache>
            </c:numRef>
          </c:val>
        </c:ser>
        <c:ser>
          <c:idx val="9"/>
          <c:order val="12"/>
          <c:tx>
            <c:strRef>
              <c:f>NORMAL!$AB$886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NORMAL!$AB$887:$AD$887</c:f>
              <c:numCache>
                <c:formatCode>0.0%</c:formatCode>
                <c:ptCount val="3"/>
                <c:pt idx="0">
                  <c:v>6.8660847349371942E-3</c:v>
                </c:pt>
              </c:numCache>
            </c:numRef>
          </c:val>
        </c:ser>
        <c:ser>
          <c:idx val="10"/>
          <c:order val="13"/>
          <c:tx>
            <c:strRef>
              <c:f>NORMAL!$AB$888</c:f>
              <c:strCache>
                <c:ptCount val="1"/>
                <c:pt idx="0">
                  <c:v>CryoRHIC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NORMAL!$AB$889:$AD$889</c:f>
              <c:numCache>
                <c:formatCode>0.0%</c:formatCode>
                <c:ptCount val="3"/>
                <c:pt idx="0">
                  <c:v>3.4809452842239727E-2</c:v>
                </c:pt>
              </c:numCache>
            </c:numRef>
          </c:val>
        </c:ser>
        <c:ser>
          <c:idx val="14"/>
          <c:order val="14"/>
          <c:tx>
            <c:strRef>
              <c:f>NORMAL!$AB$900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NORMAL!$AB$843:$AD$843</c:f>
              <c:strCache>
                <c:ptCount val="3"/>
                <c:pt idx="0">
                  <c:v>01/31/12/2 to 02/07/12/1</c:v>
                </c:pt>
                <c:pt idx="2">
                  <c:v>02/07/12/2 to 02/14/12/1</c:v>
                </c:pt>
              </c:strCache>
            </c:strRef>
          </c:cat>
          <c:val>
            <c:numRef>
              <c:f>NORMAL!$AB$901:$AD$901</c:f>
              <c:numCache>
                <c:formatCode>0.0%</c:formatCode>
                <c:ptCount val="3"/>
                <c:pt idx="0">
                  <c:v>1.2295081967213115E-2</c:v>
                </c:pt>
                <c:pt idx="2">
                  <c:v>3.2573983393655525E-3</c:v>
                </c:pt>
              </c:numCache>
            </c:numRef>
          </c:val>
        </c:ser>
        <c:shape val="box"/>
        <c:axId val="67859200"/>
        <c:axId val="67861504"/>
        <c:axId val="67875712"/>
      </c:bar3DChart>
      <c:catAx>
        <c:axId val="6785920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6150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67861504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59200"/>
        <c:crosses val="max"/>
        <c:crossBetween val="between"/>
      </c:valAx>
      <c:serAx>
        <c:axId val="6787571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58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61504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0.01667</cdr:x>
      <cdr:y>0.07778</cdr:y>
    </cdr:from>
    <cdr:to>
      <cdr:x>0.25</cdr:x>
      <cdr:y>0.74444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533400"/>
          <a:ext cx="2133600" cy="457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PPS_AGS</a:t>
          </a:r>
        </a:p>
        <a:p xmlns:a="http://schemas.openxmlformats.org/drawingml/2006/main">
          <a:r>
            <a:rPr lang="en-US" dirty="0" smtClean="0"/>
            <a:t>G10 extraction kicker timing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CntrolsHd_AGS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cfe-h10-vme extraction timing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Cntrls</a:t>
          </a:r>
          <a:r>
            <a:rPr lang="en-US" b="1" dirty="0" err="1" smtClean="0">
              <a:solidFill>
                <a:srgbClr val="7030A0"/>
              </a:solidFill>
            </a:rPr>
            <a:t>Software</a:t>
          </a:r>
          <a:endParaRPr lang="en-US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sz="1100" dirty="0" smtClean="0"/>
            <a:t>Spin pattern RHIC Inject (HE)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HumanError</a:t>
          </a:r>
          <a:endParaRPr lang="en-US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Snake Quench Operator requested beam at wrong time</a:t>
          </a:r>
        </a:p>
        <a:p xmlns:a="http://schemas.openxmlformats.org/drawingml/2006/main">
          <a:r>
            <a:rPr lang="en-US" dirty="0" err="1" smtClean="0"/>
            <a:t>AtrMagMan</a:t>
          </a:r>
          <a:r>
            <a:rPr lang="en-US" dirty="0" smtClean="0"/>
            <a:t> fill number not current</a:t>
          </a:r>
        </a:p>
        <a:p xmlns:a="http://schemas.openxmlformats.org/drawingml/2006/main">
          <a:r>
            <a:rPr lang="en-US" dirty="0" smtClean="0"/>
            <a:t>Tune choice incorrect  --difference too close for BBQ to resolve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RadMonIntlk</a:t>
          </a:r>
          <a:endParaRPr lang="en-US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10 events – average time 12 min.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QLI</a:t>
          </a:r>
        </a:p>
        <a:p xmlns:a="http://schemas.openxmlformats.org/drawingml/2006/main">
          <a:r>
            <a:rPr lang="en-US" dirty="0" smtClean="0"/>
            <a:t>3 events during setup /tuning not explained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QuenchDetect</a:t>
          </a:r>
          <a:endParaRPr lang="en-US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Phase Shifter PS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RfRHIC</a:t>
          </a:r>
          <a:endParaRPr lang="en-US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9 MHz trips</a:t>
          </a:r>
        </a:p>
        <a:p xmlns:a="http://schemas.openxmlformats.org/drawingml/2006/main">
          <a:r>
            <a:rPr lang="en-US" dirty="0" smtClean="0"/>
            <a:t>28 MHz YA &amp; BA trips</a:t>
          </a:r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FD37F6D-F254-4364-8CA5-3A5D26E51A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Availability January-February </a:t>
            </a:r>
            <a:r>
              <a:rPr lang="en-US" dirty="0" smtClean="0"/>
              <a:t>Run12</a:t>
            </a:r>
            <a:br>
              <a:rPr lang="en-US" dirty="0" smtClean="0"/>
            </a:br>
            <a:r>
              <a:rPr lang="en-US" sz="1600" dirty="0" smtClean="0"/>
              <a:t>last week (19) availability 83% v 78% for week 18</a:t>
            </a:r>
            <a:endParaRPr lang="en-US" sz="160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112</Words>
  <Application>Microsoft Office PowerPoint</Application>
  <PresentationFormat>On-screen Show (4:3)</PresentationFormat>
  <Paragraphs>46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Availability January-February Run12 last week (19) availability 83% v 78% for week 18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67</cp:revision>
  <dcterms:created xsi:type="dcterms:W3CDTF">2011-03-02T18:37:40Z</dcterms:created>
  <dcterms:modified xsi:type="dcterms:W3CDTF">2012-02-14T16:03:39Z</dcterms:modified>
</cp:coreProperties>
</file>