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9" r:id="rId1"/>
  </p:sldMasterIdLst>
  <p:notesMasterIdLst>
    <p:notesMasterId r:id="rId4"/>
  </p:notesMasterIdLst>
  <p:handoutMasterIdLst>
    <p:handoutMasterId r:id="rId5"/>
  </p:handoutMasterIdLst>
  <p:sldIdLst>
    <p:sldId id="257" r:id="rId2"/>
    <p:sldId id="259" r:id="rId3"/>
  </p:sldIdLst>
  <p:sldSz cx="9144000" cy="6858000" type="screen4x3"/>
  <p:notesSz cx="6980238" cy="923607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66FF"/>
    <a:srgbClr val="006699"/>
    <a:srgbClr val="008080"/>
    <a:srgbClr val="00CDFF"/>
    <a:srgbClr val="0085FF"/>
    <a:srgbClr val="0066CC"/>
    <a:srgbClr val="66FF66"/>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9" autoAdjust="0"/>
    <p:restoredTop sz="94660" autoAdjust="0"/>
  </p:normalViewPr>
  <p:slideViewPr>
    <p:cSldViewPr>
      <p:cViewPr varScale="1">
        <p:scale>
          <a:sx n="66" d="100"/>
          <a:sy n="66" d="100"/>
        </p:scale>
        <p:origin x="-5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lmausner\Local%20Settings\Temporary%20Internet%20Files\Content.Outlook\YXWRDVSW\Integ%202012.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400" b="1" i="0" u="none" strike="noStrike" baseline="0">
                <a:solidFill>
                  <a:srgbClr val="000000"/>
                </a:solidFill>
                <a:latin typeface="Arial"/>
                <a:ea typeface="Arial"/>
                <a:cs typeface="Arial"/>
              </a:defRPr>
            </a:pPr>
            <a:r>
              <a:rPr lang="en-US"/>
              <a:t>To Date Accum. uA-hrs</a:t>
            </a:r>
          </a:p>
        </c:rich>
      </c:tx>
      <c:layout>
        <c:manualLayout>
          <c:xMode val="edge"/>
          <c:yMode val="edge"/>
          <c:x val="0.36752175208868132"/>
          <c:y val="2.8248650064767782E-2"/>
        </c:manualLayout>
      </c:layout>
      <c:spPr>
        <a:noFill/>
        <a:ln w="25400">
          <a:noFill/>
        </a:ln>
      </c:spPr>
    </c:title>
    <c:plotArea>
      <c:layout>
        <c:manualLayout>
          <c:layoutTarget val="inner"/>
          <c:xMode val="edge"/>
          <c:yMode val="edge"/>
          <c:x val="0.17094037476673982"/>
          <c:y val="0.25423775570444135"/>
          <c:w val="0.66666746159028523"/>
          <c:h val="0.59510467261187838"/>
        </c:manualLayout>
      </c:layout>
      <c:lineChart>
        <c:grouping val="standard"/>
        <c:ser>
          <c:idx val="1"/>
          <c:order val="0"/>
          <c:tx>
            <c:v>FY2008</c:v>
          </c:tx>
          <c:spPr>
            <a:ln w="12700">
              <a:solidFill>
                <a:srgbClr val="800000"/>
              </a:solidFill>
              <a:prstDash val="solid"/>
            </a:ln>
          </c:spPr>
          <c:marker>
            <c:symbol val="circle"/>
            <c:size val="2"/>
            <c:spPr>
              <a:solidFill>
                <a:srgbClr val="800000"/>
              </a:solidFill>
              <a:ln>
                <a:solidFill>
                  <a:srgbClr val="800000"/>
                </a:solidFill>
                <a:prstDash val="solid"/>
              </a:ln>
            </c:spPr>
          </c:marker>
          <c:val>
            <c:numRef>
              <c:f>'Chart FY05-FY12'!$E$5:$E$51</c:f>
              <c:numCache>
                <c:formatCode>0.00</c:formatCode>
                <c:ptCount val="47"/>
                <c:pt idx="0">
                  <c:v>458</c:v>
                </c:pt>
                <c:pt idx="1">
                  <c:v>1246</c:v>
                </c:pt>
                <c:pt idx="2">
                  <c:v>2346</c:v>
                </c:pt>
                <c:pt idx="3">
                  <c:v>3646</c:v>
                </c:pt>
                <c:pt idx="4">
                  <c:v>4953.67</c:v>
                </c:pt>
                <c:pt idx="5">
                  <c:v>6629.89</c:v>
                </c:pt>
                <c:pt idx="6">
                  <c:v>8861.2100000000009</c:v>
                </c:pt>
                <c:pt idx="7">
                  <c:v>10897.79</c:v>
                </c:pt>
                <c:pt idx="8">
                  <c:v>13048.12</c:v>
                </c:pt>
                <c:pt idx="9">
                  <c:v>15136.57</c:v>
                </c:pt>
                <c:pt idx="10">
                  <c:v>16961.12</c:v>
                </c:pt>
                <c:pt idx="11">
                  <c:v>19101.12</c:v>
                </c:pt>
                <c:pt idx="12">
                  <c:v>21026.12</c:v>
                </c:pt>
                <c:pt idx="13">
                  <c:v>23093.119999999999</c:v>
                </c:pt>
                <c:pt idx="14">
                  <c:v>25281.119999999999</c:v>
                </c:pt>
                <c:pt idx="15">
                  <c:v>27585.119999999999</c:v>
                </c:pt>
                <c:pt idx="16">
                  <c:v>29889.119999999999</c:v>
                </c:pt>
                <c:pt idx="17">
                  <c:v>32181.119999999999</c:v>
                </c:pt>
                <c:pt idx="18">
                  <c:v>34483.119999999995</c:v>
                </c:pt>
                <c:pt idx="19">
                  <c:v>36486.119999999995</c:v>
                </c:pt>
                <c:pt idx="20">
                  <c:v>38795.319999999992</c:v>
                </c:pt>
                <c:pt idx="21">
                  <c:v>41081.219999999994</c:v>
                </c:pt>
                <c:pt idx="22">
                  <c:v>43305.02</c:v>
                </c:pt>
                <c:pt idx="23">
                  <c:v>45530.82</c:v>
                </c:pt>
                <c:pt idx="24">
                  <c:v>47778.683199999999</c:v>
                </c:pt>
                <c:pt idx="25">
                  <c:v>50031.627100000005</c:v>
                </c:pt>
                <c:pt idx="26">
                  <c:v>52300.126500000006</c:v>
                </c:pt>
                <c:pt idx="27">
                  <c:v>54537.882900000004</c:v>
                </c:pt>
                <c:pt idx="28">
                  <c:v>56789.653400000003</c:v>
                </c:pt>
                <c:pt idx="29">
                  <c:v>59004.097200000004</c:v>
                </c:pt>
                <c:pt idx="30">
                  <c:v>61232.113100000002</c:v>
                </c:pt>
                <c:pt idx="31">
                  <c:v>63362.110700000005</c:v>
                </c:pt>
                <c:pt idx="32">
                  <c:v>65591.891200000013</c:v>
                </c:pt>
                <c:pt idx="33">
                  <c:v>67414.415900000007</c:v>
                </c:pt>
                <c:pt idx="34">
                  <c:v>69587.995700000014</c:v>
                </c:pt>
                <c:pt idx="35">
                  <c:v>71866.364400000006</c:v>
                </c:pt>
                <c:pt idx="36">
                  <c:v>74124.59090000001</c:v>
                </c:pt>
                <c:pt idx="37">
                  <c:v>76367.434700000013</c:v>
                </c:pt>
                <c:pt idx="38">
                  <c:v>78345.124700000015</c:v>
                </c:pt>
                <c:pt idx="39">
                  <c:v>80351.124700000015</c:v>
                </c:pt>
                <c:pt idx="40">
                  <c:v>82397.124700000015</c:v>
                </c:pt>
                <c:pt idx="41">
                  <c:v>84446.124700000015</c:v>
                </c:pt>
                <c:pt idx="42">
                  <c:v>86182.124700000015</c:v>
                </c:pt>
                <c:pt idx="43">
                  <c:v>87426.124700000015</c:v>
                </c:pt>
                <c:pt idx="44">
                  <c:v>88655.124700000015</c:v>
                </c:pt>
                <c:pt idx="45">
                  <c:v>89840.124700000015</c:v>
                </c:pt>
                <c:pt idx="46">
                  <c:v>89861.124700000015</c:v>
                </c:pt>
              </c:numCache>
            </c:numRef>
          </c:val>
        </c:ser>
        <c:ser>
          <c:idx val="2"/>
          <c:order val="1"/>
          <c:tx>
            <c:v>FY2009</c:v>
          </c:tx>
          <c:spPr>
            <a:ln w="12700">
              <a:solidFill>
                <a:srgbClr val="000080"/>
              </a:solidFill>
              <a:prstDash val="solid"/>
            </a:ln>
          </c:spPr>
          <c:marker>
            <c:symbol val="diamond"/>
            <c:size val="2"/>
            <c:spPr>
              <a:solidFill>
                <a:srgbClr val="000080"/>
              </a:solidFill>
              <a:ln>
                <a:solidFill>
                  <a:srgbClr val="000080"/>
                </a:solidFill>
                <a:prstDash val="solid"/>
              </a:ln>
            </c:spPr>
          </c:marker>
          <c:val>
            <c:numRef>
              <c:f>'Chart FY05-FY12'!$H$5:$H$51</c:f>
              <c:numCache>
                <c:formatCode>0.00</c:formatCode>
                <c:ptCount val="47"/>
                <c:pt idx="0">
                  <c:v>365</c:v>
                </c:pt>
                <c:pt idx="1">
                  <c:v>685</c:v>
                </c:pt>
                <c:pt idx="2">
                  <c:v>1060</c:v>
                </c:pt>
                <c:pt idx="3">
                  <c:v>2360</c:v>
                </c:pt>
                <c:pt idx="4">
                  <c:v>3560</c:v>
                </c:pt>
                <c:pt idx="5">
                  <c:v>4860</c:v>
                </c:pt>
                <c:pt idx="6">
                  <c:v>6260</c:v>
                </c:pt>
                <c:pt idx="7">
                  <c:v>7820</c:v>
                </c:pt>
                <c:pt idx="8">
                  <c:v>9380</c:v>
                </c:pt>
                <c:pt idx="9">
                  <c:v>11210</c:v>
                </c:pt>
                <c:pt idx="10">
                  <c:v>12990</c:v>
                </c:pt>
                <c:pt idx="11">
                  <c:v>14430</c:v>
                </c:pt>
                <c:pt idx="12">
                  <c:v>15870</c:v>
                </c:pt>
                <c:pt idx="13">
                  <c:v>17640</c:v>
                </c:pt>
                <c:pt idx="14">
                  <c:v>19410</c:v>
                </c:pt>
                <c:pt idx="15">
                  <c:v>21040</c:v>
                </c:pt>
                <c:pt idx="16">
                  <c:v>22667</c:v>
                </c:pt>
                <c:pt idx="17">
                  <c:v>24307</c:v>
                </c:pt>
                <c:pt idx="18">
                  <c:v>25977</c:v>
                </c:pt>
                <c:pt idx="19">
                  <c:v>27617</c:v>
                </c:pt>
                <c:pt idx="20">
                  <c:v>29224</c:v>
                </c:pt>
                <c:pt idx="21">
                  <c:v>30748.048999999999</c:v>
                </c:pt>
                <c:pt idx="22">
                  <c:v>31791.652399999999</c:v>
                </c:pt>
                <c:pt idx="23">
                  <c:v>33253.2454</c:v>
                </c:pt>
                <c:pt idx="24">
                  <c:v>33957.393199999999</c:v>
                </c:pt>
                <c:pt idx="25">
                  <c:v>34701.0432</c:v>
                </c:pt>
                <c:pt idx="26">
                  <c:v>35958.932700000005</c:v>
                </c:pt>
                <c:pt idx="27">
                  <c:v>37594.261600000005</c:v>
                </c:pt>
                <c:pt idx="28">
                  <c:v>39183.073000000004</c:v>
                </c:pt>
                <c:pt idx="29">
                  <c:v>40585.261600000005</c:v>
                </c:pt>
                <c:pt idx="30">
                  <c:v>42135.261600000005</c:v>
                </c:pt>
                <c:pt idx="31">
                  <c:v>43715.261600000005</c:v>
                </c:pt>
                <c:pt idx="32">
                  <c:v>45295.261600000005</c:v>
                </c:pt>
                <c:pt idx="33">
                  <c:v>46875.261600000005</c:v>
                </c:pt>
                <c:pt idx="34">
                  <c:v>48467.551600000006</c:v>
                </c:pt>
                <c:pt idx="35">
                  <c:v>49993.631600000008</c:v>
                </c:pt>
                <c:pt idx="36">
                  <c:v>51557.574600000007</c:v>
                </c:pt>
                <c:pt idx="37">
                  <c:v>52766.689000000006</c:v>
                </c:pt>
                <c:pt idx="38">
                  <c:v>54373.189300000005</c:v>
                </c:pt>
                <c:pt idx="39">
                  <c:v>56030.189300000005</c:v>
                </c:pt>
                <c:pt idx="40">
                  <c:v>57648.189300000005</c:v>
                </c:pt>
                <c:pt idx="41">
                  <c:v>59253.189300000005</c:v>
                </c:pt>
                <c:pt idx="42">
                  <c:v>60580.795900000005</c:v>
                </c:pt>
                <c:pt idx="43">
                  <c:v>62212.595100000006</c:v>
                </c:pt>
                <c:pt idx="44">
                  <c:v>63847.368400000007</c:v>
                </c:pt>
                <c:pt idx="45">
                  <c:v>65491.765800000008</c:v>
                </c:pt>
                <c:pt idx="46">
                  <c:v>66944.100000000006</c:v>
                </c:pt>
              </c:numCache>
            </c:numRef>
          </c:val>
        </c:ser>
        <c:ser>
          <c:idx val="3"/>
          <c:order val="2"/>
          <c:tx>
            <c:v>FY2010</c:v>
          </c:tx>
          <c:spPr>
            <a:ln w="12700">
              <a:solidFill>
                <a:srgbClr val="FF00FF"/>
              </a:solidFill>
              <a:prstDash val="solid"/>
            </a:ln>
          </c:spPr>
          <c:marker>
            <c:symbol val="square"/>
            <c:size val="2"/>
            <c:spPr>
              <a:solidFill>
                <a:srgbClr val="FF00FF"/>
              </a:solidFill>
              <a:ln>
                <a:solidFill>
                  <a:srgbClr val="FF00FF"/>
                </a:solidFill>
                <a:prstDash val="solid"/>
              </a:ln>
            </c:spPr>
          </c:marker>
          <c:val>
            <c:numRef>
              <c:f>'Chart FY05-FY12'!$J$5:$J$51</c:f>
              <c:numCache>
                <c:formatCode>0.00</c:formatCode>
                <c:ptCount val="47"/>
                <c:pt idx="0">
                  <c:v>234.77752899999999</c:v>
                </c:pt>
                <c:pt idx="1">
                  <c:v>1042</c:v>
                </c:pt>
                <c:pt idx="2">
                  <c:v>2220</c:v>
                </c:pt>
                <c:pt idx="3">
                  <c:v>3543.92551</c:v>
                </c:pt>
                <c:pt idx="4">
                  <c:v>5068.3370100000002</c:v>
                </c:pt>
                <c:pt idx="5">
                  <c:v>6618.1029600000002</c:v>
                </c:pt>
                <c:pt idx="6">
                  <c:v>7904</c:v>
                </c:pt>
                <c:pt idx="7">
                  <c:v>9872</c:v>
                </c:pt>
                <c:pt idx="8">
                  <c:v>11907</c:v>
                </c:pt>
                <c:pt idx="9">
                  <c:v>14104</c:v>
                </c:pt>
                <c:pt idx="10">
                  <c:v>16330</c:v>
                </c:pt>
                <c:pt idx="11">
                  <c:v>18102</c:v>
                </c:pt>
                <c:pt idx="12">
                  <c:v>19717</c:v>
                </c:pt>
                <c:pt idx="13">
                  <c:v>22012</c:v>
                </c:pt>
                <c:pt idx="14">
                  <c:v>23990</c:v>
                </c:pt>
                <c:pt idx="15">
                  <c:v>26140</c:v>
                </c:pt>
                <c:pt idx="16">
                  <c:v>28286</c:v>
                </c:pt>
                <c:pt idx="17">
                  <c:v>30379.144400000001</c:v>
                </c:pt>
                <c:pt idx="18">
                  <c:v>32496.431199999999</c:v>
                </c:pt>
                <c:pt idx="19">
                  <c:v>34616.079400000002</c:v>
                </c:pt>
                <c:pt idx="20">
                  <c:v>36630</c:v>
                </c:pt>
                <c:pt idx="21">
                  <c:v>38078</c:v>
                </c:pt>
                <c:pt idx="22">
                  <c:v>38078</c:v>
                </c:pt>
                <c:pt idx="23">
                  <c:v>39435</c:v>
                </c:pt>
                <c:pt idx="24">
                  <c:v>41608</c:v>
                </c:pt>
                <c:pt idx="25">
                  <c:v>43772</c:v>
                </c:pt>
                <c:pt idx="26">
                  <c:v>46096</c:v>
                </c:pt>
                <c:pt idx="27">
                  <c:v>48056</c:v>
                </c:pt>
                <c:pt idx="28">
                  <c:v>50140</c:v>
                </c:pt>
                <c:pt idx="29">
                  <c:v>52344</c:v>
                </c:pt>
                <c:pt idx="30">
                  <c:v>54332</c:v>
                </c:pt>
                <c:pt idx="31">
                  <c:v>56569.72</c:v>
                </c:pt>
                <c:pt idx="32">
                  <c:v>58786.41</c:v>
                </c:pt>
                <c:pt idx="33">
                  <c:v>61043.58</c:v>
                </c:pt>
                <c:pt idx="34">
                  <c:v>63183.3217</c:v>
                </c:pt>
                <c:pt idx="35">
                  <c:v>65407.891000000003</c:v>
                </c:pt>
                <c:pt idx="36">
                  <c:v>67698.177100000001</c:v>
                </c:pt>
                <c:pt idx="37">
                  <c:v>70050.009999999995</c:v>
                </c:pt>
                <c:pt idx="38">
                  <c:v>71865</c:v>
                </c:pt>
                <c:pt idx="39">
                  <c:v>74104</c:v>
                </c:pt>
                <c:pt idx="40">
                  <c:v>75920</c:v>
                </c:pt>
                <c:pt idx="41">
                  <c:v>78020</c:v>
                </c:pt>
                <c:pt idx="42">
                  <c:v>79869.982199999999</c:v>
                </c:pt>
                <c:pt idx="43">
                  <c:v>82146.042000000001</c:v>
                </c:pt>
                <c:pt idx="44">
                  <c:v>84440</c:v>
                </c:pt>
                <c:pt idx="45">
                  <c:v>86737</c:v>
                </c:pt>
                <c:pt idx="46">
                  <c:v>88894</c:v>
                </c:pt>
              </c:numCache>
            </c:numRef>
          </c:val>
        </c:ser>
        <c:ser>
          <c:idx val="4"/>
          <c:order val="3"/>
          <c:tx>
            <c:v>FY2011</c:v>
          </c:tx>
          <c:spPr>
            <a:ln w="25400">
              <a:solidFill>
                <a:srgbClr val="000000"/>
              </a:solidFill>
              <a:prstDash val="solid"/>
            </a:ln>
          </c:spPr>
          <c:marker>
            <c:symbol val="diamond"/>
            <c:size val="5"/>
            <c:spPr>
              <a:solidFill>
                <a:srgbClr val="000000"/>
              </a:solidFill>
              <a:ln>
                <a:solidFill>
                  <a:srgbClr val="000000"/>
                </a:solidFill>
                <a:prstDash val="solid"/>
              </a:ln>
            </c:spPr>
          </c:marker>
          <c:val>
            <c:numRef>
              <c:f>'Chart FY05-FY12'!$L$5:$L$51</c:f>
              <c:numCache>
                <c:formatCode>0.00</c:formatCode>
                <c:ptCount val="47"/>
                <c:pt idx="0">
                  <c:v>117.57106928500001</c:v>
                </c:pt>
                <c:pt idx="1">
                  <c:v>246.857</c:v>
                </c:pt>
                <c:pt idx="2">
                  <c:v>861.20699999999999</c:v>
                </c:pt>
                <c:pt idx="3">
                  <c:v>2379.21</c:v>
                </c:pt>
                <c:pt idx="4">
                  <c:v>4166.41</c:v>
                </c:pt>
                <c:pt idx="5">
                  <c:v>6109.99</c:v>
                </c:pt>
                <c:pt idx="6">
                  <c:v>8031.23</c:v>
                </c:pt>
                <c:pt idx="7">
                  <c:v>9740.24</c:v>
                </c:pt>
                <c:pt idx="8">
                  <c:v>11158.83</c:v>
                </c:pt>
                <c:pt idx="9">
                  <c:v>12845.5</c:v>
                </c:pt>
                <c:pt idx="10">
                  <c:v>14632.7</c:v>
                </c:pt>
                <c:pt idx="11">
                  <c:v>16384.089985300001</c:v>
                </c:pt>
                <c:pt idx="12">
                  <c:v>18289.6703155</c:v>
                </c:pt>
                <c:pt idx="13">
                  <c:v>19993.729994899997</c:v>
                </c:pt>
                <c:pt idx="14">
                  <c:v>21810.5221174</c:v>
                </c:pt>
                <c:pt idx="15">
                  <c:v>23684.072137499999</c:v>
                </c:pt>
                <c:pt idx="16">
                  <c:v>25380.246578799997</c:v>
                </c:pt>
                <c:pt idx="17">
                  <c:v>26128.898515300003</c:v>
                </c:pt>
                <c:pt idx="18">
                  <c:v>27901.687986599998</c:v>
                </c:pt>
                <c:pt idx="19">
                  <c:v>30160.917218800001</c:v>
                </c:pt>
                <c:pt idx="20">
                  <c:v>32370.715850000001</c:v>
                </c:pt>
                <c:pt idx="21">
                  <c:v>33186.9498609</c:v>
                </c:pt>
                <c:pt idx="22">
                  <c:v>33189.179951400001</c:v>
                </c:pt>
                <c:pt idx="23">
                  <c:v>34276.853563199998</c:v>
                </c:pt>
                <c:pt idx="24">
                  <c:v>36129.414818199999</c:v>
                </c:pt>
                <c:pt idx="25">
                  <c:v>38147.573668899997</c:v>
                </c:pt>
                <c:pt idx="26">
                  <c:v>40160.408785899999</c:v>
                </c:pt>
                <c:pt idx="27">
                  <c:v>42059.826068600007</c:v>
                </c:pt>
                <c:pt idx="28">
                  <c:v>43950.780847599999</c:v>
                </c:pt>
                <c:pt idx="29">
                  <c:v>45834.571747099995</c:v>
                </c:pt>
                <c:pt idx="30">
                  <c:v>47672.276902099999</c:v>
                </c:pt>
                <c:pt idx="31">
                  <c:v>49382.806357200003</c:v>
                </c:pt>
                <c:pt idx="32">
                  <c:v>51294.947498599999</c:v>
                </c:pt>
                <c:pt idx="33">
                  <c:v>53242.669669700001</c:v>
                </c:pt>
                <c:pt idx="34">
                  <c:v>55162.543913799993</c:v>
                </c:pt>
                <c:pt idx="35">
                  <c:v>57021.812418699999</c:v>
                </c:pt>
                <c:pt idx="36">
                  <c:v>59151.007700000002</c:v>
                </c:pt>
                <c:pt idx="37">
                  <c:v>61178.904600000002</c:v>
                </c:pt>
                <c:pt idx="38">
                  <c:v>63404.230100000001</c:v>
                </c:pt>
                <c:pt idx="39">
                  <c:v>65566.8802</c:v>
                </c:pt>
                <c:pt idx="40">
                  <c:v>67771.727499999994</c:v>
                </c:pt>
                <c:pt idx="41">
                  <c:v>69968.215599999996</c:v>
                </c:pt>
                <c:pt idx="42">
                  <c:v>71840.118100000007</c:v>
                </c:pt>
                <c:pt idx="43">
                  <c:v>73884.510200000004</c:v>
                </c:pt>
                <c:pt idx="44">
                  <c:v>76037.686499999996</c:v>
                </c:pt>
                <c:pt idx="45">
                  <c:v>78262.502999999997</c:v>
                </c:pt>
                <c:pt idx="46">
                  <c:v>80315.274000000005</c:v>
                </c:pt>
              </c:numCache>
            </c:numRef>
          </c:val>
        </c:ser>
        <c:ser>
          <c:idx val="5"/>
          <c:order val="4"/>
          <c:tx>
            <c:v>FY2012</c:v>
          </c:tx>
          <c:val>
            <c:numRef>
              <c:f>'Chart FY05-FY12'!$O$5:$O$51</c:f>
              <c:numCache>
                <c:formatCode>0.00</c:formatCode>
                <c:ptCount val="47"/>
                <c:pt idx="0">
                  <c:v>632.9</c:v>
                </c:pt>
                <c:pt idx="1">
                  <c:v>1663.1999999999998</c:v>
                </c:pt>
                <c:pt idx="2">
                  <c:v>2604.6999999999998</c:v>
                </c:pt>
                <c:pt idx="3">
                  <c:v>3713.5</c:v>
                </c:pt>
                <c:pt idx="4">
                  <c:v>5501.3</c:v>
                </c:pt>
                <c:pt idx="5">
                  <c:v>7303</c:v>
                </c:pt>
                <c:pt idx="6">
                  <c:v>8657.66</c:v>
                </c:pt>
                <c:pt idx="7">
                  <c:v>11098.02522</c:v>
                </c:pt>
                <c:pt idx="8">
                  <c:v>13342.807169999998</c:v>
                </c:pt>
                <c:pt idx="9">
                  <c:v>15313.042169999999</c:v>
                </c:pt>
                <c:pt idx="10">
                  <c:v>17393.704569999998</c:v>
                </c:pt>
                <c:pt idx="11">
                  <c:v>19551.390869999996</c:v>
                </c:pt>
                <c:pt idx="12">
                  <c:v>21780.300769999998</c:v>
                </c:pt>
                <c:pt idx="13">
                  <c:v>24037.736669999998</c:v>
                </c:pt>
                <c:pt idx="14">
                  <c:v>26440.396469999996</c:v>
                </c:pt>
                <c:pt idx="15">
                  <c:v>28379.565169999998</c:v>
                </c:pt>
                <c:pt idx="16">
                  <c:v>30165.303269999997</c:v>
                </c:pt>
                <c:pt idx="17">
                  <c:v>32017.122969999997</c:v>
                </c:pt>
                <c:pt idx="18">
                  <c:v>34008.377169999992</c:v>
                </c:pt>
                <c:pt idx="19">
                  <c:v>36681.793769999997</c:v>
                </c:pt>
                <c:pt idx="20">
                  <c:v>39173.310769999996</c:v>
                </c:pt>
                <c:pt idx="21">
                  <c:v>41834.394369999995</c:v>
                </c:pt>
                <c:pt idx="22">
                  <c:v>44520.561369999996</c:v>
                </c:pt>
                <c:pt idx="23">
                  <c:v>47210.125069999995</c:v>
                </c:pt>
                <c:pt idx="24">
                  <c:v>49892.943969999993</c:v>
                </c:pt>
                <c:pt idx="25">
                  <c:v>52604.72056999999</c:v>
                </c:pt>
                <c:pt idx="26">
                  <c:v>55058.07196999999</c:v>
                </c:pt>
                <c:pt idx="27">
                  <c:v>56953.389969999997</c:v>
                </c:pt>
                <c:pt idx="28">
                  <c:v>59666.727569999995</c:v>
                </c:pt>
                <c:pt idx="29">
                  <c:v>61776.948669999991</c:v>
                </c:pt>
                <c:pt idx="30">
                  <c:v>63176.548169999995</c:v>
                </c:pt>
                <c:pt idx="31">
                  <c:v>64616.452569999994</c:v>
                </c:pt>
                <c:pt idx="32">
                  <c:v>66772.152169999987</c:v>
                </c:pt>
                <c:pt idx="33">
                  <c:v>69406.060969999991</c:v>
                </c:pt>
                <c:pt idx="34">
                  <c:v>72043.36507</c:v>
                </c:pt>
                <c:pt idx="35">
                  <c:v>74716.042269999991</c:v>
                </c:pt>
                <c:pt idx="36">
                  <c:v>76800.367569999988</c:v>
                </c:pt>
                <c:pt idx="37">
                  <c:v>78096.982869999993</c:v>
                </c:pt>
                <c:pt idx="38">
                  <c:v>78362.265969999993</c:v>
                </c:pt>
                <c:pt idx="39">
                  <c:v>79066.37436999999</c:v>
                </c:pt>
                <c:pt idx="40">
                  <c:v>80056.358969999987</c:v>
                </c:pt>
                <c:pt idx="41">
                  <c:v>80056.358969999987</c:v>
                </c:pt>
                <c:pt idx="42">
                  <c:v>80056.358969999987</c:v>
                </c:pt>
                <c:pt idx="43">
                  <c:v>80056.358969999987</c:v>
                </c:pt>
                <c:pt idx="44">
                  <c:v>80495.507700000002</c:v>
                </c:pt>
                <c:pt idx="45">
                  <c:v>81865.154899999994</c:v>
                </c:pt>
                <c:pt idx="46">
                  <c:v>83548.106799999994</c:v>
                </c:pt>
              </c:numCache>
            </c:numRef>
          </c:val>
        </c:ser>
        <c:marker val="1"/>
        <c:axId val="96928896"/>
        <c:axId val="96930816"/>
      </c:lineChart>
      <c:catAx>
        <c:axId val="96928896"/>
        <c:scaling>
          <c:orientation val="minMax"/>
        </c:scaling>
        <c:axPos val="b"/>
        <c:title>
          <c:tx>
            <c:rich>
              <a:bodyPr/>
              <a:lstStyle/>
              <a:p>
                <a:pPr>
                  <a:defRPr sz="1175" b="1" i="0" u="none" strike="noStrike" baseline="0">
                    <a:solidFill>
                      <a:srgbClr val="000000"/>
                    </a:solidFill>
                    <a:latin typeface="Arial"/>
                    <a:ea typeface="Arial"/>
                    <a:cs typeface="Arial"/>
                  </a:defRPr>
                </a:pPr>
                <a:r>
                  <a:rPr lang="en-US"/>
                  <a:t>Days of Operation</a:t>
                </a:r>
              </a:p>
            </c:rich>
          </c:tx>
          <c:layout>
            <c:manualLayout>
              <c:xMode val="edge"/>
              <c:yMode val="edge"/>
              <c:x val="0.41758293033883603"/>
              <c:y val="0.91713935018751125"/>
            </c:manualLayout>
          </c:layout>
          <c:spPr>
            <a:noFill/>
            <a:ln w="25400">
              <a:noFill/>
            </a:ln>
          </c:spPr>
        </c:title>
        <c:numFmt formatCode="General" sourceLinked="1"/>
        <c:minorTickMark val="cross"/>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6930816"/>
        <c:crossesAt val="0"/>
        <c:auto val="1"/>
        <c:lblAlgn val="ctr"/>
        <c:lblOffset val="100"/>
        <c:tickLblSkip val="13"/>
        <c:tickMarkSkip val="1"/>
      </c:catAx>
      <c:valAx>
        <c:axId val="96930816"/>
        <c:scaling>
          <c:orientation val="minMax"/>
        </c:scaling>
        <c:axPos val="l"/>
        <c:majorGridlines>
          <c:spPr>
            <a:ln w="12700">
              <a:pattFill prst="pct25">
                <a:fgClr>
                  <a:srgbClr val="000000"/>
                </a:fgClr>
                <a:bgClr>
                  <a:srgbClr val="FFFFFF"/>
                </a:bgClr>
              </a:pattFill>
              <a:prstDash val="solid"/>
            </a:ln>
          </c:spPr>
        </c:majorGridlines>
        <c:title>
          <c:tx>
            <c:rich>
              <a:bodyPr/>
              <a:lstStyle/>
              <a:p>
                <a:pPr>
                  <a:defRPr sz="1175" b="1" i="0" u="none" strike="noStrike" baseline="0">
                    <a:solidFill>
                      <a:srgbClr val="000000"/>
                    </a:solidFill>
                    <a:latin typeface="Arial"/>
                    <a:ea typeface="Arial"/>
                    <a:cs typeface="Arial"/>
                  </a:defRPr>
                </a:pPr>
                <a:r>
                  <a:rPr lang="en-US"/>
                  <a:t>uA-hrs</a:t>
                </a:r>
              </a:p>
            </c:rich>
          </c:tx>
          <c:layout>
            <c:manualLayout>
              <c:xMode val="edge"/>
              <c:yMode val="edge"/>
              <c:x val="2.31990231990232E-2"/>
              <c:y val="0.49905929041679403"/>
            </c:manualLayout>
          </c:layout>
          <c:spPr>
            <a:noFill/>
            <a:ln w="25400">
              <a:noFill/>
            </a:ln>
          </c:spPr>
        </c:title>
        <c:numFmt formatCode="0.00" sourceLinked="1"/>
        <c:tickLblPos val="nextTo"/>
        <c:spPr>
          <a:ln w="3175">
            <a:solidFill>
              <a:srgbClr val="000000"/>
            </a:solidFill>
            <a:prstDash val="solid"/>
          </a:ln>
        </c:spPr>
        <c:txPr>
          <a:bodyPr rot="0" vert="horz"/>
          <a:lstStyle/>
          <a:p>
            <a:pPr>
              <a:defRPr sz="1175" b="0" i="0" u="none" strike="noStrike" baseline="0">
                <a:solidFill>
                  <a:srgbClr val="000000"/>
                </a:solidFill>
                <a:latin typeface="Arial"/>
                <a:ea typeface="Arial"/>
                <a:cs typeface="Arial"/>
              </a:defRPr>
            </a:pPr>
            <a:endParaRPr lang="en-US"/>
          </a:p>
        </c:txPr>
        <c:crossAx val="96928896"/>
        <c:crosses val="autoZero"/>
        <c:crossBetween val="midCat"/>
      </c:valAx>
      <c:spPr>
        <a:solidFill>
          <a:schemeClr val="bg1"/>
        </a:solidFill>
        <a:ln w="12700">
          <a:solidFill>
            <a:srgbClr val="808080"/>
          </a:solidFill>
          <a:prstDash val="solid"/>
        </a:ln>
      </c:spPr>
    </c:plotArea>
    <c:legend>
      <c:legendPos val="r"/>
      <c:layout>
        <c:manualLayout>
          <c:xMode val="edge"/>
          <c:yMode val="edge"/>
          <c:x val="0.83964273696557257"/>
          <c:y val="0.34086696649055692"/>
          <c:w val="0.11366707366707364"/>
          <c:h val="0.22528980550259325"/>
        </c:manualLayout>
      </c:layout>
      <c:spPr>
        <a:solidFill>
          <a:srgbClr val="CCFFFF"/>
        </a:solidFill>
        <a:ln w="3175">
          <a:solidFill>
            <a:srgbClr val="339966"/>
          </a:solidFill>
          <a:prstDash val="solid"/>
        </a:ln>
      </c:spPr>
      <c:txPr>
        <a:bodyPr/>
        <a:lstStyle/>
        <a:p>
          <a:pPr>
            <a:defRPr sz="1080" b="0" i="0" u="none" strike="noStrike" baseline="0">
              <a:solidFill>
                <a:srgbClr val="000000"/>
              </a:solidFill>
              <a:latin typeface="Arial"/>
              <a:ea typeface="Arial"/>
              <a:cs typeface="Arial"/>
            </a:defRPr>
          </a:pPr>
          <a:endParaRPr lang="en-US"/>
        </a:p>
      </c:txPr>
    </c:legend>
    <c:plotVisOnly val="1"/>
    <c:dispBlanksAs val="gap"/>
  </c:chart>
  <c:spPr>
    <a:solidFill>
      <a:srgbClr val="00CC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27651" name="Rectangle 3"/>
          <p:cNvSpPr>
            <a:spLocks noGrp="1" noChangeArrowheads="1"/>
          </p:cNvSpPr>
          <p:nvPr>
            <p:ph type="dt" sz="quarter" idx="1"/>
          </p:nvPr>
        </p:nvSpPr>
        <p:spPr bwMode="auto">
          <a:xfrm>
            <a:off x="39624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27652" name="Rectangle 4"/>
          <p:cNvSpPr>
            <a:spLocks noGrp="1" noChangeArrowheads="1"/>
          </p:cNvSpPr>
          <p:nvPr>
            <p:ph type="ftr" sz="quarter" idx="2"/>
          </p:nvPr>
        </p:nvSpPr>
        <p:spPr bwMode="auto">
          <a:xfrm>
            <a:off x="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27653" name="Rectangle 5"/>
          <p:cNvSpPr>
            <a:spLocks noGrp="1" noChangeArrowheads="1"/>
          </p:cNvSpPr>
          <p:nvPr>
            <p:ph type="sldNum" sz="quarter" idx="3"/>
          </p:nvPr>
        </p:nvSpPr>
        <p:spPr bwMode="auto">
          <a:xfrm>
            <a:off x="396240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E5B2C09E-AEDC-447A-83F5-C1365233626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spect="1" noChangeArrowheads="1" noTextEdit="1"/>
          </p:cNvSpPr>
          <p:nvPr>
            <p:ph type="sldImg"/>
          </p:nvPr>
        </p:nvSpPr>
        <p:spPr bwMode="auto">
          <a:xfrm>
            <a:off x="1130300" y="685800"/>
            <a:ext cx="4673600" cy="3505200"/>
          </a:xfrm>
          <a:prstGeom prst="rect">
            <a:avLst/>
          </a:prstGeom>
          <a:noFill/>
          <a:ln>
            <a:solidFill>
              <a:srgbClr val="000000"/>
            </a:solidFill>
            <a:miter lim="800000"/>
            <a:headEnd/>
            <a:tailEnd/>
          </a:ln>
        </p:spPr>
      </p:sp>
      <p:sp>
        <p:nvSpPr>
          <p:cNvPr id="3075" name="Rectangle 3"/>
          <p:cNvSpPr>
            <a:spLocks noGrp="1" noChangeArrowheads="1"/>
          </p:cNvSpPr>
          <p:nvPr>
            <p:ph type="body" idx="1"/>
          </p:nvPr>
        </p:nvSpPr>
        <p:spPr bwMode="auto">
          <a:xfrm>
            <a:off x="914400" y="4419600"/>
            <a:ext cx="5105400" cy="4114800"/>
          </a:xfrm>
          <a:prstGeom prst="rect">
            <a:avLst/>
          </a:prstGeom>
          <a:noFill/>
          <a:ln>
            <a:miter lim="800000"/>
            <a:headEnd/>
            <a:tailEnd/>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67F59669-AF12-4149-9397-29B5BBF486E2}" type="datetimeFigureOut">
              <a:rPr lang="en-US" smtClean="0"/>
              <a:pPr>
                <a:defRPr/>
              </a:pPr>
              <a:t>2/28/2012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FD6088F-CE29-46E4-BAE5-A16E77F3D47B}"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69552B0-CADB-4D55-BEAA-A7A52D67634E}" type="datetimeFigureOut">
              <a:rPr lang="en-US" smtClean="0"/>
              <a:pPr>
                <a:defRPr/>
              </a:pPr>
              <a:t>2/28/2012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2399FBF-C276-4483-B39D-4F67D50788AE}"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FEC6F4D9-85FB-4A44-BB4E-180E53F24BBB}" type="datetimeFigureOut">
              <a:rPr lang="en-US" smtClean="0"/>
              <a:pPr>
                <a:defRPr/>
              </a:pPr>
              <a:t>2/28/2012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2C2B625-DE13-475E-BF7C-43027D84AC75}"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13597766-E9A4-4726-A56E-2257713085CB}" type="datetimeFigureOut">
              <a:rPr lang="en-US" smtClean="0"/>
              <a:pPr>
                <a:defRPr/>
              </a:pPr>
              <a:t>2/28/2012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D855A35-1EBC-4666-BD22-9E5725C91FA8}"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ADCDD7CD-0F12-43BF-B042-2DEE9A2253DC}" type="datetimeFigureOut">
              <a:rPr lang="en-US" smtClean="0"/>
              <a:pPr>
                <a:defRPr/>
              </a:pPr>
              <a:t>2/28/2012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BC479FE-8A62-4E5E-AB61-C9873CC2FE02}"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B612B7A1-5EB3-4103-8FBB-E3A6AAF4457C}" type="datetimeFigureOut">
              <a:rPr lang="en-US" smtClean="0"/>
              <a:pPr>
                <a:defRPr/>
              </a:pPr>
              <a:t>2/28/2012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495A50B-FB57-440B-B2ED-5A5F3CA9DE21}"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71FBB78B-A9EF-4906-96E8-4999AFF2F0BE}" type="datetimeFigureOut">
              <a:rPr lang="en-US" smtClean="0"/>
              <a:pPr>
                <a:defRPr/>
              </a:pPr>
              <a:t>2/28/2012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E2A5724B-EAF1-4BD6-A60B-6910B22AD916}"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FF6EBD0A-363A-4F33-9EF1-C3B1B13BD7A1}" type="datetimeFigureOut">
              <a:rPr lang="en-US" smtClean="0"/>
              <a:pPr>
                <a:defRPr/>
              </a:pPr>
              <a:t>2/28/2012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A73DB742-5771-4491-8377-FD67BC8107B7}"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754F6B7-F774-4D0C-AFA5-810760C12445}" type="datetimeFigureOut">
              <a:rPr lang="en-US" smtClean="0"/>
              <a:pPr>
                <a:defRPr/>
              </a:pPr>
              <a:t>2/28/2012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B4B63736-3D1E-47A9-9F79-FD325F275139}"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EF98109B-797C-496E-92A4-9F821F5ADD46}" type="datetimeFigureOut">
              <a:rPr lang="en-US" smtClean="0"/>
              <a:pPr>
                <a:defRPr/>
              </a:pPr>
              <a:t>2/28/2012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14C2788-3072-4E0D-9A0C-CA4449169531}"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552F866-BC8D-4443-9B1D-D3FBDCD4E716}" type="datetimeFigureOut">
              <a:rPr lang="en-US" smtClean="0"/>
              <a:pPr>
                <a:defRPr/>
              </a:pPr>
              <a:t>2/28/2012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037CF48-10BC-484B-A549-34D21E2B9560}"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D18125F-507D-40DD-B74D-4A82F7FDC9BD}" type="datetimeFigureOut">
              <a:rPr lang="en-US" smtClean="0"/>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53F1288-FBF0-4FD4-8795-40CFCA6E9732}"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ransition>
    <p:zoom/>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idx="4294967295"/>
          </p:nvPr>
        </p:nvSpPr>
        <p:spPr>
          <a:xfrm>
            <a:off x="1303338" y="0"/>
            <a:ext cx="7840662" cy="609600"/>
          </a:xfrm>
        </p:spPr>
        <p:txBody>
          <a:bodyPr lIns="92075" tIns="46038" rIns="92075" bIns="46038" anchor="b"/>
          <a:lstStyle/>
          <a:p>
            <a:pPr eaLnBrk="1" hangingPunct="1"/>
            <a:r>
              <a:rPr lang="en-US" sz="3200" dirty="0" smtClean="0">
                <a:cs typeface="Arial" charset="0"/>
              </a:rPr>
              <a:t>BLIP Operations </a:t>
            </a:r>
            <a:r>
              <a:rPr lang="en-US" sz="3200" dirty="0" smtClean="0">
                <a:cs typeface="Arial" charset="0"/>
              </a:rPr>
              <a:t>2-28-12 </a:t>
            </a:r>
            <a:endParaRPr lang="en-US" sz="3200" dirty="0" smtClean="0">
              <a:cs typeface="Arial" charset="0"/>
            </a:endParaRPr>
          </a:p>
        </p:txBody>
      </p:sp>
      <p:sp>
        <p:nvSpPr>
          <p:cNvPr id="2051" name="Rectangle 3"/>
          <p:cNvSpPr>
            <a:spLocks noGrp="1" noChangeArrowheads="1"/>
          </p:cNvSpPr>
          <p:nvPr>
            <p:ph type="body" idx="4294967295"/>
          </p:nvPr>
        </p:nvSpPr>
        <p:spPr>
          <a:xfrm>
            <a:off x="669925" y="609600"/>
            <a:ext cx="7788275" cy="6096000"/>
          </a:xfrm>
          <a:ln>
            <a:solidFill>
              <a:schemeClr val="accent1"/>
            </a:solidFill>
          </a:ln>
        </p:spPr>
        <p:txBody>
          <a:bodyPr lIns="92075" tIns="46038" rIns="92075" bIns="46038">
            <a:normAutofit fontScale="32500" lnSpcReduction="20000"/>
          </a:bodyPr>
          <a:lstStyle/>
          <a:p>
            <a:pPr eaLnBrk="1" hangingPunct="1">
              <a:lnSpc>
                <a:spcPct val="150000"/>
              </a:lnSpc>
            </a:pPr>
            <a:r>
              <a:rPr lang="en-US" sz="6400" dirty="0" smtClean="0"/>
              <a:t>Status – running at 117.1 </a:t>
            </a:r>
            <a:r>
              <a:rPr lang="en-US" sz="6400" dirty="0" err="1" smtClean="0"/>
              <a:t>MeV</a:t>
            </a:r>
            <a:r>
              <a:rPr lang="en-US" sz="6400" dirty="0" smtClean="0"/>
              <a:t> </a:t>
            </a:r>
            <a:r>
              <a:rPr lang="en-US" sz="6400" dirty="0" smtClean="0"/>
              <a:t>@92µA</a:t>
            </a:r>
            <a:endParaRPr lang="en-US" sz="6400" dirty="0" smtClean="0"/>
          </a:p>
          <a:p>
            <a:pPr lvl="1">
              <a:lnSpc>
                <a:spcPct val="150000"/>
              </a:lnSpc>
            </a:pPr>
            <a:r>
              <a:rPr lang="en-US" sz="5600" dirty="0" smtClean="0"/>
              <a:t>Smooth operation at </a:t>
            </a:r>
            <a:r>
              <a:rPr lang="en-US" sz="5600" dirty="0" smtClean="0"/>
              <a:t>beam current reduced  to 92</a:t>
            </a:r>
            <a:r>
              <a:rPr lang="en-US" sz="6000" dirty="0" smtClean="0"/>
              <a:t>µA weekdays and 60µA on weekends</a:t>
            </a:r>
            <a:r>
              <a:rPr lang="en-US" sz="5600" dirty="0" smtClean="0"/>
              <a:t>.  </a:t>
            </a:r>
            <a:r>
              <a:rPr lang="en-US" sz="5600" dirty="0" smtClean="0"/>
              <a:t>Weekly operations for </a:t>
            </a:r>
            <a:r>
              <a:rPr lang="en-US" sz="5600" dirty="0" smtClean="0"/>
              <a:t>165.5 hours.</a:t>
            </a:r>
            <a:endParaRPr lang="en-US" sz="5600" dirty="0" smtClean="0"/>
          </a:p>
          <a:p>
            <a:pPr eaLnBrk="1" hangingPunct="1">
              <a:lnSpc>
                <a:spcPct val="150000"/>
              </a:lnSpc>
            </a:pPr>
            <a:r>
              <a:rPr lang="en-US" sz="6400" dirty="0" smtClean="0"/>
              <a:t>Issues </a:t>
            </a:r>
          </a:p>
          <a:p>
            <a:pPr lvl="1" eaLnBrk="1" hangingPunct="1">
              <a:lnSpc>
                <a:spcPct val="150000"/>
              </a:lnSpc>
            </a:pPr>
            <a:r>
              <a:rPr lang="en-US" sz="5600" dirty="0" smtClean="0"/>
              <a:t>Investigation into cause of water window failure continues. Transfer of failed component to hot cells for close inspection is scheduled for Thursday.</a:t>
            </a:r>
          </a:p>
          <a:p>
            <a:pPr lvl="1" eaLnBrk="1" hangingPunct="1">
              <a:lnSpc>
                <a:spcPct val="150000"/>
              </a:lnSpc>
            </a:pPr>
            <a:r>
              <a:rPr lang="en-US" sz="5600" dirty="0" smtClean="0"/>
              <a:t>Fabrication of spare water window started with modified design. We will  utilize </a:t>
            </a:r>
            <a:r>
              <a:rPr lang="en-US" sz="5600" dirty="0" err="1" smtClean="0"/>
              <a:t>inconel</a:t>
            </a:r>
            <a:r>
              <a:rPr lang="en-US" sz="5600" dirty="0" smtClean="0"/>
              <a:t> 625 machined window welded to ss304 cap instead of welding ss304 sheet to ss304 cap. </a:t>
            </a:r>
            <a:r>
              <a:rPr lang="en-US" sz="5600" dirty="0" err="1" smtClean="0"/>
              <a:t>Inconel</a:t>
            </a:r>
            <a:r>
              <a:rPr lang="en-US" sz="5600" dirty="0" smtClean="0"/>
              <a:t> offers better strength and corrosion resistance.  Diameter of cap will be reduced to ease installation and removal.  This will help avoid splashing of radioactive water during removal. We still await delivery of </a:t>
            </a:r>
            <a:r>
              <a:rPr lang="en-US" sz="5600" dirty="0" err="1" smtClean="0"/>
              <a:t>AlBeMet</a:t>
            </a:r>
            <a:r>
              <a:rPr lang="en-US" sz="5600" dirty="0" smtClean="0"/>
              <a:t>  vacuum window from vendor. </a:t>
            </a:r>
            <a:endParaRPr lang="en-US" sz="5600" dirty="0" smtClean="0"/>
          </a:p>
          <a:p>
            <a:pPr lvl="2" eaLnBrk="1" hangingPunct="1">
              <a:lnSpc>
                <a:spcPct val="150000"/>
              </a:lnSpc>
            </a:pPr>
            <a:endParaRPr lang="en-US" sz="1400" dirty="0" smtClean="0"/>
          </a:p>
          <a:p>
            <a:pPr lvl="3" eaLnBrk="1" hangingPunct="1">
              <a:lnSpc>
                <a:spcPct val="150000"/>
              </a:lnSpc>
              <a:buFontTx/>
              <a:buNone/>
            </a:pPr>
            <a:endParaRPr lang="en-US" sz="1000" dirty="0" smtClean="0"/>
          </a:p>
          <a:p>
            <a:pPr lvl="2" eaLnBrk="1" hangingPunct="1">
              <a:lnSpc>
                <a:spcPct val="150000"/>
              </a:lnSpc>
            </a:pPr>
            <a:endParaRPr lang="en-US" sz="1400" dirty="0" smtClean="0"/>
          </a:p>
          <a:p>
            <a:pPr lvl="2" eaLnBrk="1" hangingPunct="1">
              <a:lnSpc>
                <a:spcPct val="150000"/>
              </a:lnSpc>
              <a:buFontTx/>
              <a:buNone/>
            </a:pPr>
            <a:r>
              <a:rPr lang="en-US" sz="1000" dirty="0" smtClean="0"/>
              <a:t>	</a:t>
            </a:r>
          </a:p>
          <a:p>
            <a:pPr lvl="2" eaLnBrk="1" hangingPunct="1">
              <a:lnSpc>
                <a:spcPct val="150000"/>
              </a:lnSpc>
              <a:buFontTx/>
              <a:buNone/>
            </a:pPr>
            <a:r>
              <a:rPr lang="en-US" sz="1400" dirty="0" smtClean="0"/>
              <a:t>	</a:t>
            </a:r>
            <a:r>
              <a:rPr lang="en-US" sz="1400" dirty="0" smtClean="0">
                <a:cs typeface="Arial" charset="0"/>
              </a:rPr>
              <a:t>.</a:t>
            </a: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nvGraphicFramePr>
        <p:xfrm>
          <a:off x="671512" y="852487"/>
          <a:ext cx="7800975" cy="51530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15077</TotalTime>
  <Words>137</Words>
  <Application>Microsoft Office PowerPoint</Application>
  <PresentationFormat>On-screen Show (4:3)</PresentationFormat>
  <Paragraphs>14</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BLIP Operations 2-28-12 </vt:lpstr>
      <vt:lpstr>Slide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Radionuclide and Radiopharmaceutical  Research (R&amp;RR) Program</dc:title>
  <dc:creator>Suresh Srivastava</dc:creator>
  <cp:lastModifiedBy> </cp:lastModifiedBy>
  <cp:revision>126</cp:revision>
  <dcterms:created xsi:type="dcterms:W3CDTF">2002-05-23T18:46:31Z</dcterms:created>
  <dcterms:modified xsi:type="dcterms:W3CDTF">2012-02-28T16:07:29Z</dcterms:modified>
</cp:coreProperties>
</file>