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5" r:id="rId1"/>
  </p:sldMasterIdLst>
  <p:notesMasterIdLst>
    <p:notesMasterId r:id="rId8"/>
  </p:notesMasterIdLst>
  <p:sldIdLst>
    <p:sldId id="256" r:id="rId2"/>
    <p:sldId id="271" r:id="rId3"/>
    <p:sldId id="287" r:id="rId4"/>
    <p:sldId id="290" r:id="rId5"/>
    <p:sldId id="289" r:id="rId6"/>
    <p:sldId id="288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512DD87-C5F8-4841-B53D-9D996E7659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3C5EC9-B441-FB40-A677-7B916BFFB59B}" type="slidenum">
              <a:rPr lang="en-US"/>
              <a:pPr/>
              <a:t>1</a:t>
            </a:fld>
            <a:endParaRPr 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385026-A91D-9648-AEB3-954A01932B45}" type="slidenum">
              <a:rPr lang="en-US"/>
              <a:pPr/>
              <a:t>2</a:t>
            </a:fld>
            <a:endParaRPr 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12DD87-C5F8-4841-B53D-9D996E76598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itlemaster_m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ltGray"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62200" y="3429000"/>
            <a:ext cx="64008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1371600"/>
            <a:ext cx="762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B5150-D18B-284B-8E57-2EEA041968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1B9DD-8878-CA40-A04F-2E2519AE2F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228600"/>
            <a:ext cx="16002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38400" y="228600"/>
            <a:ext cx="46482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DF1D48-956F-4346-BFE8-A42B8C414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C24CF0-F53F-2E43-93A2-D2EFB5BC80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0D60E3-A0AC-1546-BB92-F6559E99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6B45F-CE31-4C43-86A2-2E217D1B9B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AF0505-730C-EA40-ABD8-5467E997F6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27707-0A9B-654F-A4F7-E10D46DC55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3DBA1-0106-A54D-B610-04D49589DC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C4BC45-D9D4-9F4D-B09F-CC18DF6ACA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67BE5-CBF4-B24E-AA9C-300CF3D88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2667000" cy="6858000"/>
            <a:chOff x="0" y="0"/>
            <a:chExt cx="1680" cy="4320"/>
          </a:xfrm>
        </p:grpSpPr>
        <p:sp>
          <p:nvSpPr>
            <p:cNvPr id="24579" name="Rectangle 3"/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pic>
          <p:nvPicPr>
            <p:cNvPr id="1033" name="Picture 4" descr="slidemaster_med3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458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00200"/>
            <a:ext cx="6400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901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DDDDDD"/>
                  </a:outerShdw>
                </a:effectLst>
              </a:defRPr>
            </a:lvl1pPr>
          </a:lstStyle>
          <a:p>
            <a:pPr>
              <a:defRPr/>
            </a:pPr>
            <a:fld id="{86ABDAA2-C653-B842-945A-9820B670AF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0" r:id="rId1"/>
    <p:sldLayoutId id="2147483990" r:id="rId2"/>
    <p:sldLayoutId id="2147483991" r:id="rId3"/>
    <p:sldLayoutId id="2147483992" r:id="rId4"/>
    <p:sldLayoutId id="2147483993" r:id="rId5"/>
    <p:sldLayoutId id="2147483994" r:id="rId6"/>
    <p:sldLayoutId id="2147483995" r:id="rId7"/>
    <p:sldLayoutId id="2147483996" r:id="rId8"/>
    <p:sldLayoutId id="2147483997" r:id="rId9"/>
    <p:sldLayoutId id="2147483998" r:id="rId10"/>
    <p:sldLayoutId id="2147483999" r:id="rId11"/>
  </p:sldLayoutIdLst>
  <p:transition spd="slow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9" Type="http://schemas.openxmlformats.org/officeDocument/2006/relationships/image" Target="../media/image10.png"/><Relationship Id="rId10" Type="http://schemas.openxmlformats.org/officeDocument/2006/relationships/image" Target="../media/image11.png"/><Relationship Id="rId11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dirty="0" smtClean="0">
                <a:ea typeface="+mj-ea"/>
                <a:cs typeface="+mj-cs"/>
              </a:rPr>
              <a:t>Maintenance and Accelerator Support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+mn-ea"/>
                <a:cs typeface="+mn-cs"/>
              </a:rPr>
              <a:t>RHIC Run 12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Accelerator Status: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143000"/>
            <a:ext cx="6400800" cy="4953000"/>
          </a:xfrm>
        </p:spPr>
        <p:txBody>
          <a:bodyPr/>
          <a:lstStyle/>
          <a:p>
            <a:pPr>
              <a:defRPr/>
            </a:pPr>
            <a:r>
              <a:rPr lang="en-US" sz="2700" dirty="0" smtClean="0"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LINAC: running High Intensity protons for BLIP and Polarized Protons.</a:t>
            </a:r>
          </a:p>
          <a:p>
            <a:pPr>
              <a:defRPr/>
            </a:pPr>
            <a:r>
              <a:rPr lang="en-US" sz="2700" dirty="0" smtClean="0"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Tandem: running ions for NSRL and local users.</a:t>
            </a:r>
          </a:p>
          <a:p>
            <a:pPr>
              <a:defRPr/>
            </a:pPr>
            <a:r>
              <a:rPr lang="en-US" sz="2700" dirty="0" smtClean="0"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EBIS: running ions for NSRL and Development.</a:t>
            </a:r>
          </a:p>
          <a:p>
            <a:pPr>
              <a:defRPr/>
            </a:pPr>
            <a:r>
              <a:rPr lang="en-US" sz="2700" dirty="0" smtClean="0"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Booster: running ions for NSRL and  Development; Polarized Protons for  RHIC</a:t>
            </a:r>
          </a:p>
          <a:p>
            <a:pPr>
              <a:defRPr/>
            </a:pPr>
            <a:r>
              <a:rPr lang="en-US" sz="2700" dirty="0" smtClean="0"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AGS: running polarized Protons for RHIC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items for tomorrow: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RHIC </a:t>
            </a:r>
            <a:r>
              <a:rPr lang="en-US" dirty="0" err="1" smtClean="0"/>
              <a:t>polarimeter</a:t>
            </a:r>
            <a:r>
              <a:rPr lang="en-US" dirty="0" smtClean="0"/>
              <a:t> target replacement.</a:t>
            </a:r>
          </a:p>
          <a:p>
            <a:r>
              <a:rPr lang="en-US" dirty="0" smtClean="0"/>
              <a:t>PHENIX detector and building cooling work.</a:t>
            </a:r>
          </a:p>
          <a:p>
            <a:r>
              <a:rPr lang="en-US" dirty="0" smtClean="0"/>
              <a:t>DX magnet training 0600-0830Hrs, 1600-1800hrs.</a:t>
            </a:r>
          </a:p>
          <a:p>
            <a:r>
              <a:rPr lang="en-US" dirty="0" smtClean="0"/>
              <a:t>Jet </a:t>
            </a:r>
            <a:r>
              <a:rPr lang="en-US" dirty="0" err="1" smtClean="0"/>
              <a:t>Polarimeter</a:t>
            </a:r>
            <a:r>
              <a:rPr lang="en-US" dirty="0" smtClean="0"/>
              <a:t> and OPPIS  Maintenance.</a:t>
            </a:r>
          </a:p>
          <a:p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Scheduling for tomorrow.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DX magnet training will affect access.</a:t>
            </a:r>
          </a:p>
          <a:p>
            <a:pPr>
              <a:defRPr/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Reminder: 6 o’clock tunnel access: Enhanced Work Plan.</a:t>
            </a:r>
          </a:p>
          <a:p>
            <a:pPr>
              <a:defRPr/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Coordinated access to expedite RHIC </a:t>
            </a:r>
            <a:r>
              <a:rPr lang="en-US" dirty="0" err="1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polarimeter</a:t>
            </a: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 work.</a:t>
            </a:r>
          </a:p>
          <a:p>
            <a:pPr>
              <a:defRPr/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Meeting here at 1430hrs for details.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400800" cy="914400"/>
          </a:xfrm>
        </p:spPr>
        <p:txBody>
          <a:bodyPr/>
          <a:lstStyle/>
          <a:p>
            <a:r>
              <a:rPr lang="en-US" dirty="0" smtClean="0"/>
              <a:t>General Schedule: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1371600"/>
            <a:ext cx="7010400" cy="5257800"/>
          </a:xfrm>
        </p:spPr>
        <p:txBody>
          <a:bodyPr/>
          <a:lstStyle/>
          <a:p>
            <a:r>
              <a:rPr lang="en-US" sz="2300" dirty="0" smtClean="0"/>
              <a:t>0600hrs: Injectors off, dump RHIC and Begin DX training.</a:t>
            </a:r>
          </a:p>
          <a:p>
            <a:r>
              <a:rPr lang="en-US" sz="2300" dirty="0" smtClean="0"/>
              <a:t>0630hrs: Begin access to Injectors, RHIC bleed up for </a:t>
            </a:r>
            <a:r>
              <a:rPr lang="en-US" sz="2300" dirty="0" err="1" smtClean="0"/>
              <a:t>polarimeter</a:t>
            </a:r>
            <a:r>
              <a:rPr lang="en-US" sz="2300" dirty="0" smtClean="0"/>
              <a:t> work</a:t>
            </a:r>
          </a:p>
          <a:p>
            <a:r>
              <a:rPr lang="en-US" sz="2300" dirty="0" smtClean="0"/>
              <a:t>0830hrs: RHIC tunnel work begins.</a:t>
            </a:r>
          </a:p>
          <a:p>
            <a:r>
              <a:rPr lang="en-US" sz="2300" dirty="0" smtClean="0"/>
              <a:t>1100hrs: Restore Booster for NSRL. </a:t>
            </a:r>
          </a:p>
          <a:p>
            <a:r>
              <a:rPr lang="en-US" sz="2300" dirty="0" smtClean="0"/>
              <a:t>1200hrs: AGS access complete, NSRL Running.</a:t>
            </a:r>
          </a:p>
          <a:p>
            <a:r>
              <a:rPr lang="en-US" sz="2300" dirty="0" smtClean="0"/>
              <a:t>1500hrs: RHIC sweeps begin.</a:t>
            </a:r>
          </a:p>
          <a:p>
            <a:r>
              <a:rPr lang="en-US" sz="2300" dirty="0" smtClean="0"/>
              <a:t>1700hrs: RHIC tunnel secured, DX training resumes.</a:t>
            </a:r>
          </a:p>
          <a:p>
            <a:r>
              <a:rPr lang="en-US" sz="2300" dirty="0" smtClean="0"/>
              <a:t>1900hrs: Sweep experiments, hysteresis ramps.</a:t>
            </a:r>
          </a:p>
          <a:p>
            <a:r>
              <a:rPr lang="en-US" sz="2300" dirty="0" smtClean="0"/>
              <a:t>2000hrs: Begin RHIC recovery with beam.</a:t>
            </a:r>
          </a:p>
          <a:p>
            <a:endParaRPr lang="en-US" sz="23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ring0600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3745" y="0"/>
            <a:ext cx="6216509" cy="6858000"/>
          </a:xfrm>
          <a:prstGeom prst="rect">
            <a:avLst/>
          </a:prstGeom>
        </p:spPr>
      </p:pic>
      <p:pic>
        <p:nvPicPr>
          <p:cNvPr id="11" name="Picture 10" descr="ring0630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3745" y="0"/>
            <a:ext cx="6216509" cy="6858000"/>
          </a:xfrm>
          <a:prstGeom prst="rect">
            <a:avLst/>
          </a:prstGeom>
        </p:spPr>
      </p:pic>
      <p:pic>
        <p:nvPicPr>
          <p:cNvPr id="14" name="Picture 13" descr="ring0800.b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63745" y="0"/>
            <a:ext cx="6216509" cy="6858000"/>
          </a:xfrm>
          <a:prstGeom prst="rect">
            <a:avLst/>
          </a:prstGeom>
        </p:spPr>
      </p:pic>
      <p:pic>
        <p:nvPicPr>
          <p:cNvPr id="15" name="Picture 14" descr="ring0830.bmp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63745" y="0"/>
            <a:ext cx="6216509" cy="6858000"/>
          </a:xfrm>
          <a:prstGeom prst="rect">
            <a:avLst/>
          </a:prstGeom>
        </p:spPr>
      </p:pic>
      <p:pic>
        <p:nvPicPr>
          <p:cNvPr id="16" name="Picture 15" descr="ring1100.bmp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63745" y="0"/>
            <a:ext cx="6216509" cy="6858000"/>
          </a:xfrm>
          <a:prstGeom prst="rect">
            <a:avLst/>
          </a:prstGeom>
        </p:spPr>
      </p:pic>
      <p:pic>
        <p:nvPicPr>
          <p:cNvPr id="19" name="Picture 18" descr="ring1200.bmp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63745" y="0"/>
            <a:ext cx="6216509" cy="6858000"/>
          </a:xfrm>
          <a:prstGeom prst="rect">
            <a:avLst/>
          </a:prstGeom>
        </p:spPr>
      </p:pic>
      <p:pic>
        <p:nvPicPr>
          <p:cNvPr id="20" name="Picture 19" descr="ring1500.bmp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463745" y="0"/>
            <a:ext cx="6216509" cy="6858000"/>
          </a:xfrm>
          <a:prstGeom prst="rect">
            <a:avLst/>
          </a:prstGeom>
        </p:spPr>
      </p:pic>
      <p:pic>
        <p:nvPicPr>
          <p:cNvPr id="21" name="Picture 20" descr="ring1700.bmp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463745" y="0"/>
            <a:ext cx="6216509" cy="6858000"/>
          </a:xfrm>
          <a:prstGeom prst="rect">
            <a:avLst/>
          </a:prstGeom>
        </p:spPr>
      </p:pic>
      <p:pic>
        <p:nvPicPr>
          <p:cNvPr id="22" name="Picture 21" descr="ring1800.bmp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463745" y="0"/>
            <a:ext cx="6216509" cy="6858000"/>
          </a:xfrm>
          <a:prstGeom prst="rect">
            <a:avLst/>
          </a:prstGeom>
        </p:spPr>
      </p:pic>
      <p:pic>
        <p:nvPicPr>
          <p:cNvPr id="23" name="Picture 22" descr="ring2000.bmp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463745" y="0"/>
            <a:ext cx="6216509" cy="685800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oposal">
  <a:themeElements>
    <a:clrScheme name="Proposal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Propos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posal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Proposal</Template>
  <TotalTime>9047</TotalTime>
  <Words>218</Words>
  <Application>Microsoft Macintosh PowerPoint</Application>
  <PresentationFormat>On-screen Show (4:3)</PresentationFormat>
  <Paragraphs>31</Paragraphs>
  <Slides>6</Slides>
  <Notes>3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Proposal</vt:lpstr>
      <vt:lpstr>Maintenance and Accelerator Support</vt:lpstr>
      <vt:lpstr>Accelerator Status:</vt:lpstr>
      <vt:lpstr>Major items for tomorrow:</vt:lpstr>
      <vt:lpstr>Scheduling for tomorrow.</vt:lpstr>
      <vt:lpstr>General Schedule:</vt:lpstr>
      <vt:lpstr>Slide 6</vt:lpstr>
    </vt:vector>
  </TitlesOfParts>
  <Company>Brookhaven National Laboatory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Maintenance Nov 28, 2007</dc:title>
  <dc:creator>Paul W. Sampson</dc:creator>
  <cp:lastModifiedBy>Paul Sampson</cp:lastModifiedBy>
  <cp:revision>583</cp:revision>
  <dcterms:created xsi:type="dcterms:W3CDTF">2012-03-13T16:00:50Z</dcterms:created>
  <dcterms:modified xsi:type="dcterms:W3CDTF">2012-03-13T16:01:13Z</dcterms:modified>
</cp:coreProperties>
</file>