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3" r:id="rId3"/>
    <p:sldId id="259" r:id="rId4"/>
    <p:sldId id="262" r:id="rId5"/>
    <p:sldId id="261" r:id="rId6"/>
    <p:sldId id="260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CBA9-D335-324D-A325-9DDAEE119ABF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1920-7857-4345-B14E-C8BAB4EC5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8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CBA9-D335-324D-A325-9DDAEE119ABF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1920-7857-4345-B14E-C8BAB4EC5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0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CBA9-D335-324D-A325-9DDAEE119ABF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1920-7857-4345-B14E-C8BAB4EC5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0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CBA9-D335-324D-A325-9DDAEE119ABF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1920-7857-4345-B14E-C8BAB4EC5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2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CBA9-D335-324D-A325-9DDAEE119ABF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1920-7857-4345-B14E-C8BAB4EC5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0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CBA9-D335-324D-A325-9DDAEE119ABF}" type="datetimeFigureOut">
              <a:rPr lang="en-US" smtClean="0"/>
              <a:t>4/10/12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1920-7857-4345-B14E-C8BAB4EC5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25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CBA9-D335-324D-A325-9DDAEE119ABF}" type="datetimeFigureOut">
              <a:rPr lang="en-US" smtClean="0"/>
              <a:t>4/10/12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1920-7857-4345-B14E-C8BAB4EC5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7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CBA9-D335-324D-A325-9DDAEE119ABF}" type="datetimeFigureOut">
              <a:rPr lang="en-US" smtClean="0"/>
              <a:t>4/10/12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1920-7857-4345-B14E-C8BAB4EC5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9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CBA9-D335-324D-A325-9DDAEE119ABF}" type="datetimeFigureOut">
              <a:rPr lang="en-US" smtClean="0"/>
              <a:t>4/10/12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1920-7857-4345-B14E-C8BAB4EC5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64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CBA9-D335-324D-A325-9DDAEE119ABF}" type="datetimeFigureOut">
              <a:rPr lang="en-US" smtClean="0"/>
              <a:t>4/10/12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1920-7857-4345-B14E-C8BAB4EC5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CBA9-D335-324D-A325-9DDAEE119ABF}" type="datetimeFigureOut">
              <a:rPr lang="en-US" smtClean="0"/>
              <a:t>4/10/12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01920-7857-4345-B14E-C8BAB4EC5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6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5CBA9-D335-324D-A325-9DDAEE119ABF}" type="datetimeFigureOut">
              <a:rPr lang="en-US" smtClean="0"/>
              <a:t>4/10/12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01920-7857-4345-B14E-C8BAB4EC50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45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9847" y="279204"/>
            <a:ext cx="840153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/>
              <a:t>Update on </a:t>
            </a:r>
            <a:r>
              <a:rPr lang="en-US" sz="2800" dirty="0" smtClean="0"/>
              <a:t>ions from EBIS</a:t>
            </a:r>
          </a:p>
          <a:p>
            <a:endParaRPr lang="en-US" dirty="0"/>
          </a:p>
          <a:p>
            <a:r>
              <a:rPr lang="en-US" sz="2400" dirty="0"/>
              <a:t>EBIS </a:t>
            </a:r>
            <a:r>
              <a:rPr lang="en-US" sz="2400" dirty="0" err="1"/>
              <a:t>preinjector</a:t>
            </a:r>
            <a:r>
              <a:rPr lang="en-US" sz="2400" dirty="0"/>
              <a:t> vs. EBIS source </a:t>
            </a:r>
            <a:endParaRPr lang="en-US" sz="2400" dirty="0" smtClean="0"/>
          </a:p>
          <a:p>
            <a:r>
              <a:rPr lang="en-US" sz="2400" dirty="0"/>
              <a:t>	</a:t>
            </a:r>
            <a:r>
              <a:rPr lang="en-US" sz="2400" dirty="0" smtClean="0"/>
              <a:t>- </a:t>
            </a:r>
            <a:r>
              <a:rPr lang="en-US" sz="2400" dirty="0"/>
              <a:t>the source is meeting </a:t>
            </a:r>
            <a:r>
              <a:rPr lang="en-US" sz="2400" dirty="0" smtClean="0"/>
              <a:t>the design values</a:t>
            </a:r>
          </a:p>
          <a:p>
            <a:endParaRPr lang="en-US" sz="2400" dirty="0"/>
          </a:p>
          <a:p>
            <a:r>
              <a:rPr lang="en-US" sz="2400" dirty="0"/>
              <a:t>Running at &gt; </a:t>
            </a:r>
            <a:r>
              <a:rPr lang="en-US" sz="2400" dirty="0" smtClean="0"/>
              <a:t>10A electron beam. </a:t>
            </a:r>
            <a:r>
              <a:rPr lang="en-US" sz="2400" dirty="0"/>
              <a:t> % in 32+ </a:t>
            </a:r>
            <a:r>
              <a:rPr lang="en-US" sz="2400" dirty="0" smtClean="0"/>
              <a:t>is lower than expected, </a:t>
            </a:r>
            <a:r>
              <a:rPr lang="en-US" sz="2400" dirty="0"/>
              <a:t>but trap neutralization </a:t>
            </a:r>
            <a:r>
              <a:rPr lang="en-US" sz="2400" dirty="0" smtClean="0"/>
              <a:t>is higher </a:t>
            </a:r>
            <a:r>
              <a:rPr lang="en-US" sz="2400" dirty="0"/>
              <a:t>(75%), and </a:t>
            </a:r>
            <a:r>
              <a:rPr lang="en-US" sz="2400" dirty="0" smtClean="0"/>
              <a:t>extended the length of the trap, </a:t>
            </a:r>
            <a:r>
              <a:rPr lang="en-US" sz="2400" dirty="0"/>
              <a:t>so </a:t>
            </a:r>
            <a:r>
              <a:rPr lang="en-US" sz="2400" dirty="0" smtClean="0"/>
              <a:t>output from the source is good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Transmission through the RFQ / MEBT / Linac is only ~70% of design.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Multiple charge states in the beam, and not much space for diagnostics, makes it hard to determine the exact reason(s).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Thought it was due to misalignment, but </a:t>
            </a:r>
            <a:r>
              <a:rPr lang="en-US" sz="2400" dirty="0" smtClean="0"/>
              <a:t>realignment didn't improve things, </a:t>
            </a:r>
            <a:r>
              <a:rPr lang="en-US" sz="2400" dirty="0"/>
              <a:t>so still trying to understand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309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7363" y="609386"/>
            <a:ext cx="7885867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U to Booster input - expected ~ 93% of Au charge intensity </a:t>
            </a:r>
            <a:r>
              <a:rPr lang="en-US" sz="2400" dirty="0" smtClean="0"/>
              <a:t>( </a:t>
            </a:r>
            <a:r>
              <a:rPr lang="en-US" sz="2400" dirty="0"/>
              <a:t>76% of particles in 39 vs. 32).  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smtClean="0"/>
              <a:t>Getting </a:t>
            </a:r>
            <a:r>
              <a:rPr lang="en-US" sz="2400" dirty="0"/>
              <a:t>about 85% of expectation relative to Au </a:t>
            </a:r>
            <a:r>
              <a:rPr lang="en-US" sz="2400" dirty="0" smtClean="0"/>
              <a:t> (we </a:t>
            </a:r>
            <a:r>
              <a:rPr lang="en-US" sz="2400" dirty="0"/>
              <a:t>think </a:t>
            </a:r>
            <a:r>
              <a:rPr lang="en-US" sz="2400" dirty="0" smtClean="0"/>
              <a:t>this </a:t>
            </a:r>
            <a:r>
              <a:rPr lang="en-US" sz="2400" dirty="0"/>
              <a:t>just </a:t>
            </a:r>
            <a:r>
              <a:rPr lang="en-US" sz="2400" dirty="0" smtClean="0"/>
              <a:t>needs more tuning). </a:t>
            </a:r>
            <a:r>
              <a:rPr lang="en-US" sz="2400" dirty="0"/>
              <a:t> </a:t>
            </a:r>
            <a:endParaRPr lang="en-US" sz="2400" dirty="0" smtClean="0"/>
          </a:p>
          <a:p>
            <a:pPr lvl="1"/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Booster - 85% capture/acceleration is as expected</a:t>
            </a:r>
          </a:p>
          <a:p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Injection efficiency - thought 100%, getting 85%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dirty="0" err="1" smtClean="0"/>
              <a:t>Emittance</a:t>
            </a:r>
            <a:r>
              <a:rPr lang="en-US" sz="2400" dirty="0" smtClean="0"/>
              <a:t> too large?  </a:t>
            </a:r>
            <a:r>
              <a:rPr lang="en-US" sz="2400" dirty="0"/>
              <a:t>need for faster orbit collapse?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984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864" y="529472"/>
            <a:ext cx="7387230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/>
              <a:t>In </a:t>
            </a:r>
            <a:r>
              <a:rPr lang="de-DE" sz="2400" dirty="0" err="1" smtClean="0"/>
              <a:t>addition</a:t>
            </a:r>
            <a:r>
              <a:rPr lang="de-DE" sz="2400" dirty="0" smtClean="0"/>
              <a:t>, </a:t>
            </a:r>
            <a:r>
              <a:rPr lang="de-DE" sz="2400" dirty="0" err="1" smtClean="0"/>
              <a:t>we</a:t>
            </a:r>
            <a:r>
              <a:rPr lang="de-DE" sz="2400" dirty="0" smtClean="0"/>
              <a:t> </a:t>
            </a:r>
            <a:r>
              <a:rPr lang="de-DE" sz="2400" dirty="0" err="1" smtClean="0"/>
              <a:t>now</a:t>
            </a:r>
            <a:r>
              <a:rPr lang="de-DE" sz="2400" dirty="0" smtClean="0"/>
              <a:t> </a:t>
            </a:r>
            <a:r>
              <a:rPr lang="de-DE" sz="2400" dirty="0" err="1" smtClean="0"/>
              <a:t>want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exceed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design </a:t>
            </a:r>
            <a:r>
              <a:rPr lang="de-DE" sz="2400" dirty="0" err="1" smtClean="0"/>
              <a:t>intensity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~30% </a:t>
            </a:r>
          </a:p>
          <a:p>
            <a:endParaRPr lang="de-DE" sz="2400" dirty="0" smtClean="0"/>
          </a:p>
          <a:p>
            <a:r>
              <a:rPr lang="de-DE" sz="2400" dirty="0" smtClean="0">
                <a:solidFill>
                  <a:srgbClr val="FF0000"/>
                </a:solidFill>
              </a:rPr>
              <a:t>So </a:t>
            </a:r>
            <a:r>
              <a:rPr lang="de-DE" sz="2400" dirty="0" smtClean="0">
                <a:solidFill>
                  <a:srgbClr val="FF0000"/>
                </a:solidFill>
              </a:rPr>
              <a:t>(Au) -  0.77* 0.7 * 0.85 = </a:t>
            </a:r>
            <a:r>
              <a:rPr lang="de-DE" sz="2400" dirty="0" smtClean="0">
                <a:solidFill>
                  <a:srgbClr val="FF0000"/>
                </a:solidFill>
              </a:rPr>
              <a:t>46% </a:t>
            </a:r>
            <a:r>
              <a:rPr lang="de-DE" sz="2400" dirty="0" err="1" smtClean="0">
                <a:solidFill>
                  <a:srgbClr val="FF0000"/>
                </a:solidFill>
              </a:rPr>
              <a:t>of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</a:rPr>
              <a:t>where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</a:rPr>
              <a:t>we‘d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</a:rPr>
              <a:t>like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</a:rPr>
              <a:t>to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err="1" smtClean="0">
                <a:solidFill>
                  <a:srgbClr val="FF0000"/>
                </a:solidFill>
              </a:rPr>
              <a:t>be</a:t>
            </a:r>
            <a:endParaRPr lang="de-DE" sz="2400" dirty="0" smtClean="0">
              <a:solidFill>
                <a:srgbClr val="FF0000"/>
              </a:solidFill>
            </a:endParaRPr>
          </a:p>
          <a:p>
            <a:endParaRPr lang="de-DE" sz="2400" dirty="0" smtClean="0"/>
          </a:p>
          <a:p>
            <a:r>
              <a:rPr lang="de-DE" sz="2400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/>
              <a:t>we</a:t>
            </a:r>
            <a:r>
              <a:rPr lang="de-DE" sz="2400" dirty="0" smtClean="0"/>
              <a:t> </a:t>
            </a:r>
            <a:r>
              <a:rPr lang="de-DE" sz="2400" dirty="0" err="1" smtClean="0"/>
              <a:t>could</a:t>
            </a:r>
            <a:r>
              <a:rPr lang="de-DE" sz="2400" dirty="0" smtClean="0"/>
              <a:t> </a:t>
            </a:r>
            <a:r>
              <a:rPr lang="de-DE" sz="2400" dirty="0" err="1" smtClean="0"/>
              <a:t>get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ions</a:t>
            </a:r>
            <a:r>
              <a:rPr lang="de-DE" sz="2400" dirty="0" smtClean="0"/>
              <a:t> out </a:t>
            </a:r>
            <a:r>
              <a:rPr lang="de-DE" sz="2400" dirty="0" err="1" smtClean="0"/>
              <a:t>of</a:t>
            </a:r>
            <a:r>
              <a:rPr lang="de-DE" sz="2400" dirty="0" smtClean="0"/>
              <a:t> EBIS in </a:t>
            </a:r>
            <a:r>
              <a:rPr lang="de-DE" sz="2400" dirty="0" smtClean="0"/>
              <a:t>1/2 </a:t>
            </a:r>
            <a:r>
              <a:rPr lang="de-DE" sz="2400" dirty="0" smtClean="0"/>
              <a:t>turn (5us)....</a:t>
            </a:r>
          </a:p>
          <a:p>
            <a:r>
              <a:rPr lang="de-DE" sz="2400" dirty="0" smtClean="0"/>
              <a:t> </a:t>
            </a:r>
            <a:r>
              <a:rPr lang="de-DE" sz="2400" dirty="0" smtClean="0"/>
              <a:t> </a:t>
            </a:r>
            <a:r>
              <a:rPr lang="de-DE" sz="2400" dirty="0" err="1" smtClean="0"/>
              <a:t>could</a:t>
            </a:r>
            <a:r>
              <a:rPr lang="de-DE" sz="2400" dirty="0" smtClean="0"/>
              <a:t> </a:t>
            </a:r>
            <a:r>
              <a:rPr lang="de-DE" sz="2400" dirty="0" err="1" smtClean="0"/>
              <a:t>use</a:t>
            </a:r>
            <a:r>
              <a:rPr lang="de-DE" sz="2400" dirty="0" smtClean="0"/>
              <a:t> 8 </a:t>
            </a:r>
            <a:r>
              <a:rPr lang="de-DE" sz="2400" dirty="0" err="1" smtClean="0"/>
              <a:t>pulses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fill</a:t>
            </a:r>
            <a:r>
              <a:rPr lang="de-DE" sz="2400" dirty="0" smtClean="0"/>
              <a:t> AGS </a:t>
            </a:r>
            <a:r>
              <a:rPr lang="de-DE" sz="2400" dirty="0" err="1" smtClean="0"/>
              <a:t>instead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4.  </a:t>
            </a:r>
          </a:p>
          <a:p>
            <a:r>
              <a:rPr lang="de-DE" sz="2400" b="1" dirty="0" err="1" smtClean="0"/>
              <a:t>If</a:t>
            </a:r>
            <a:r>
              <a:rPr lang="de-DE" sz="2400" b="1" dirty="0" smtClean="0"/>
              <a:t> </a:t>
            </a:r>
            <a:r>
              <a:rPr lang="de-DE" sz="2400" dirty="0" err="1" smtClean="0"/>
              <a:t>this</a:t>
            </a:r>
            <a:r>
              <a:rPr lang="de-DE" sz="2400" dirty="0" smtClean="0"/>
              <a:t> </a:t>
            </a:r>
            <a:r>
              <a:rPr lang="de-DE" sz="2400" dirty="0" err="1" smtClean="0"/>
              <a:t>could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100</a:t>
            </a:r>
            <a:r>
              <a:rPr lang="de-DE" sz="2400" dirty="0" smtClean="0"/>
              <a:t>% </a:t>
            </a:r>
            <a:r>
              <a:rPr lang="de-DE" sz="2400" dirty="0" err="1" smtClean="0"/>
              <a:t>efficient</a:t>
            </a:r>
            <a:r>
              <a:rPr lang="de-DE" sz="2400" dirty="0" smtClean="0"/>
              <a:t>, </a:t>
            </a:r>
            <a:r>
              <a:rPr lang="de-DE" sz="2400" dirty="0" err="1" smtClean="0"/>
              <a:t>we‘d</a:t>
            </a:r>
            <a:r>
              <a:rPr lang="de-DE" sz="2400" dirty="0" smtClean="0"/>
              <a:t> </a:t>
            </a:r>
            <a:r>
              <a:rPr lang="de-DE" sz="2400" dirty="0" err="1" smtClean="0"/>
              <a:t>get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factor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2 </a:t>
            </a:r>
            <a:r>
              <a:rPr lang="de-DE" sz="2400" dirty="0" err="1" smtClean="0"/>
              <a:t>we</a:t>
            </a:r>
            <a:r>
              <a:rPr lang="de-DE" sz="2400" dirty="0" smtClean="0"/>
              <a:t> </a:t>
            </a:r>
            <a:r>
              <a:rPr lang="de-DE" sz="2400" dirty="0" err="1" smtClean="0"/>
              <a:t>need</a:t>
            </a:r>
            <a:r>
              <a:rPr lang="de-DE" sz="2400" dirty="0" smtClean="0"/>
              <a:t>.</a:t>
            </a:r>
          </a:p>
          <a:p>
            <a:endParaRPr lang="de-DE" sz="2400" dirty="0" smtClean="0"/>
          </a:p>
          <a:p>
            <a:r>
              <a:rPr lang="de-DE" sz="2400" dirty="0" smtClean="0"/>
              <a:t>RF </a:t>
            </a:r>
            <a:r>
              <a:rPr lang="de-DE" sz="2400" dirty="0" err="1" smtClean="0"/>
              <a:t>setup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this</a:t>
            </a:r>
            <a:r>
              <a:rPr lang="de-DE" sz="2400" dirty="0" smtClean="0"/>
              <a:t> 8 </a:t>
            </a:r>
            <a:r>
              <a:rPr lang="de-DE" sz="2400" dirty="0" err="1" smtClean="0"/>
              <a:t>pulses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relatively</a:t>
            </a:r>
            <a:r>
              <a:rPr lang="de-DE" sz="2400" dirty="0" smtClean="0"/>
              <a:t> </a:t>
            </a:r>
            <a:r>
              <a:rPr lang="de-DE" sz="2400" dirty="0" err="1" smtClean="0"/>
              <a:t>ready</a:t>
            </a:r>
            <a:r>
              <a:rPr lang="de-DE" sz="2400" dirty="0" smtClean="0"/>
              <a:t>.</a:t>
            </a: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221468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37" y="1865909"/>
            <a:ext cx="5486400" cy="4114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06364" y="378083"/>
            <a:ext cx="69795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/>
              <a:t>5 </a:t>
            </a:r>
            <a:r>
              <a:rPr lang="de-DE" sz="2400" dirty="0" err="1" smtClean="0"/>
              <a:t>us</a:t>
            </a:r>
            <a:r>
              <a:rPr lang="de-DE" sz="2400" dirty="0" smtClean="0"/>
              <a:t> pulse </a:t>
            </a:r>
            <a:r>
              <a:rPr lang="de-DE" sz="2400" dirty="0" err="1" smtClean="0"/>
              <a:t>width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beyond</a:t>
            </a:r>
            <a:r>
              <a:rPr lang="de-DE" sz="2400" dirty="0" smtClean="0"/>
              <a:t> </a:t>
            </a: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ever</a:t>
            </a:r>
            <a:r>
              <a:rPr lang="de-DE" sz="2400" dirty="0"/>
              <a:t> </a:t>
            </a:r>
            <a:r>
              <a:rPr lang="de-DE" sz="2400" dirty="0" err="1"/>
              <a:t>intended</a:t>
            </a:r>
            <a:r>
              <a:rPr lang="de-DE" sz="2400" dirty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/>
              <a:t>EBIS, so </a:t>
            </a:r>
            <a:r>
              <a:rPr lang="de-DE" sz="2400" dirty="0" err="1" smtClean="0"/>
              <a:t>this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a </a:t>
            </a:r>
            <a:r>
              <a:rPr lang="de-DE" sz="2400" dirty="0" err="1" smtClean="0"/>
              <a:t>work</a:t>
            </a:r>
            <a:r>
              <a:rPr lang="de-DE" sz="2400" dirty="0" smtClean="0"/>
              <a:t> in </a:t>
            </a:r>
            <a:r>
              <a:rPr lang="de-DE" sz="2400" dirty="0" err="1" smtClean="0"/>
              <a:t>progress</a:t>
            </a:r>
            <a:r>
              <a:rPr lang="de-DE" sz="2400" dirty="0" smtClean="0"/>
              <a:t>. </a:t>
            </a:r>
            <a:r>
              <a:rPr lang="de-DE" sz="2400" dirty="0"/>
              <a:t> </a:t>
            </a:r>
            <a:endParaRPr lang="de-DE" sz="2400" dirty="0" smtClean="0"/>
          </a:p>
        </p:txBody>
      </p:sp>
      <p:sp>
        <p:nvSpPr>
          <p:cNvPr id="5" name="Freeform 4"/>
          <p:cNvSpPr/>
          <p:nvPr/>
        </p:nvSpPr>
        <p:spPr>
          <a:xfrm>
            <a:off x="5785059" y="3010543"/>
            <a:ext cx="3057146" cy="1473912"/>
          </a:xfrm>
          <a:custGeom>
            <a:avLst/>
            <a:gdLst>
              <a:gd name="connsiteX0" fmla="*/ 0 w 3057146"/>
              <a:gd name="connsiteY0" fmla="*/ 1458232 h 1473912"/>
              <a:gd name="connsiteX1" fmla="*/ 595752 w 3057146"/>
              <a:gd name="connsiteY1" fmla="*/ 1458232 h 1473912"/>
              <a:gd name="connsiteX2" fmla="*/ 580074 w 3057146"/>
              <a:gd name="connsiteY2" fmla="*/ 0 h 1473912"/>
              <a:gd name="connsiteX3" fmla="*/ 815239 w 3057146"/>
              <a:gd name="connsiteY3" fmla="*/ 0 h 1473912"/>
              <a:gd name="connsiteX4" fmla="*/ 815239 w 3057146"/>
              <a:gd name="connsiteY4" fmla="*/ 1003514 h 1473912"/>
              <a:gd name="connsiteX5" fmla="*/ 2383006 w 3057146"/>
              <a:gd name="connsiteY5" fmla="*/ 1034874 h 1473912"/>
              <a:gd name="connsiteX6" fmla="*/ 2383006 w 3057146"/>
              <a:gd name="connsiteY6" fmla="*/ 721276 h 1473912"/>
              <a:gd name="connsiteX7" fmla="*/ 2633849 w 3057146"/>
              <a:gd name="connsiteY7" fmla="*/ 736956 h 1473912"/>
              <a:gd name="connsiteX8" fmla="*/ 2649526 w 3057146"/>
              <a:gd name="connsiteY8" fmla="*/ 1458232 h 1473912"/>
              <a:gd name="connsiteX9" fmla="*/ 3057146 w 3057146"/>
              <a:gd name="connsiteY9" fmla="*/ 1473912 h 1473912"/>
              <a:gd name="connsiteX10" fmla="*/ 3057146 w 3057146"/>
              <a:gd name="connsiteY10" fmla="*/ 1473912 h 1473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57146" h="1473912">
                <a:moveTo>
                  <a:pt x="0" y="1458232"/>
                </a:moveTo>
                <a:lnTo>
                  <a:pt x="595752" y="1458232"/>
                </a:lnTo>
                <a:lnTo>
                  <a:pt x="580074" y="0"/>
                </a:lnTo>
                <a:lnTo>
                  <a:pt x="815239" y="0"/>
                </a:lnTo>
                <a:lnTo>
                  <a:pt x="815239" y="1003514"/>
                </a:lnTo>
                <a:lnTo>
                  <a:pt x="2383006" y="1034874"/>
                </a:lnTo>
                <a:lnTo>
                  <a:pt x="2383006" y="721276"/>
                </a:lnTo>
                <a:lnTo>
                  <a:pt x="2633849" y="736956"/>
                </a:lnTo>
                <a:lnTo>
                  <a:pt x="2649526" y="1458232"/>
                </a:lnTo>
                <a:lnTo>
                  <a:pt x="3057146" y="1473912"/>
                </a:lnTo>
                <a:lnTo>
                  <a:pt x="3057146" y="1473912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615976" y="3355501"/>
            <a:ext cx="1567766" cy="642876"/>
          </a:xfrm>
          <a:custGeom>
            <a:avLst/>
            <a:gdLst>
              <a:gd name="connsiteX0" fmla="*/ 0 w 1567766"/>
              <a:gd name="connsiteY0" fmla="*/ 15680 h 642876"/>
              <a:gd name="connsiteX1" fmla="*/ 1567766 w 1567766"/>
              <a:gd name="connsiteY1" fmla="*/ 0 h 642876"/>
              <a:gd name="connsiteX2" fmla="*/ 1536411 w 1567766"/>
              <a:gd name="connsiteY2" fmla="*/ 642876 h 642876"/>
              <a:gd name="connsiteX3" fmla="*/ 1536411 w 1567766"/>
              <a:gd name="connsiteY3" fmla="*/ 642876 h 642876"/>
              <a:gd name="connsiteX4" fmla="*/ 1536411 w 1567766"/>
              <a:gd name="connsiteY4" fmla="*/ 642876 h 642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7766" h="642876">
                <a:moveTo>
                  <a:pt x="0" y="15680"/>
                </a:moveTo>
                <a:lnTo>
                  <a:pt x="1567766" y="0"/>
                </a:lnTo>
                <a:lnTo>
                  <a:pt x="1536411" y="642876"/>
                </a:lnTo>
                <a:lnTo>
                  <a:pt x="1536411" y="642876"/>
                </a:lnTo>
                <a:lnTo>
                  <a:pt x="1536411" y="642876"/>
                </a:lnTo>
              </a:path>
            </a:pathLst>
          </a:cu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3140" y="1496577"/>
            <a:ext cx="188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 extraction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767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85" y="1016713"/>
            <a:ext cx="5486400" cy="4114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93261" y="308953"/>
            <a:ext cx="73748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Tried </a:t>
            </a:r>
            <a:r>
              <a:rPr lang="de-DE" dirty="0" err="1"/>
              <a:t>several</a:t>
            </a:r>
            <a:r>
              <a:rPr lang="de-DE" dirty="0"/>
              <a:t> </a:t>
            </a:r>
            <a:r>
              <a:rPr lang="de-DE" dirty="0" err="1"/>
              <a:t>ways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push </a:t>
            </a:r>
            <a:r>
              <a:rPr lang="de-DE" dirty="0" err="1"/>
              <a:t>ions</a:t>
            </a:r>
            <a:r>
              <a:rPr lang="de-DE" dirty="0"/>
              <a:t> out </a:t>
            </a:r>
            <a:r>
              <a:rPr lang="de-DE" dirty="0" err="1"/>
              <a:t>faster</a:t>
            </a:r>
            <a:r>
              <a:rPr lang="de-DE" dirty="0"/>
              <a:t>.  </a:t>
            </a:r>
            <a:endParaRPr lang="de-DE" dirty="0"/>
          </a:p>
        </p:txBody>
      </p:sp>
      <p:sp>
        <p:nvSpPr>
          <p:cNvPr id="5" name="Freeform 4"/>
          <p:cNvSpPr/>
          <p:nvPr/>
        </p:nvSpPr>
        <p:spPr>
          <a:xfrm>
            <a:off x="5800737" y="1865909"/>
            <a:ext cx="3057146" cy="1473912"/>
          </a:xfrm>
          <a:custGeom>
            <a:avLst/>
            <a:gdLst>
              <a:gd name="connsiteX0" fmla="*/ 0 w 3057146"/>
              <a:gd name="connsiteY0" fmla="*/ 1458232 h 1473912"/>
              <a:gd name="connsiteX1" fmla="*/ 595752 w 3057146"/>
              <a:gd name="connsiteY1" fmla="*/ 1458232 h 1473912"/>
              <a:gd name="connsiteX2" fmla="*/ 580074 w 3057146"/>
              <a:gd name="connsiteY2" fmla="*/ 0 h 1473912"/>
              <a:gd name="connsiteX3" fmla="*/ 815239 w 3057146"/>
              <a:gd name="connsiteY3" fmla="*/ 0 h 1473912"/>
              <a:gd name="connsiteX4" fmla="*/ 815239 w 3057146"/>
              <a:gd name="connsiteY4" fmla="*/ 1003514 h 1473912"/>
              <a:gd name="connsiteX5" fmla="*/ 2383006 w 3057146"/>
              <a:gd name="connsiteY5" fmla="*/ 1034874 h 1473912"/>
              <a:gd name="connsiteX6" fmla="*/ 2383006 w 3057146"/>
              <a:gd name="connsiteY6" fmla="*/ 721276 h 1473912"/>
              <a:gd name="connsiteX7" fmla="*/ 2633849 w 3057146"/>
              <a:gd name="connsiteY7" fmla="*/ 736956 h 1473912"/>
              <a:gd name="connsiteX8" fmla="*/ 2649526 w 3057146"/>
              <a:gd name="connsiteY8" fmla="*/ 1458232 h 1473912"/>
              <a:gd name="connsiteX9" fmla="*/ 3057146 w 3057146"/>
              <a:gd name="connsiteY9" fmla="*/ 1473912 h 1473912"/>
              <a:gd name="connsiteX10" fmla="*/ 3057146 w 3057146"/>
              <a:gd name="connsiteY10" fmla="*/ 1473912 h 1473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57146" h="1473912">
                <a:moveTo>
                  <a:pt x="0" y="1458232"/>
                </a:moveTo>
                <a:lnTo>
                  <a:pt x="595752" y="1458232"/>
                </a:lnTo>
                <a:lnTo>
                  <a:pt x="580074" y="0"/>
                </a:lnTo>
                <a:lnTo>
                  <a:pt x="815239" y="0"/>
                </a:lnTo>
                <a:lnTo>
                  <a:pt x="815239" y="1003514"/>
                </a:lnTo>
                <a:lnTo>
                  <a:pt x="2383006" y="1034874"/>
                </a:lnTo>
                <a:lnTo>
                  <a:pt x="2383006" y="721276"/>
                </a:lnTo>
                <a:lnTo>
                  <a:pt x="2633849" y="736956"/>
                </a:lnTo>
                <a:lnTo>
                  <a:pt x="2649526" y="1458232"/>
                </a:lnTo>
                <a:lnTo>
                  <a:pt x="3057146" y="1473912"/>
                </a:lnTo>
                <a:lnTo>
                  <a:pt x="3057146" y="1473912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600298" y="2038388"/>
            <a:ext cx="1583445" cy="658556"/>
          </a:xfrm>
          <a:custGeom>
            <a:avLst/>
            <a:gdLst>
              <a:gd name="connsiteX0" fmla="*/ 0 w 1583445"/>
              <a:gd name="connsiteY0" fmla="*/ 0 h 658556"/>
              <a:gd name="connsiteX1" fmla="*/ 1567767 w 1583445"/>
              <a:gd name="connsiteY1" fmla="*/ 313598 h 658556"/>
              <a:gd name="connsiteX2" fmla="*/ 1583445 w 1583445"/>
              <a:gd name="connsiteY2" fmla="*/ 658556 h 658556"/>
              <a:gd name="connsiteX3" fmla="*/ 1583445 w 1583445"/>
              <a:gd name="connsiteY3" fmla="*/ 658556 h 658556"/>
              <a:gd name="connsiteX4" fmla="*/ 1583445 w 1583445"/>
              <a:gd name="connsiteY4" fmla="*/ 658556 h 658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3445" h="658556">
                <a:moveTo>
                  <a:pt x="0" y="0"/>
                </a:moveTo>
                <a:lnTo>
                  <a:pt x="1567767" y="313598"/>
                </a:lnTo>
                <a:lnTo>
                  <a:pt x="1583445" y="658556"/>
                </a:lnTo>
                <a:lnTo>
                  <a:pt x="1583445" y="658556"/>
                </a:lnTo>
                <a:lnTo>
                  <a:pt x="1583445" y="658556"/>
                </a:lnTo>
              </a:path>
            </a:pathLst>
          </a:cu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92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48" y="3007016"/>
            <a:ext cx="5486400" cy="3505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1227" y="1184815"/>
            <a:ext cx="5486400" cy="41148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05488" y="382771"/>
            <a:ext cx="7675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Best so </a:t>
            </a:r>
            <a:r>
              <a:rPr lang="de-DE" dirty="0" err="1"/>
              <a:t>far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77% in 1/2 turn * 75%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normal </a:t>
            </a:r>
            <a:r>
              <a:rPr lang="de-DE" dirty="0" err="1"/>
              <a:t>charge</a:t>
            </a:r>
            <a:r>
              <a:rPr lang="de-DE" dirty="0"/>
              <a:t> </a:t>
            </a:r>
            <a:r>
              <a:rPr lang="de-DE" dirty="0" err="1"/>
              <a:t>getting</a:t>
            </a:r>
            <a:r>
              <a:rPr lang="de-DE" dirty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/>
              <a:t>Booster (</a:t>
            </a:r>
            <a:r>
              <a:rPr lang="de-DE" dirty="0" err="1"/>
              <a:t>increased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spread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ions</a:t>
            </a:r>
            <a:r>
              <a:rPr lang="de-DE" dirty="0"/>
              <a:t> out </a:t>
            </a:r>
            <a:r>
              <a:rPr lang="de-DE" dirty="0" err="1"/>
              <a:t>of</a:t>
            </a:r>
            <a:r>
              <a:rPr lang="de-DE" dirty="0"/>
              <a:t> EBIS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push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smtClean="0"/>
              <a:t>out </a:t>
            </a:r>
            <a:r>
              <a:rPr lang="de-DE" dirty="0" err="1" smtClean="0"/>
              <a:t>reduces</a:t>
            </a:r>
            <a:r>
              <a:rPr lang="de-DE" dirty="0" smtClean="0"/>
              <a:t> </a:t>
            </a:r>
            <a:r>
              <a:rPr lang="de-DE" dirty="0" err="1" smtClean="0"/>
              <a:t>transmission</a:t>
            </a:r>
            <a:r>
              <a:rPr lang="de-DE" dirty="0" smtClean="0"/>
              <a:t>)</a:t>
            </a:r>
            <a:r>
              <a:rPr lang="de-DE" dirty="0"/>
              <a:t>.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198448" y="1533104"/>
            <a:ext cx="3057146" cy="1473912"/>
          </a:xfrm>
          <a:custGeom>
            <a:avLst/>
            <a:gdLst>
              <a:gd name="connsiteX0" fmla="*/ 0 w 3057146"/>
              <a:gd name="connsiteY0" fmla="*/ 1458232 h 1473912"/>
              <a:gd name="connsiteX1" fmla="*/ 595752 w 3057146"/>
              <a:gd name="connsiteY1" fmla="*/ 1458232 h 1473912"/>
              <a:gd name="connsiteX2" fmla="*/ 580074 w 3057146"/>
              <a:gd name="connsiteY2" fmla="*/ 0 h 1473912"/>
              <a:gd name="connsiteX3" fmla="*/ 815239 w 3057146"/>
              <a:gd name="connsiteY3" fmla="*/ 0 h 1473912"/>
              <a:gd name="connsiteX4" fmla="*/ 815239 w 3057146"/>
              <a:gd name="connsiteY4" fmla="*/ 1003514 h 1473912"/>
              <a:gd name="connsiteX5" fmla="*/ 2383006 w 3057146"/>
              <a:gd name="connsiteY5" fmla="*/ 1034874 h 1473912"/>
              <a:gd name="connsiteX6" fmla="*/ 2383006 w 3057146"/>
              <a:gd name="connsiteY6" fmla="*/ 721276 h 1473912"/>
              <a:gd name="connsiteX7" fmla="*/ 2633849 w 3057146"/>
              <a:gd name="connsiteY7" fmla="*/ 736956 h 1473912"/>
              <a:gd name="connsiteX8" fmla="*/ 2649526 w 3057146"/>
              <a:gd name="connsiteY8" fmla="*/ 1458232 h 1473912"/>
              <a:gd name="connsiteX9" fmla="*/ 3057146 w 3057146"/>
              <a:gd name="connsiteY9" fmla="*/ 1473912 h 1473912"/>
              <a:gd name="connsiteX10" fmla="*/ 3057146 w 3057146"/>
              <a:gd name="connsiteY10" fmla="*/ 1473912 h 1473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57146" h="1473912">
                <a:moveTo>
                  <a:pt x="0" y="1458232"/>
                </a:moveTo>
                <a:lnTo>
                  <a:pt x="595752" y="1458232"/>
                </a:lnTo>
                <a:lnTo>
                  <a:pt x="580074" y="0"/>
                </a:lnTo>
                <a:lnTo>
                  <a:pt x="815239" y="0"/>
                </a:lnTo>
                <a:lnTo>
                  <a:pt x="815239" y="1003514"/>
                </a:lnTo>
                <a:lnTo>
                  <a:pt x="2383006" y="1034874"/>
                </a:lnTo>
                <a:lnTo>
                  <a:pt x="2383006" y="721276"/>
                </a:lnTo>
                <a:lnTo>
                  <a:pt x="2633849" y="736956"/>
                </a:lnTo>
                <a:lnTo>
                  <a:pt x="2649526" y="1458232"/>
                </a:lnTo>
                <a:lnTo>
                  <a:pt x="3057146" y="1473912"/>
                </a:lnTo>
                <a:lnTo>
                  <a:pt x="3057146" y="1473912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1019048" y="1740470"/>
            <a:ext cx="877950" cy="815355"/>
          </a:xfrm>
          <a:custGeom>
            <a:avLst/>
            <a:gdLst>
              <a:gd name="connsiteX0" fmla="*/ 0 w 877950"/>
              <a:gd name="connsiteY0" fmla="*/ 0 h 815355"/>
              <a:gd name="connsiteX1" fmla="*/ 877950 w 877950"/>
              <a:gd name="connsiteY1" fmla="*/ 188159 h 815355"/>
              <a:gd name="connsiteX2" fmla="*/ 877950 w 877950"/>
              <a:gd name="connsiteY2" fmla="*/ 815355 h 815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950" h="815355">
                <a:moveTo>
                  <a:pt x="0" y="0"/>
                </a:moveTo>
                <a:lnTo>
                  <a:pt x="877950" y="188159"/>
                </a:lnTo>
                <a:lnTo>
                  <a:pt x="877950" y="815355"/>
                </a:lnTo>
              </a:path>
            </a:pathLst>
          </a:cu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96998" y="2101108"/>
            <a:ext cx="669774" cy="481677"/>
          </a:xfrm>
          <a:custGeom>
            <a:avLst/>
            <a:gdLst>
              <a:gd name="connsiteX0" fmla="*/ 0 w 877950"/>
              <a:gd name="connsiteY0" fmla="*/ 0 h 815355"/>
              <a:gd name="connsiteX1" fmla="*/ 877950 w 877950"/>
              <a:gd name="connsiteY1" fmla="*/ 188159 h 815355"/>
              <a:gd name="connsiteX2" fmla="*/ 877950 w 877950"/>
              <a:gd name="connsiteY2" fmla="*/ 815355 h 815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950" h="815355">
                <a:moveTo>
                  <a:pt x="0" y="0"/>
                </a:moveTo>
                <a:lnTo>
                  <a:pt x="877950" y="188159"/>
                </a:lnTo>
                <a:lnTo>
                  <a:pt x="877950" y="815355"/>
                </a:lnTo>
              </a:path>
            </a:pathLst>
          </a:cu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363957" y="178751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96443" y="208103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21082" y="6162206"/>
            <a:ext cx="4592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Continuing to refine the extraction.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424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0912" y="560526"/>
            <a:ext cx="7540959" cy="563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/>
              <a:t>Energy </a:t>
            </a:r>
            <a:r>
              <a:rPr lang="de-DE" sz="2400" dirty="0" err="1" smtClean="0"/>
              <a:t>spread</a:t>
            </a:r>
            <a:r>
              <a:rPr lang="de-DE" sz="2400" dirty="0" smtClean="0"/>
              <a:t> out </a:t>
            </a:r>
            <a:r>
              <a:rPr lang="de-DE" sz="2400" dirty="0" err="1" smtClean="0"/>
              <a:t>of</a:t>
            </a:r>
            <a:r>
              <a:rPr lang="de-DE" sz="2400" dirty="0" smtClean="0"/>
              <a:t> Booster </a:t>
            </a:r>
            <a:r>
              <a:rPr lang="de-DE" sz="2400" dirty="0" smtClean="0"/>
              <a:t>– </a:t>
            </a:r>
            <a:r>
              <a:rPr lang="de-DE" sz="2400" dirty="0" err="1" smtClean="0"/>
              <a:t>looks</a:t>
            </a:r>
            <a:r>
              <a:rPr lang="de-DE" sz="2400" dirty="0" smtClean="0"/>
              <a:t> </a:t>
            </a:r>
            <a:r>
              <a:rPr lang="de-DE" sz="2400" dirty="0" err="1" smtClean="0"/>
              <a:t>good</a:t>
            </a:r>
            <a:r>
              <a:rPr lang="de-DE" sz="2400" dirty="0" smtClean="0"/>
              <a:t> (0.3 eV-s)</a:t>
            </a:r>
            <a:endParaRPr lang="de-DE" sz="2400" dirty="0" smtClean="0"/>
          </a:p>
          <a:p>
            <a:endParaRPr lang="de-DE" sz="2400" dirty="0" smtClean="0"/>
          </a:p>
          <a:p>
            <a:r>
              <a:rPr lang="de-DE" sz="2400" dirty="0" smtClean="0"/>
              <a:t>Booster </a:t>
            </a:r>
            <a:r>
              <a:rPr lang="de-DE" sz="2400" dirty="0" err="1" smtClean="0"/>
              <a:t>to</a:t>
            </a:r>
            <a:r>
              <a:rPr lang="de-DE" sz="2400" dirty="0" smtClean="0"/>
              <a:t> AGS - </a:t>
            </a:r>
            <a:r>
              <a:rPr lang="de-DE" sz="2400" dirty="0" err="1" smtClean="0"/>
              <a:t>for</a:t>
            </a:r>
            <a:r>
              <a:rPr lang="de-DE" sz="2400" dirty="0" smtClean="0"/>
              <a:t> Au - ok.</a:t>
            </a:r>
          </a:p>
          <a:p>
            <a:endParaRPr lang="de-DE" sz="2400" dirty="0" smtClean="0"/>
          </a:p>
          <a:p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smtClean="0"/>
              <a:t>U, % </a:t>
            </a:r>
            <a:r>
              <a:rPr lang="de-DE" sz="2400" dirty="0" err="1" smtClean="0"/>
              <a:t>stripped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smtClean="0"/>
              <a:t>90+ </a:t>
            </a:r>
            <a:r>
              <a:rPr lang="de-DE" sz="2400" dirty="0" smtClean="0"/>
              <a:t>after </a:t>
            </a:r>
            <a:r>
              <a:rPr lang="de-DE" sz="2400" dirty="0" err="1" smtClean="0"/>
              <a:t>the</a:t>
            </a:r>
            <a:r>
              <a:rPr lang="de-DE" sz="2400" dirty="0" smtClean="0"/>
              <a:t> Booster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lower</a:t>
            </a:r>
            <a:r>
              <a:rPr lang="de-DE" sz="2400" dirty="0" smtClean="0"/>
              <a:t> </a:t>
            </a:r>
            <a:r>
              <a:rPr lang="de-DE" sz="2400" dirty="0" err="1" smtClean="0"/>
              <a:t>than</a:t>
            </a:r>
            <a:r>
              <a:rPr lang="de-DE" sz="2400" dirty="0" smtClean="0"/>
              <a:t> </a:t>
            </a:r>
            <a:r>
              <a:rPr lang="de-DE" sz="2400" dirty="0" err="1" smtClean="0"/>
              <a:t>predicted</a:t>
            </a:r>
            <a:r>
              <a:rPr lang="de-DE" sz="2400" dirty="0" smtClean="0"/>
              <a:t> (36% vs. ~50%), </a:t>
            </a:r>
            <a:r>
              <a:rPr lang="de-DE" sz="2400" dirty="0" smtClean="0"/>
              <a:t>but still </a:t>
            </a:r>
            <a:r>
              <a:rPr lang="de-DE" sz="2400" dirty="0" err="1" smtClean="0"/>
              <a:t>working</a:t>
            </a:r>
            <a:r>
              <a:rPr lang="de-DE" sz="2400" dirty="0" smtClean="0"/>
              <a:t> on </a:t>
            </a:r>
            <a:r>
              <a:rPr lang="de-DE" sz="2400" dirty="0" err="1" smtClean="0"/>
              <a:t>this</a:t>
            </a:r>
            <a:r>
              <a:rPr lang="de-DE" sz="2400" dirty="0" smtClean="0"/>
              <a:t>.  (</a:t>
            </a:r>
            <a:r>
              <a:rPr lang="de-DE" sz="2400" dirty="0" err="1" smtClean="0"/>
              <a:t>stripping</a:t>
            </a:r>
            <a:r>
              <a:rPr lang="de-DE" sz="2400" dirty="0" smtClean="0"/>
              <a:t> </a:t>
            </a:r>
            <a:r>
              <a:rPr lang="de-DE" sz="2400" dirty="0" err="1" smtClean="0"/>
              <a:t>foil</a:t>
            </a:r>
            <a:r>
              <a:rPr lang="de-DE" sz="2400" dirty="0" smtClean="0"/>
              <a:t>)</a:t>
            </a:r>
          </a:p>
          <a:p>
            <a:endParaRPr lang="de-DE" sz="2400" dirty="0" smtClean="0"/>
          </a:p>
          <a:p>
            <a:r>
              <a:rPr lang="de-DE" sz="2400" dirty="0" err="1" smtClean="0"/>
              <a:t>Bottom</a:t>
            </a:r>
            <a:r>
              <a:rPr lang="de-DE" sz="2400" dirty="0" smtClean="0"/>
              <a:t> </a:t>
            </a:r>
            <a:r>
              <a:rPr lang="de-DE" sz="2400" dirty="0" err="1" smtClean="0"/>
              <a:t>line</a:t>
            </a:r>
            <a:r>
              <a:rPr lang="de-DE" sz="2400" dirty="0" smtClean="0"/>
              <a:t> - </a:t>
            </a:r>
            <a:endParaRPr lang="de-DE" sz="2400" dirty="0" smtClean="0"/>
          </a:p>
          <a:p>
            <a:r>
              <a:rPr lang="de-DE" sz="2400" dirty="0" smtClean="0"/>
              <a:t>Au – </a:t>
            </a:r>
            <a:r>
              <a:rPr lang="de-DE" sz="2400" dirty="0" err="1" smtClean="0"/>
              <a:t>factor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~2 minus </a:t>
            </a:r>
            <a:r>
              <a:rPr lang="de-DE" sz="2400" dirty="0" err="1" smtClean="0"/>
              <a:t>whatever</a:t>
            </a:r>
            <a:r>
              <a:rPr lang="de-DE" sz="2400" dirty="0" smtClean="0"/>
              <a:t> </a:t>
            </a:r>
            <a:r>
              <a:rPr lang="de-DE" sz="2400" dirty="0" err="1" smtClean="0"/>
              <a:t>we</a:t>
            </a:r>
            <a:r>
              <a:rPr lang="de-DE" sz="2400" dirty="0" smtClean="0"/>
              <a:t> </a:t>
            </a:r>
            <a:r>
              <a:rPr lang="de-DE" sz="2400" dirty="0" err="1" smtClean="0"/>
              <a:t>gain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double </a:t>
            </a:r>
            <a:r>
              <a:rPr lang="de-DE" sz="2400" dirty="0" err="1" smtClean="0"/>
              <a:t>pulsing</a:t>
            </a:r>
            <a:endParaRPr lang="de-DE" sz="2400" dirty="0" smtClean="0"/>
          </a:p>
          <a:p>
            <a:r>
              <a:rPr lang="de-DE" sz="2400" dirty="0" smtClean="0"/>
              <a:t>U – </a:t>
            </a:r>
            <a:r>
              <a:rPr lang="de-DE" sz="2400" dirty="0" err="1" smtClean="0"/>
              <a:t>factor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~3 minus </a:t>
            </a:r>
            <a:r>
              <a:rPr lang="de-DE" sz="2400" dirty="0" err="1" smtClean="0"/>
              <a:t>gain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double </a:t>
            </a:r>
            <a:r>
              <a:rPr lang="de-DE" sz="2400" dirty="0" err="1" smtClean="0"/>
              <a:t>pulsing</a:t>
            </a:r>
            <a:r>
              <a:rPr lang="de-DE" sz="2400" dirty="0" smtClean="0"/>
              <a:t> (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stripper</a:t>
            </a:r>
            <a:r>
              <a:rPr lang="de-DE" sz="2400" dirty="0" smtClean="0"/>
              <a:t>?)</a:t>
            </a:r>
          </a:p>
          <a:p>
            <a:r>
              <a:rPr lang="de-DE" sz="2400" dirty="0" err="1" smtClean="0"/>
              <a:t>Cu</a:t>
            </a:r>
            <a:r>
              <a:rPr lang="de-DE" sz="2400" dirty="0" smtClean="0"/>
              <a:t> – </a:t>
            </a:r>
            <a:r>
              <a:rPr lang="de-DE" sz="2400" dirty="0" err="1" smtClean="0"/>
              <a:t>should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a </a:t>
            </a:r>
            <a:r>
              <a:rPr lang="de-DE" sz="2400" dirty="0" err="1" smtClean="0"/>
              <a:t>little</a:t>
            </a:r>
            <a:r>
              <a:rPr lang="de-DE" sz="2400" dirty="0" smtClean="0"/>
              <a:t> </a:t>
            </a:r>
            <a:r>
              <a:rPr lang="de-DE" sz="2400" dirty="0" err="1" smtClean="0"/>
              <a:t>better</a:t>
            </a:r>
            <a:r>
              <a:rPr lang="de-DE" sz="2400" dirty="0" smtClean="0"/>
              <a:t> </a:t>
            </a:r>
            <a:r>
              <a:rPr lang="de-DE" sz="2400" dirty="0" err="1" smtClean="0"/>
              <a:t>than</a:t>
            </a:r>
            <a:r>
              <a:rPr lang="de-DE" sz="2400" dirty="0" smtClean="0"/>
              <a:t> Au, relative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requirement</a:t>
            </a:r>
            <a:r>
              <a:rPr lang="de-DE" sz="2400" dirty="0" smtClean="0"/>
              <a:t>, </a:t>
            </a: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2140099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191</Words>
  <Application>Microsoft Macintosh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Brookhaven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Alessi</dc:creator>
  <cp:lastModifiedBy>James Alessi</cp:lastModifiedBy>
  <cp:revision>11</cp:revision>
  <dcterms:created xsi:type="dcterms:W3CDTF">2012-04-10T02:52:02Z</dcterms:created>
  <dcterms:modified xsi:type="dcterms:W3CDTF">2012-04-10T17:04:26Z</dcterms:modified>
</cp:coreProperties>
</file>