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70" r:id="rId4"/>
    <p:sldId id="266" r:id="rId5"/>
    <p:sldId id="268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70BDE-F5CF-A240-8D4C-D922AE0F55AE}" type="datetimeFigureOut">
              <a:rPr lang="en-US" smtClean="0"/>
              <a:pPr/>
              <a:t>5/22/12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4DCE1C-BDA8-1D45-BFB1-064B7FF75E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7832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pPr/>
              <a:t>5/22/12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52071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pPr/>
              <a:t>5/22/12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12382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pPr/>
              <a:t>5/22/12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33960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pPr/>
              <a:t>5/22/12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02851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pPr/>
              <a:t>5/22/12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62031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pPr/>
              <a:t>5/22/12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21423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pPr/>
              <a:t>5/22/12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02938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pPr/>
              <a:t>5/22/12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52439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pPr/>
              <a:t>5/22/12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56204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pPr/>
              <a:t>5/22/12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41551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pPr/>
              <a:t>5/22/12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11099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7BD74-BC5A-5448-8384-6E7506C841B5}" type="datetimeFigureOut">
              <a:rPr lang="en-US" smtClean="0"/>
              <a:pPr/>
              <a:t>5/22/12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4E742-8A25-C749-A6D2-8C9858F3D6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43813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9168" y="2130425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RHIC Operation Status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Yun Luo, </a:t>
            </a:r>
            <a:r>
              <a:rPr lang="en-US" dirty="0" err="1" smtClean="0"/>
              <a:t>yluo@bnl.gov</a:t>
            </a:r>
            <a:endParaRPr lang="en-US" dirty="0" smtClean="0"/>
          </a:p>
          <a:p>
            <a:r>
              <a:rPr lang="en-US" dirty="0" smtClean="0"/>
              <a:t>( 2012 May 22, Timing Meeting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1810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Operation Updates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959" y="1600199"/>
            <a:ext cx="8465027" cy="51152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Switching from U-U to Cu-Au run went smoothly and just on schedule to deliver the first detector setup store on Thursday night. Stochastic cooling setup went fast and so far 2-D cooling are on in both rings. Thanks to EBIS, Injectors, Cooling, PS groups.</a:t>
            </a:r>
            <a:endParaRPr lang="en-US" sz="10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Major Machine Failures: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sz="2200" dirty="0" smtClean="0"/>
              <a:t>Abort kicker per-fire:       Friday EVE,   severe damage to </a:t>
            </a:r>
            <a:r>
              <a:rPr lang="en-US" sz="2200" dirty="0" err="1" smtClean="0"/>
              <a:t>Phenix</a:t>
            </a:r>
            <a:r>
              <a:rPr lang="en-US" sz="2200" dirty="0" smtClean="0"/>
              <a:t> detector  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                                  Sunday EVE,     ~  2 hours loss</a:t>
            </a:r>
          </a:p>
          <a:p>
            <a:pPr marL="0" indent="0">
              <a:buNone/>
            </a:pPr>
            <a:r>
              <a:rPr lang="en-US" sz="2200" dirty="0" smtClean="0"/>
              <a:t>Yellow phase shifter PS: 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smtClean="0"/>
              <a:t>Sunday OWL,   ~  3 hour loss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                                  Tuesday OWL, ~9 hours loss</a:t>
            </a:r>
          </a:p>
          <a:p>
            <a:pPr marL="0" indent="0">
              <a:buNone/>
            </a:pPr>
            <a:r>
              <a:rPr lang="en-US" sz="2200" dirty="0" smtClean="0"/>
              <a:t>EBIS e-collector PS   :        Sunday DAY,   ~ 5 hours loss</a:t>
            </a:r>
          </a:p>
          <a:p>
            <a:pPr marL="0" indent="0">
              <a:buNone/>
            </a:pPr>
            <a:r>
              <a:rPr lang="en-US" sz="2200" dirty="0" smtClean="0"/>
              <a:t>Blue Q89 trim PS      :        Friday DAY,     ~ 3 hours loss</a:t>
            </a:r>
          </a:p>
          <a:p>
            <a:pPr marL="0" indent="0">
              <a:buNone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7717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solidFill>
                  <a:srgbClr val="FF0000"/>
                </a:solidFill>
              </a:rPr>
              <a:t>Switching to Cu-Au Run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96680067"/>
              </p:ext>
            </p:extLst>
          </p:nvPr>
        </p:nvGraphicFramePr>
        <p:xfrm>
          <a:off x="467962" y="1293293"/>
          <a:ext cx="8385453" cy="4537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862"/>
                <a:gridCol w="2181981"/>
                <a:gridCol w="2122977"/>
                <a:gridCol w="1632432"/>
                <a:gridCol w="1549201"/>
              </a:tblGrid>
              <a:tr h="83497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TUE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WED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THU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FRI</a:t>
                      </a:r>
                      <a:endParaRPr lang="en-US" b="1" dirty="0"/>
                    </a:p>
                  </a:txBody>
                  <a:tcPr/>
                </a:tc>
              </a:tr>
              <a:tr h="123426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OWL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Last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fill of U</a:t>
                      </a:r>
                    </a:p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Replace U source</a:t>
                      </a:r>
                    </a:p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Last store of U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6600"/>
                          </a:solidFill>
                        </a:rPr>
                        <a:t>Au from EBIS</a:t>
                      </a:r>
                    </a:p>
                    <a:p>
                      <a:r>
                        <a:rPr lang="en-US" dirty="0" smtClean="0">
                          <a:solidFill>
                            <a:srgbClr val="FF6600"/>
                          </a:solidFill>
                        </a:rPr>
                        <a:t>Setup Booster/AGS/</a:t>
                      </a:r>
                      <a:r>
                        <a:rPr lang="en-US" baseline="0" dirty="0" smtClean="0">
                          <a:solidFill>
                            <a:srgbClr val="FF6600"/>
                          </a:solidFill>
                        </a:rPr>
                        <a:t> ATR for Au beam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FF6600"/>
                          </a:solidFill>
                        </a:rPr>
                        <a:t>  </a:t>
                      </a:r>
                      <a:endParaRPr lang="en-US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solidFill>
                          <a:srgbClr val="008000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Fast Ramp Development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First overnight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store for detector setup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23426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DAY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Switch to Cu-Au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Control setup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PS/ RF work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May no access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6600"/>
                          </a:solidFill>
                        </a:rPr>
                        <a:t>Au</a:t>
                      </a:r>
                      <a:r>
                        <a:rPr lang="en-US" baseline="0" dirty="0" smtClean="0">
                          <a:solidFill>
                            <a:srgbClr val="FF66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FF6600"/>
                          </a:solidFill>
                        </a:rPr>
                        <a:t>RF work</a:t>
                      </a:r>
                    </a:p>
                    <a:p>
                      <a:r>
                        <a:rPr lang="en-US" dirty="0" smtClean="0">
                          <a:solidFill>
                            <a:srgbClr val="FF6600"/>
                          </a:solidFill>
                        </a:rPr>
                        <a:t>Au beam injection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FF6600"/>
                          </a:solidFill>
                        </a:rPr>
                        <a:t>Au beam circulating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FF6600"/>
                          </a:solidFill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Re-bucketing</a:t>
                      </a:r>
                    </a:p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Store tuning</a:t>
                      </a:r>
                    </a:p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Beam lifetime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solidFill>
                          <a:srgbClr val="008000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Cooling setup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123426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EVE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Cu</a:t>
                      </a:r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 beam injection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Cu beam circulating Cu RF Capture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6600"/>
                          </a:solidFill>
                        </a:rPr>
                        <a:t> </a:t>
                      </a:r>
                      <a:r>
                        <a:rPr lang="en-US" baseline="0" dirty="0" smtClean="0">
                          <a:solidFill>
                            <a:srgbClr val="FF6600"/>
                          </a:solidFill>
                        </a:rPr>
                        <a:t>Au RF capture</a:t>
                      </a:r>
                      <a:endParaRPr lang="en-US" dirty="0" smtClean="0">
                        <a:solidFill>
                          <a:srgbClr val="FF6600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rgbClr val="FF66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8000"/>
                          </a:solidFill>
                        </a:rPr>
                        <a:t>Instru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.</a:t>
                      </a:r>
                      <a:r>
                        <a:rPr lang="en-US" baseline="0" dirty="0" smtClean="0">
                          <a:solidFill>
                            <a:srgbClr val="008000"/>
                          </a:solidFill>
                        </a:rPr>
                        <a:t> Setup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008000"/>
                          </a:solidFill>
                        </a:rPr>
                        <a:t> RF loops for ramp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008000"/>
                          </a:solidFill>
                        </a:rPr>
                        <a:t> feedbacks for ramp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Store tuning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008000"/>
                          </a:solidFill>
                        </a:rPr>
                        <a:t>Collimation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008000"/>
                          </a:solidFill>
                        </a:rPr>
                        <a:t>Background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008000"/>
                          </a:solidFill>
                        </a:rPr>
                        <a:t>Orbit capture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Physics stores begin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329191" y="2163135"/>
            <a:ext cx="1524224" cy="1140758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348" y="5994360"/>
            <a:ext cx="83962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About </a:t>
            </a:r>
            <a:r>
              <a:rPr lang="en-US" sz="2000" dirty="0" smtClean="0"/>
              <a:t>2 </a:t>
            </a:r>
            <a:r>
              <a:rPr lang="en-US" sz="2000" dirty="0"/>
              <a:t>shifts delayed by </a:t>
            </a:r>
            <a:r>
              <a:rPr lang="en-US" sz="2000" dirty="0" smtClean="0"/>
              <a:t>Au beam. </a:t>
            </a:r>
          </a:p>
          <a:p>
            <a:r>
              <a:rPr lang="en-US" sz="2000" dirty="0" smtClean="0"/>
              <a:t>Au beam was ready on WED EVE, then missing in THU OWL.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24651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568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eam Intensities &amp; Experiment Rates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plot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327025" y="1216092"/>
            <a:ext cx="8373143" cy="5485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69271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RHIC Injection </a:t>
            </a:r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unch Intensities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Picture 2" descr="plot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38120" y="1194566"/>
            <a:ext cx="8480767" cy="5337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43452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Plan of the Week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19330" y="1503343"/>
            <a:ext cx="8454063" cy="488920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200" dirty="0">
              <a:solidFill>
                <a:srgbClr val="FF0000"/>
              </a:solidFill>
            </a:endParaRPr>
          </a:p>
          <a:p>
            <a:r>
              <a:rPr lang="en-US" sz="3600" dirty="0" smtClean="0">
                <a:solidFill>
                  <a:srgbClr val="FF0000"/>
                </a:solidFill>
              </a:rPr>
              <a:t>Continue Physics running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      We need a stable machine and a steady running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3-D Stochastic cooling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Pushing RHIC bunch intensity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>
                <a:solidFill>
                  <a:srgbClr val="0000FF"/>
                </a:solidFill>
              </a:rPr>
              <a:t>Bunch </a:t>
            </a:r>
            <a:r>
              <a:rPr lang="en-US" sz="2400" dirty="0">
                <a:solidFill>
                  <a:srgbClr val="0000FF"/>
                </a:solidFill>
              </a:rPr>
              <a:t>intensity goal at store: Cu</a:t>
            </a:r>
            <a:r>
              <a:rPr lang="en-US" sz="2400" dirty="0">
                <a:solidFill>
                  <a:srgbClr val="0000FF"/>
                </a:solidFill>
                <a:sym typeface="Wingdings"/>
              </a:rPr>
              <a:t> 4.0e9, Au </a:t>
            </a:r>
            <a:r>
              <a:rPr lang="en-US" sz="2400" dirty="0" smtClean="0">
                <a:solidFill>
                  <a:srgbClr val="0000FF"/>
                </a:solidFill>
                <a:sym typeface="Wingdings"/>
              </a:rPr>
              <a:t>1.3e9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  <a:sym typeface="Wingdings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sz="2400" dirty="0" smtClean="0">
                <a:sym typeface="Wingdings"/>
              </a:rPr>
              <a:t>  </a:t>
            </a:r>
            <a:r>
              <a:rPr lang="en-US" sz="2400" dirty="0">
                <a:sym typeface="Wingdings"/>
              </a:rPr>
              <a:t>C</a:t>
            </a:r>
            <a:r>
              <a:rPr lang="en-US" sz="2400" dirty="0" smtClean="0">
                <a:sym typeface="Wingdings"/>
              </a:rPr>
              <a:t>urrently averaged at </a:t>
            </a:r>
            <a:r>
              <a:rPr lang="en-US" sz="2400" dirty="0" smtClean="0">
                <a:sym typeface="Wingdings"/>
              </a:rPr>
              <a:t>injection</a:t>
            </a:r>
            <a:r>
              <a:rPr lang="en-US" sz="2400" dirty="0" smtClean="0">
                <a:sym typeface="Wingdings"/>
              </a:rPr>
              <a:t>: 2.1e9 Cu, 0.987e9 Au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37803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2397</TotalTime>
  <Words>342</Words>
  <Application>Microsoft Macintosh PowerPoint</Application>
  <PresentationFormat>On-screen Show (4:3)</PresentationFormat>
  <Paragraphs>68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RHIC Operation Status</vt:lpstr>
      <vt:lpstr>Operation Updates</vt:lpstr>
      <vt:lpstr>Slide 3</vt:lpstr>
      <vt:lpstr>Beam Intensities &amp; Experiment Rates</vt:lpstr>
      <vt:lpstr>RHIC Injection Bunch Intensities</vt:lpstr>
      <vt:lpstr>Plan of the Week</vt:lpstr>
    </vt:vector>
  </TitlesOfParts>
  <Company>Brookhaven National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RHIC 9AM Meeting</dc:title>
  <dc:creator>Yun Luo</dc:creator>
  <cp:lastModifiedBy>Paul Sampson</cp:lastModifiedBy>
  <cp:revision>217</cp:revision>
  <dcterms:created xsi:type="dcterms:W3CDTF">2012-05-22T14:54:05Z</dcterms:created>
  <dcterms:modified xsi:type="dcterms:W3CDTF">2012-05-22T14:55:33Z</dcterms:modified>
</cp:coreProperties>
</file>