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9" r:id="rId2"/>
    <p:sldId id="616" r:id="rId3"/>
    <p:sldId id="617" r:id="rId4"/>
    <p:sldId id="618" r:id="rId5"/>
    <p:sldId id="619" r:id="rId6"/>
    <p:sldId id="620" r:id="rId7"/>
    <p:sldId id="623" r:id="rId8"/>
    <p:sldId id="621" r:id="rId9"/>
    <p:sldId id="614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00066"/>
    <a:srgbClr val="042B7F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79752" autoAdjust="0"/>
  </p:normalViewPr>
  <p:slideViewPr>
    <p:cSldViewPr>
      <p:cViewPr varScale="1">
        <p:scale>
          <a:sx n="68" d="100"/>
          <a:sy n="68" d="100"/>
        </p:scale>
        <p:origin x="-177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816" y="4415790"/>
            <a:ext cx="502837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6" y="4414200"/>
            <a:ext cx="5028370" cy="4184971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133600"/>
            <a:ext cx="8763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Results of Feedback from Lab Stand-down</a:t>
            </a: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Picture </a:t>
            </a:r>
            <a:r>
              <a:rPr lang="en-US" b="1" dirty="0" smtClean="0">
                <a:solidFill>
                  <a:schemeClr val="bg1"/>
                </a:solidFill>
              </a:rPr>
              <a:t>of the Week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5-22-12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090613"/>
          </a:xfrm>
        </p:spPr>
        <p:txBody>
          <a:bodyPr/>
          <a:lstStyle/>
          <a:p>
            <a:r>
              <a:rPr lang="en-US" dirty="0" smtClean="0"/>
              <a:t>Feedback Summarized by Maggie Sullivan, Human Resources Division</a:t>
            </a:r>
            <a:endParaRPr lang="en-US" dirty="0" smtClean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53400" cy="4953000"/>
          </a:xfrm>
        </p:spPr>
        <p:txBody>
          <a:bodyPr/>
          <a:lstStyle/>
          <a:p>
            <a:r>
              <a:rPr lang="en-US" sz="2800" dirty="0" smtClean="0">
                <a:solidFill>
                  <a:srgbClr val="04246C"/>
                </a:solidFill>
              </a:rPr>
              <a:t>Maggie </a:t>
            </a:r>
            <a:r>
              <a:rPr lang="en-US" sz="2800" dirty="0" smtClean="0">
                <a:solidFill>
                  <a:srgbClr val="04246C"/>
                </a:solidFill>
              </a:rPr>
              <a:t>summarized </a:t>
            </a:r>
            <a:r>
              <a:rPr lang="en-US" sz="2800" dirty="0" smtClean="0">
                <a:solidFill>
                  <a:srgbClr val="04246C"/>
                </a:solidFill>
              </a:rPr>
              <a:t>results in </a:t>
            </a:r>
            <a:r>
              <a:rPr lang="en-US" sz="2800" dirty="0" smtClean="0">
                <a:solidFill>
                  <a:srgbClr val="04246C"/>
                </a:solidFill>
              </a:rPr>
              <a:t>“themes”</a:t>
            </a:r>
          </a:p>
          <a:p>
            <a:pPr lvl="1"/>
            <a:r>
              <a:rPr lang="en-US" sz="2400" dirty="0" smtClean="0">
                <a:solidFill>
                  <a:srgbClr val="04246C"/>
                </a:solidFill>
              </a:rPr>
              <a:t>There were some </a:t>
            </a:r>
            <a:r>
              <a:rPr lang="en-US" sz="2400" dirty="0" smtClean="0">
                <a:solidFill>
                  <a:srgbClr val="04246C"/>
                </a:solidFill>
              </a:rPr>
              <a:t>positive messages </a:t>
            </a:r>
            <a:endParaRPr lang="en-US" sz="2400" dirty="0" smtClean="0">
              <a:solidFill>
                <a:srgbClr val="04246C"/>
              </a:solidFill>
            </a:endParaRPr>
          </a:p>
          <a:p>
            <a:pPr lvl="1"/>
            <a:r>
              <a:rPr lang="en-US" sz="2400" dirty="0" smtClean="0">
                <a:solidFill>
                  <a:srgbClr val="04246C"/>
                </a:solidFill>
              </a:rPr>
              <a:t>There was agreement </a:t>
            </a:r>
            <a:r>
              <a:rPr lang="en-US" sz="2400" dirty="0" smtClean="0">
                <a:solidFill>
                  <a:srgbClr val="04246C"/>
                </a:solidFill>
              </a:rPr>
              <a:t>that enhancing leadership will help to drive </a:t>
            </a:r>
            <a:r>
              <a:rPr lang="en-US" sz="2400" dirty="0" smtClean="0">
                <a:solidFill>
                  <a:srgbClr val="04246C"/>
                </a:solidFill>
              </a:rPr>
              <a:t>improvement</a:t>
            </a:r>
          </a:p>
          <a:p>
            <a:pPr lvl="1"/>
            <a:r>
              <a:rPr lang="en-US" sz="2400" dirty="0" smtClean="0">
                <a:solidFill>
                  <a:srgbClr val="04246C"/>
                </a:solidFill>
              </a:rPr>
              <a:t>Management </a:t>
            </a:r>
            <a:r>
              <a:rPr lang="en-US" sz="2400" dirty="0" smtClean="0">
                <a:solidFill>
                  <a:srgbClr val="04246C"/>
                </a:solidFill>
              </a:rPr>
              <a:t>/ leadership </a:t>
            </a:r>
            <a:r>
              <a:rPr lang="en-US" sz="2400" dirty="0" smtClean="0">
                <a:solidFill>
                  <a:srgbClr val="04246C"/>
                </a:solidFill>
              </a:rPr>
              <a:t>was viewed </a:t>
            </a:r>
            <a:r>
              <a:rPr lang="en-US" sz="2400" dirty="0" smtClean="0">
                <a:solidFill>
                  <a:srgbClr val="04246C"/>
                </a:solidFill>
              </a:rPr>
              <a:t>as critical to the solution</a:t>
            </a:r>
          </a:p>
          <a:p>
            <a:pPr lvl="1"/>
            <a:r>
              <a:rPr lang="en-US" sz="2400" dirty="0" smtClean="0">
                <a:solidFill>
                  <a:srgbClr val="04246C"/>
                </a:solidFill>
              </a:rPr>
              <a:t>Actions </a:t>
            </a:r>
            <a:r>
              <a:rPr lang="en-US" sz="2400" dirty="0" smtClean="0">
                <a:solidFill>
                  <a:srgbClr val="04246C"/>
                </a:solidFill>
              </a:rPr>
              <a:t>that come out of the stand-down cannot </a:t>
            </a:r>
            <a:r>
              <a:rPr lang="en-US" sz="2400" dirty="0" smtClean="0">
                <a:solidFill>
                  <a:srgbClr val="04246C"/>
                </a:solidFill>
              </a:rPr>
              <a:t>be viewed as another initiative or as a way to add more processes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Trust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“Here we go again…”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620000" cy="49530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Employees</a:t>
            </a:r>
            <a:r>
              <a:rPr lang="ja-JP" altLang="en-US" sz="1800" smtClean="0">
                <a:solidFill>
                  <a:srgbClr val="04246C"/>
                </a:solidFill>
              </a:rPr>
              <a:t>’</a:t>
            </a:r>
            <a:r>
              <a:rPr lang="en-US" sz="1800" dirty="0" smtClean="0">
                <a:solidFill>
                  <a:srgbClr val="04246C"/>
                </a:solidFill>
              </a:rPr>
              <a:t> trust in management is eroding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Too many initiatives – these are viewed as the flavor of the month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There are barriers to a </a:t>
            </a:r>
            <a:r>
              <a:rPr lang="ja-JP" altLang="en-US" sz="1800" smtClean="0">
                <a:solidFill>
                  <a:srgbClr val="04246C"/>
                </a:solidFill>
              </a:rPr>
              <a:t>“</a:t>
            </a:r>
            <a:r>
              <a:rPr lang="en-US" sz="1800" dirty="0" smtClean="0">
                <a:solidFill>
                  <a:srgbClr val="04246C"/>
                </a:solidFill>
              </a:rPr>
              <a:t>questioning attitude</a:t>
            </a:r>
            <a:r>
              <a:rPr lang="ja-JP" altLang="en-US" sz="1800" smtClean="0">
                <a:solidFill>
                  <a:srgbClr val="04246C"/>
                </a:solidFill>
              </a:rPr>
              <a:t>”</a:t>
            </a:r>
            <a:r>
              <a:rPr lang="en-US" sz="1800" dirty="0" smtClean="0">
                <a:solidFill>
                  <a:srgbClr val="04246C"/>
                </a:solidFill>
              </a:rPr>
              <a:t>: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Management does not listen and respond to input. Consequently, staff does not believe it is worth their time to report issues or concerns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Management and peers are easily offended when someone questions or raises concerns about their approach to work 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There is a fear of repercussion when concerns are reported – new rules will be implemented, fear of my job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When concerns are regularly raised, it creates the perception that the individual is not a </a:t>
            </a:r>
            <a:r>
              <a:rPr lang="ja-JP" altLang="en-US" sz="1600" smtClean="0">
                <a:solidFill>
                  <a:srgbClr val="04246C"/>
                </a:solidFill>
              </a:rPr>
              <a:t>“</a:t>
            </a:r>
            <a:r>
              <a:rPr lang="en-US" sz="1600" dirty="0" smtClean="0">
                <a:solidFill>
                  <a:srgbClr val="04246C"/>
                </a:solidFill>
              </a:rPr>
              <a:t>team player</a:t>
            </a:r>
            <a:r>
              <a:rPr lang="ja-JP" altLang="en-US" sz="1600" smtClean="0">
                <a:solidFill>
                  <a:srgbClr val="04246C"/>
                </a:solidFill>
              </a:rPr>
              <a:t>”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800" dirty="0" smtClean="0">
                <a:solidFill>
                  <a:srgbClr val="04246C"/>
                </a:solidFill>
              </a:rPr>
              <a:t>We are not </a:t>
            </a:r>
            <a:r>
              <a:rPr lang="ja-JP" altLang="en-US" sz="1800" b="1" i="1" smtClean="0">
                <a:solidFill>
                  <a:srgbClr val="04246C"/>
                </a:solidFill>
              </a:rPr>
              <a:t>“</a:t>
            </a:r>
            <a:r>
              <a:rPr lang="en-US" sz="1800" b="1" i="1" dirty="0" smtClean="0">
                <a:solidFill>
                  <a:srgbClr val="04246C"/>
                </a:solidFill>
              </a:rPr>
              <a:t>One Lab, One Team</a:t>
            </a:r>
            <a:r>
              <a:rPr lang="ja-JP" altLang="en-US" sz="1800" b="1" i="1" smtClean="0">
                <a:solidFill>
                  <a:srgbClr val="04246C"/>
                </a:solidFill>
              </a:rPr>
              <a:t>”</a:t>
            </a:r>
            <a:endParaRPr lang="en-US" sz="1800" b="1" i="1" dirty="0" smtClean="0">
              <a:solidFill>
                <a:srgbClr val="04246C"/>
              </a:solidFill>
            </a:endParaRP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Need to improve communications within and across functional lines </a:t>
            </a:r>
          </a:p>
          <a:p>
            <a:pPr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4246C"/>
                </a:solidFill>
              </a:rPr>
              <a:t>Despite feelings of mistrust, employees want more relevant and targeted communication (to be informed and understand the </a:t>
            </a:r>
            <a:r>
              <a:rPr lang="ja-JP" altLang="en-US" sz="1600" b="1" i="1" smtClean="0">
                <a:solidFill>
                  <a:srgbClr val="04246C"/>
                </a:solidFill>
              </a:rPr>
              <a:t>“</a:t>
            </a:r>
            <a:r>
              <a:rPr lang="en-US" sz="1600" b="1" i="1" dirty="0" smtClean="0">
                <a:solidFill>
                  <a:srgbClr val="04246C"/>
                </a:solidFill>
              </a:rPr>
              <a:t>why</a:t>
            </a:r>
            <a:r>
              <a:rPr lang="ja-JP" altLang="en-US" sz="1600" b="1" i="1" smtClean="0">
                <a:solidFill>
                  <a:srgbClr val="04246C"/>
                </a:solidFill>
              </a:rPr>
              <a:t>”</a:t>
            </a:r>
            <a:r>
              <a:rPr lang="en-US" sz="1600" b="1" i="1" dirty="0" smtClean="0">
                <a:solidFill>
                  <a:srgbClr val="04246C"/>
                </a:solidFill>
              </a:rPr>
              <a:t> behind a change) and are seeking higher levels of </a:t>
            </a:r>
            <a:r>
              <a:rPr lang="en-US" sz="1600" b="1" i="1" dirty="0" smtClean="0">
                <a:solidFill>
                  <a:srgbClr val="04246C"/>
                </a:solidFill>
              </a:rPr>
              <a:t>engagement</a:t>
            </a:r>
            <a:endParaRPr lang="en-US" sz="1600" dirty="0" smtClean="0">
              <a:solidFill>
                <a:srgbClr val="04246C"/>
              </a:solidFill>
            </a:endParaRPr>
          </a:p>
          <a:p>
            <a:endParaRPr lang="en-US" dirty="0" smtClean="0">
              <a:solidFill>
                <a:srgbClr val="0424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Top Down Approach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“Communicating  to, versus with employees”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45720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Priorities are unclear – there are too many initiatives and they are not perceived as valuable 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Management communicates directives with little input from the workers who need to implement them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Safety rules, which are seen as a </a:t>
            </a:r>
            <a:r>
              <a:rPr lang="ja-JP" altLang="en-US" sz="1400" smtClean="0">
                <a:solidFill>
                  <a:srgbClr val="04246C"/>
                </a:solidFill>
              </a:rPr>
              <a:t>“</a:t>
            </a:r>
            <a:r>
              <a:rPr lang="en-US" sz="1400" dirty="0" smtClean="0">
                <a:solidFill>
                  <a:srgbClr val="04246C"/>
                </a:solidFill>
              </a:rPr>
              <a:t>push down</a:t>
            </a:r>
            <a:r>
              <a:rPr lang="ja-JP" altLang="en-US" sz="1400" smtClean="0">
                <a:solidFill>
                  <a:srgbClr val="04246C"/>
                </a:solidFill>
              </a:rPr>
              <a:t>”</a:t>
            </a:r>
            <a:r>
              <a:rPr lang="en-US" sz="1400" dirty="0" smtClean="0">
                <a:solidFill>
                  <a:srgbClr val="04246C"/>
                </a:solidFill>
              </a:rPr>
              <a:t>without clear reasons for their value, are most often ignored 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Top down approach fosters an attitude among workers that they do not need to take individual responsibility for safety 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Managers don</a:t>
            </a:r>
            <a:r>
              <a:rPr lang="ja-JP" altLang="en-US" sz="1600" smtClean="0">
                <a:solidFill>
                  <a:srgbClr val="04246C"/>
                </a:solidFill>
              </a:rPr>
              <a:t>’</a:t>
            </a:r>
            <a:r>
              <a:rPr lang="en-US" sz="1600" dirty="0" smtClean="0">
                <a:solidFill>
                  <a:srgbClr val="04246C"/>
                </a:solidFill>
              </a:rPr>
              <a:t>t </a:t>
            </a:r>
            <a:r>
              <a:rPr lang="en-US" sz="1600" b="1" i="1" dirty="0" smtClean="0">
                <a:solidFill>
                  <a:srgbClr val="04246C"/>
                </a:solidFill>
              </a:rPr>
              <a:t>walk the talk, </a:t>
            </a:r>
            <a:r>
              <a:rPr lang="en-US" sz="1600" dirty="0" smtClean="0">
                <a:solidFill>
                  <a:srgbClr val="04246C"/>
                </a:solidFill>
              </a:rPr>
              <a:t>hence they are not viewed as role models for BNL</a:t>
            </a:r>
            <a:r>
              <a:rPr lang="ja-JP" altLang="en-US" sz="1600" smtClean="0">
                <a:solidFill>
                  <a:srgbClr val="04246C"/>
                </a:solidFill>
              </a:rPr>
              <a:t>’</a:t>
            </a:r>
            <a:r>
              <a:rPr lang="en-US" sz="1600" dirty="0" smtClean="0">
                <a:solidFill>
                  <a:srgbClr val="04246C"/>
                </a:solidFill>
              </a:rPr>
              <a:t>s values or safety culture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If Management did not think of the idea, it is not viewed as a good idea </a:t>
            </a:r>
          </a:p>
          <a:p>
            <a:pPr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4246C"/>
                </a:solidFill>
              </a:rPr>
              <a:t>Employees and supervisors WANT to be part of the process</a:t>
            </a:r>
          </a:p>
          <a:p>
            <a:pPr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4246C"/>
                </a:solidFill>
              </a:rPr>
              <a:t>There are supervisors who are highly engaged with their workers and involve them in planning and dialogue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Accountability </a:t>
            </a:r>
            <a:br>
              <a:rPr lang="en-US" sz="3200" dirty="0" smtClean="0"/>
            </a:br>
            <a:r>
              <a:rPr lang="en-US" sz="2400" dirty="0" smtClean="0"/>
              <a:t>“It’s not my job and not my fault”</a:t>
            </a:r>
            <a:endParaRPr lang="en-US" sz="3200" dirty="0" smtClean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5720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There is a resistance to change 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BNL has evolved into a </a:t>
            </a:r>
            <a:r>
              <a:rPr lang="en-US" sz="1400" dirty="0" smtClean="0">
                <a:solidFill>
                  <a:srgbClr val="04246C"/>
                </a:solidFill>
              </a:rPr>
              <a:t>culture </a:t>
            </a:r>
            <a:r>
              <a:rPr lang="en-US" sz="1400" dirty="0" smtClean="0">
                <a:solidFill>
                  <a:srgbClr val="04246C"/>
                </a:solidFill>
              </a:rPr>
              <a:t>where workers believe that management will leave before they need to change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The </a:t>
            </a:r>
            <a:r>
              <a:rPr lang="en-US" sz="1600" b="1" i="1" dirty="0" smtClean="0">
                <a:solidFill>
                  <a:srgbClr val="04246C"/>
                </a:solidFill>
              </a:rPr>
              <a:t>BLAME GAME </a:t>
            </a:r>
            <a:r>
              <a:rPr lang="en-US" sz="1600" dirty="0" smtClean="0">
                <a:solidFill>
                  <a:srgbClr val="04246C"/>
                </a:solidFill>
              </a:rPr>
              <a:t>is prevalent 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The problem lies in SBMS, the IFM model….. </a:t>
            </a:r>
          </a:p>
          <a:p>
            <a:pPr lvl="1"/>
            <a:r>
              <a:rPr lang="en-US" sz="1400" dirty="0" smtClean="0">
                <a:solidFill>
                  <a:srgbClr val="04246C"/>
                </a:solidFill>
              </a:rPr>
              <a:t>It is not my job or responsibility 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 Unclear ownership and </a:t>
            </a:r>
            <a:r>
              <a:rPr lang="en-US" sz="1600" dirty="0" smtClean="0">
                <a:solidFill>
                  <a:srgbClr val="04246C"/>
                </a:solidFill>
              </a:rPr>
              <a:t>hand-off </a:t>
            </a:r>
            <a:r>
              <a:rPr lang="en-US" sz="1600" dirty="0" smtClean="0">
                <a:solidFill>
                  <a:srgbClr val="04246C"/>
                </a:solidFill>
              </a:rPr>
              <a:t>of systems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Matrix organizations contribute to this </a:t>
            </a:r>
            <a:r>
              <a:rPr lang="en-US" sz="1600" dirty="0" smtClean="0">
                <a:solidFill>
                  <a:srgbClr val="04246C"/>
                </a:solidFill>
              </a:rPr>
              <a:t>concern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4246C"/>
                </a:solidFill>
              </a:rPr>
              <a:t>C-AD is working with F&amp;O and RCD to improve interfaces</a:t>
            </a:r>
            <a:endParaRPr lang="en-US" sz="1600" b="1" i="1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Managers lack the moral courage to have the tough discussions</a:t>
            </a:r>
          </a:p>
          <a:p>
            <a:r>
              <a:rPr lang="en-US" sz="1600" dirty="0" smtClean="0">
                <a:solidFill>
                  <a:srgbClr val="04246C"/>
                </a:solidFill>
              </a:rPr>
              <a:t>Safety will not improve until people are held accountable for their actions and inactions.  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Employees need to also </a:t>
            </a:r>
            <a:r>
              <a:rPr lang="en-US" sz="1600" dirty="0" smtClean="0">
                <a:solidFill>
                  <a:srgbClr val="04246C"/>
                </a:solidFill>
              </a:rPr>
              <a:t>hold </a:t>
            </a:r>
            <a:r>
              <a:rPr lang="en-US" sz="1600" dirty="0" smtClean="0">
                <a:solidFill>
                  <a:srgbClr val="04246C"/>
                </a:solidFill>
              </a:rPr>
              <a:t>themselves </a:t>
            </a:r>
            <a:r>
              <a:rPr lang="en-US" sz="1600" dirty="0" smtClean="0">
                <a:solidFill>
                  <a:srgbClr val="04246C"/>
                </a:solidFill>
              </a:rPr>
              <a:t>accountable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Managers and supervisors disregard compliance</a:t>
            </a:r>
          </a:p>
          <a:p>
            <a:pPr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4246C"/>
                </a:solidFill>
              </a:rPr>
              <a:t>Some employees want to be held accountable for work planning and therefore are not looking for increased supervisory involvement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Procedures and Processes</a:t>
            </a:r>
            <a:br>
              <a:rPr lang="en-US" sz="3200" dirty="0" smtClean="0"/>
            </a:br>
            <a:r>
              <a:rPr lang="en-US" sz="2400" dirty="0" smtClean="0"/>
              <a:t>“We’re buried in our paperwork”</a:t>
            </a:r>
            <a:r>
              <a:rPr lang="en-US" sz="3200" dirty="0" smtClean="0"/>
              <a:t> 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20000" cy="48006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Employees feel overworked and overburdened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There is too much paperwork and therefore too little time is spent on the things that make a difference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There is an over reliance on SBMS and documentation as a way to drive change or improvement 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Procedures are overly complex 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The Lab</a:t>
            </a:r>
            <a:r>
              <a:rPr lang="ja-JP" altLang="en-US" sz="1800" smtClean="0">
                <a:solidFill>
                  <a:srgbClr val="04246C"/>
                </a:solidFill>
              </a:rPr>
              <a:t>’</a:t>
            </a:r>
            <a:r>
              <a:rPr lang="en-US" sz="1800" dirty="0" smtClean="0">
                <a:solidFill>
                  <a:srgbClr val="04246C"/>
                </a:solidFill>
              </a:rPr>
              <a:t>s response to incidents, errors, or concerns is to put more processes in place.  This is not viewed as a solution and some feel that it increases the likelihood of repeat problems</a:t>
            </a:r>
          </a:p>
          <a:p>
            <a:pPr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4246C"/>
                </a:solidFill>
              </a:rPr>
              <a:t>There are pockets of the organization where workers are always questioning what can go wrong and will delay work until safety concerns are adequately addressed </a:t>
            </a:r>
            <a:endParaRPr lang="en-US" sz="2000" b="1" i="1" dirty="0" smtClean="0">
              <a:solidFill>
                <a:srgbClr val="04246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rgbClr val="04246C"/>
                </a:solidFill>
              </a:rPr>
              <a:t>C-AD has maintained /evolved about 40 operations assurance processes since mid-1990s</a:t>
            </a:r>
            <a:endParaRPr lang="en-US" sz="2000" b="1" i="1" dirty="0" smtClean="0">
              <a:solidFill>
                <a:srgbClr val="0424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Operations Assurance at C-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8737389" cy="573418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Safety Program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20000" cy="48006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There is a dilution of safety messages 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Too much information is communicated and it is not always targeted to the right audiences</a:t>
            </a:r>
            <a:r>
              <a:rPr lang="en-US" sz="1800" dirty="0" smtClean="0">
                <a:solidFill>
                  <a:srgbClr val="04246C"/>
                </a:solidFill>
              </a:rPr>
              <a:t> 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Insufficient statistical analysis of safety metrics and understanding of what drives fluctuations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Corrective actions, punitive actions and other improvement tactics are too scattershot and not aimed at the root cause 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Investigations are frequently either too broad (extent of condition) or too narrowly defined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Management should endorse safety, but we do not need more safety police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Safety program is too fragmented and not clearly branded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of the Week - Why Didn’t It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 descr="photo47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447800"/>
            <a:ext cx="5735440" cy="48193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19026</TotalTime>
  <Words>743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Take 5 for Safety</vt:lpstr>
      <vt:lpstr>Feedback Summarized by Maggie Sullivan, Human Resources Division</vt:lpstr>
      <vt:lpstr>Trust “Here we go again…”</vt:lpstr>
      <vt:lpstr>Top Down Approach  “Communicating  to, versus with employees”</vt:lpstr>
      <vt:lpstr>Accountability  “It’s not my job and not my fault”</vt:lpstr>
      <vt:lpstr>Procedures and Processes “We’re buried in our paperwork” </vt:lpstr>
      <vt:lpstr>Slide 7</vt:lpstr>
      <vt:lpstr>The Safety Program</vt:lpstr>
      <vt:lpstr>Picture of the Week - Why Didn’t It Work?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994</cp:revision>
  <cp:lastPrinted>2007-07-02T19:06:14Z</cp:lastPrinted>
  <dcterms:created xsi:type="dcterms:W3CDTF">2007-06-28T20:22:43Z</dcterms:created>
  <dcterms:modified xsi:type="dcterms:W3CDTF">2012-05-22T14:51:14Z</dcterms:modified>
</cp:coreProperties>
</file>