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5" r:id="rId1"/>
  </p:sldMasterIdLst>
  <p:notesMasterIdLst>
    <p:notesMasterId r:id="rId7"/>
  </p:notesMasterIdLst>
  <p:sldIdLst>
    <p:sldId id="256" r:id="rId2"/>
    <p:sldId id="299" r:id="rId3"/>
    <p:sldId id="302" r:id="rId4"/>
    <p:sldId id="304" r:id="rId5"/>
    <p:sldId id="305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512DD87-C5F8-4841-B53D-9D996E7659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C5EC9-B441-FB40-A677-7B916BFFB59B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B5150-D18B-284B-8E57-2EEA04196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1B9DD-8878-CA40-A04F-2E2519AE2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F1D48-956F-4346-BFE8-A42B8C414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24CF0-F53F-2E43-93A2-D2EFB5BC8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D60E3-A0AC-1546-BB92-F6559E99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B45F-CE31-4C43-86A2-2E217D1B9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F0505-730C-EA40-ABD8-5467E997F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27707-0A9B-654F-A4F7-E10D46DC5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DBA1-0106-A54D-B610-04D49589DC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4BC45-D9D4-9F4D-B09F-CC18DF6AC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67BE5-CBF4-B24E-AA9C-300CF3D88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033" name="Picture 4" descr="slidemaster_med3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pPr>
              <a:defRPr/>
            </a:pPr>
            <a:fld id="{86ABDAA2-C653-B842-945A-9820B670A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ea typeface="+mj-ea"/>
                <a:cs typeface="+mj-cs"/>
              </a:rPr>
              <a:t>Maintenance and Accelerator Support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RHIC Run 12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8600"/>
            <a:ext cx="7086600" cy="1219200"/>
          </a:xfrm>
        </p:spPr>
        <p:txBody>
          <a:bodyPr/>
          <a:lstStyle/>
          <a:p>
            <a:r>
              <a:rPr lang="en-US" dirty="0" smtClean="0"/>
              <a:t>RHIC species</a:t>
            </a:r>
            <a:r>
              <a:rPr lang="en-US" dirty="0" smtClean="0"/>
              <a:t> change completed: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 works in RHIC:</a:t>
            </a:r>
          </a:p>
          <a:p>
            <a:pPr lvl="1"/>
            <a:r>
              <a:rPr lang="en-US" dirty="0" smtClean="0"/>
              <a:t>Power supply reconfigure (DO polarity at 6 and 8 o’clock).</a:t>
            </a:r>
          </a:p>
          <a:p>
            <a:pPr lvl="1"/>
            <a:r>
              <a:rPr lang="en-US" dirty="0" smtClean="0"/>
              <a:t>Ramp setup and commissioning.</a:t>
            </a:r>
          </a:p>
          <a:p>
            <a:pPr lvl="1"/>
            <a:r>
              <a:rPr lang="en-US" dirty="0" smtClean="0"/>
              <a:t>PHENIX drift chamber repair.</a:t>
            </a:r>
          </a:p>
          <a:p>
            <a:pPr lvl="1"/>
            <a:r>
              <a:rPr lang="en-US" dirty="0" smtClean="0"/>
              <a:t>RF repair.</a:t>
            </a:r>
          </a:p>
          <a:p>
            <a:pPr lvl="1"/>
            <a:r>
              <a:rPr lang="en-US" dirty="0" smtClean="0"/>
              <a:t>E-lens feed through.</a:t>
            </a:r>
          </a:p>
          <a:p>
            <a:pPr lvl="1"/>
            <a:r>
              <a:rPr lang="en-US" dirty="0" smtClean="0"/>
              <a:t>Stochastic cooling work.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 </a:t>
            </a:r>
            <a:r>
              <a:rPr lang="en-US" dirty="0" smtClean="0"/>
              <a:t>Tomorrow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371600"/>
            <a:ext cx="6400800" cy="4724400"/>
          </a:xfrm>
        </p:spPr>
        <p:txBody>
          <a:bodyPr/>
          <a:lstStyle/>
          <a:p>
            <a:r>
              <a:rPr lang="en-US" sz="2800" dirty="0" smtClean="0"/>
              <a:t>Installation and commissioning </a:t>
            </a:r>
            <a:r>
              <a:rPr lang="en-US" sz="2800" dirty="0" smtClean="0"/>
              <a:t>at a minimum.</a:t>
            </a:r>
          </a:p>
          <a:p>
            <a:r>
              <a:rPr lang="en-US" sz="2800" dirty="0" smtClean="0"/>
              <a:t>Maintenance items for </a:t>
            </a:r>
            <a:r>
              <a:rPr lang="en-US" sz="2800" dirty="0" smtClean="0"/>
              <a:t>RHIC to be completed in ~4 hours.</a:t>
            </a:r>
          </a:p>
          <a:p>
            <a:r>
              <a:rPr lang="en-US" sz="2800" dirty="0" smtClean="0"/>
              <a:t>AGS access for </a:t>
            </a:r>
            <a:r>
              <a:rPr lang="en-US" sz="2800" dirty="0" smtClean="0"/>
              <a:t>RF repair and maintenance 0800-1000hrs</a:t>
            </a:r>
          </a:p>
          <a:p>
            <a:r>
              <a:rPr lang="en-US" sz="2800" dirty="0" smtClean="0"/>
              <a:t>LINAC and Booster </a:t>
            </a:r>
            <a:r>
              <a:rPr lang="en-US" sz="2800" dirty="0" smtClean="0"/>
              <a:t>to run for NSRL and BLIP (1 hour interruption to BLIP in the morning)..</a:t>
            </a:r>
          </a:p>
          <a:p>
            <a:r>
              <a:rPr lang="en-US" sz="2800" dirty="0" smtClean="0"/>
              <a:t>Complete details discussed here at 1430hrs today.</a:t>
            </a:r>
            <a:endParaRPr lang="en-US" sz="2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en-US" dirty="0" smtClean="0"/>
              <a:t>chedule in Brief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2209800" y="1143000"/>
          <a:ext cx="6934200" cy="5714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7993"/>
                <a:gridCol w="4898142"/>
                <a:gridCol w="1138065"/>
              </a:tblGrid>
              <a:tr h="3928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Time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Activity</a:t>
                      </a:r>
                      <a:endParaRPr lang="en-US" sz="16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Personnel</a:t>
                      </a:r>
                      <a:endParaRPr lang="en-US" sz="16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5166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0001-0700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Fill RHIC as needed for 0900hrs dump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MCR</a:t>
                      </a:r>
                    </a:p>
                  </a:txBody>
                  <a:tcPr marL="0" marR="0" marT="0" marB="0"/>
                </a:tc>
              </a:tr>
              <a:tr h="10332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0700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AGS equipment off, LINAC and Booster remain on.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Set up for NSRL proton running as necessary.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Apply AGS LOTO.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MCR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MCR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CAS</a:t>
                      </a:r>
                    </a:p>
                  </a:txBody>
                  <a:tcPr marL="0" marR="0" marT="0" marB="0"/>
                </a:tc>
              </a:tr>
              <a:tr h="5166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0800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Access AGS for RF and ACS work only.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LINAC off for solenoid work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CAS/HP/MCR</a:t>
                      </a:r>
                    </a:p>
                  </a:txBody>
                  <a:tcPr marL="0" marR="0" marT="0" marB="0"/>
                </a:tc>
              </a:tr>
              <a:tr h="7749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0900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Dump the RHIC beams and begin tunnel access.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Select areas to RA, Access 10 o’clock dump areas for surveys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CAS/MCR MSG/MCR</a:t>
                      </a:r>
                    </a:p>
                  </a:txBody>
                  <a:tcPr marL="0" marR="0" marT="0" marB="0"/>
                </a:tc>
              </a:tr>
              <a:tr h="3928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1000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Secure AGS, remove LOTO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5166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1100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Restore AGS systems.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NSRL experimental setup.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MSG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NSRL</a:t>
                      </a:r>
                    </a:p>
                  </a:txBody>
                  <a:tcPr marL="0" marR="0" marT="0" marB="0"/>
                </a:tc>
              </a:tr>
              <a:tr h="3928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1200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NRSL running for users.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MCR/NSRL</a:t>
                      </a:r>
                    </a:p>
                  </a:txBody>
                  <a:tcPr marL="0" marR="0" marT="0" marB="0"/>
                </a:tc>
              </a:tr>
              <a:tr h="3928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1300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Begin RHIC sweeps.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CAS/MCR</a:t>
                      </a:r>
                    </a:p>
                  </a:txBody>
                  <a:tcPr marL="0" marR="0" marT="0" marB="0"/>
                </a:tc>
              </a:tr>
              <a:tr h="3928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1400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Sweep experimental areas.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CAS/MCR</a:t>
                      </a:r>
                    </a:p>
                  </a:txBody>
                  <a:tcPr marL="0" marR="0" marT="0" marB="0"/>
                </a:tc>
              </a:tr>
              <a:tr h="3928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1500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Begin Physics restoration.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AP/MCR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ing0700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  <p:pic>
        <p:nvPicPr>
          <p:cNvPr id="4" name="Picture 3" descr="ring0800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  <p:pic>
        <p:nvPicPr>
          <p:cNvPr id="5" name="Picture 4" descr="ring0900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  <p:pic>
        <p:nvPicPr>
          <p:cNvPr id="7" name="Picture 6" descr="ring0915.bmp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  <p:pic>
        <p:nvPicPr>
          <p:cNvPr id="8" name="Picture 7" descr="ring1000.bmp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  <p:pic>
        <p:nvPicPr>
          <p:cNvPr id="9" name="Picture 8" descr="ring1300.bmp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  <p:pic>
        <p:nvPicPr>
          <p:cNvPr id="10" name="Picture 9" descr="ring1400.bmp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  <p:pic>
        <p:nvPicPr>
          <p:cNvPr id="12" name="Picture 11" descr="ring1500.bmp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15109</TotalTime>
  <Words>256</Words>
  <Application>Microsoft Macintosh PowerPoint</Application>
  <PresentationFormat>On-screen Show (4:3)</PresentationFormat>
  <Paragraphs>58</Paragraphs>
  <Slides>5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Proposal</vt:lpstr>
      <vt:lpstr>Maintenance and Accelerator Support</vt:lpstr>
      <vt:lpstr>RHIC species change completed:</vt:lpstr>
      <vt:lpstr>Maintenance Tomorrow</vt:lpstr>
      <vt:lpstr>Schedule in Brief</vt:lpstr>
      <vt:lpstr>Slide 5</vt:lpstr>
    </vt:vector>
  </TitlesOfParts>
  <Company>Brookhaven National Laboatory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Maintenance Nov 28, 2007</dc:title>
  <dc:creator>Paul W. Sampson</dc:creator>
  <cp:lastModifiedBy>Paul Sampson</cp:lastModifiedBy>
  <cp:revision>598</cp:revision>
  <cp:lastPrinted>2012-04-10T18:34:16Z</cp:lastPrinted>
  <dcterms:created xsi:type="dcterms:W3CDTF">2012-05-22T14:02:05Z</dcterms:created>
  <dcterms:modified xsi:type="dcterms:W3CDTF">2012-05-22T16:04:09Z</dcterms:modified>
</cp:coreProperties>
</file>