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6" r:id="rId4"/>
    <p:sldId id="277" r:id="rId5"/>
    <p:sldId id="276" r:id="rId6"/>
    <p:sldId id="274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70BDE-F5CF-A240-8D4C-D922AE0F55AE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DCE1C-BDA8-1D45-BFB1-064B7FF75E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7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38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6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5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3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2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3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0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55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09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BD74-BC5A-5448-8384-6E7506C841B5}" type="datetimeFigureOut">
              <a:rPr lang="en-US" smtClean="0"/>
              <a:t>6/19/12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4E742-8A25-C749-A6D2-8C9858F3D6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1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168" y="213042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RHIC Operation Status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Yun Luo, </a:t>
            </a:r>
            <a:r>
              <a:rPr lang="en-US" dirty="0" err="1" smtClean="0"/>
              <a:t>yluo@bnl.gov</a:t>
            </a:r>
            <a:endParaRPr lang="en-US" dirty="0" smtClean="0"/>
          </a:p>
          <a:p>
            <a:r>
              <a:rPr lang="en-US" dirty="0" smtClean="0"/>
              <a:t>( 2012 June 19, </a:t>
            </a:r>
            <a:r>
              <a:rPr lang="en-US" dirty="0" smtClean="0"/>
              <a:t>Time </a:t>
            </a:r>
            <a:r>
              <a:rPr lang="en-US" dirty="0" smtClean="0"/>
              <a:t>Meeting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106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Operation Updates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959" y="1415736"/>
            <a:ext cx="8284635" cy="52977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RHIC Continues Physics stores.  APEX took placed between 08:00AM to mid-night on Wednesday. Continued working bunch intensity increase, improving ramp efficiency, and maximizing integrated  luminosity during store. </a:t>
            </a:r>
          </a:p>
          <a:p>
            <a:pPr marL="0" indent="0">
              <a:buNone/>
            </a:pPr>
            <a:endParaRPr lang="en-US" sz="11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Currently </a:t>
            </a:r>
            <a:r>
              <a:rPr lang="en-US" sz="2400" dirty="0">
                <a:solidFill>
                  <a:srgbClr val="0000FF"/>
                </a:solidFill>
              </a:rPr>
              <a:t>highest bunch intensities at injection are </a:t>
            </a:r>
            <a:r>
              <a:rPr lang="en-US" sz="2400" b="1" dirty="0">
                <a:solidFill>
                  <a:srgbClr val="FF0000"/>
                </a:solidFill>
              </a:rPr>
              <a:t>4.80e9/ 1.51e9 ( Fill 16993 )</a:t>
            </a:r>
            <a:r>
              <a:rPr lang="en-US" sz="2400" dirty="0">
                <a:solidFill>
                  <a:srgbClr val="0000FF"/>
                </a:solidFill>
              </a:rPr>
              <a:t>.  Highest bunch intensities at store are </a:t>
            </a:r>
            <a:r>
              <a:rPr lang="en-US" sz="2400" b="1" dirty="0">
                <a:solidFill>
                  <a:srgbClr val="FF0000"/>
                </a:solidFill>
              </a:rPr>
              <a:t>4.06e9/1.40e9 ( Fill 16993 )</a:t>
            </a:r>
            <a:r>
              <a:rPr lang="en-US" sz="2400" dirty="0">
                <a:solidFill>
                  <a:srgbClr val="0000FF"/>
                </a:solidFill>
              </a:rPr>
              <a:t>.  The highest </a:t>
            </a:r>
            <a:r>
              <a:rPr lang="en-US" sz="2400" dirty="0" err="1">
                <a:solidFill>
                  <a:srgbClr val="0000FF"/>
                </a:solidFill>
              </a:rPr>
              <a:t>Phenix</a:t>
            </a:r>
            <a:r>
              <a:rPr lang="en-US" sz="2400" dirty="0">
                <a:solidFill>
                  <a:srgbClr val="0000FF"/>
                </a:solidFill>
              </a:rPr>
              <a:t> rate is </a:t>
            </a:r>
            <a:r>
              <a:rPr lang="en-US" sz="2400" b="1" dirty="0">
                <a:solidFill>
                  <a:srgbClr val="FF0000"/>
                </a:solidFill>
              </a:rPr>
              <a:t>63.5 kHz ( Fill 16993 )</a:t>
            </a:r>
            <a:r>
              <a:rPr lang="en-US" sz="2400" dirty="0">
                <a:solidFill>
                  <a:srgbClr val="0000FF"/>
                </a:solidFill>
              </a:rPr>
              <a:t>. 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400" dirty="0" smtClean="0"/>
              <a:t>Major Machine Failures: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Thu:   </a:t>
            </a:r>
            <a:r>
              <a:rPr lang="en-US" sz="2400" dirty="0"/>
              <a:t>Yellow Landau cavity tripped off on ramp several times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Sun:  </a:t>
            </a:r>
            <a:r>
              <a:rPr lang="en-US" sz="2400" dirty="0" err="1" smtClean="0"/>
              <a:t>Cyro</a:t>
            </a:r>
            <a:r>
              <a:rPr lang="en-US" sz="2400" dirty="0" smtClean="0"/>
              <a:t> problem, about 9  hour loss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Mon</a:t>
            </a:r>
            <a:r>
              <a:rPr lang="en-US" sz="2400" dirty="0" smtClean="0"/>
              <a:t>: BS1 broken, needs 3-4 hour access, repairing delayed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Tue:  </a:t>
            </a:r>
            <a:r>
              <a:rPr lang="en-US" sz="2400" dirty="0" smtClean="0"/>
              <a:t>YI10-TQ4 tripped off again, swapped out</a:t>
            </a:r>
            <a:endParaRPr lang="en-US" sz="24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7717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568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eam Intensities &amp; Experiment Rates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 descr="plot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75" y="1131239"/>
            <a:ext cx="7732322" cy="53157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2193552" y="2328544"/>
            <a:ext cx="933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APEX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5366556" y="2241380"/>
            <a:ext cx="165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Cryo</a:t>
            </a:r>
            <a:r>
              <a:rPr lang="en-US" dirty="0" smtClean="0"/>
              <a:t> 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27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Pushing RHIC Bunch Intensities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plot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83" y="1070881"/>
            <a:ext cx="7074408" cy="50399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57203" y="6022424"/>
            <a:ext cx="7084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Last week is a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record breaking week.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Keith Zeno is doing a great job in fine tuning injectors.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618682" y="1704036"/>
            <a:ext cx="5603132" cy="236780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618682" y="4071840"/>
            <a:ext cx="5699761" cy="662938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09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46157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Recent Physics Stores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" name="Picture 1" descr="plo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99" y="1417638"/>
            <a:ext cx="8491858" cy="515776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061496" y="2277557"/>
            <a:ext cx="261480" cy="28639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29201" y="1917625"/>
            <a:ext cx="266460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 record of integrated luminosity per store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64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Integrated Luminosity ( C-AD 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 descr="plot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8093413" cy="506845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6188348" y="3461687"/>
            <a:ext cx="747084" cy="124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7087832" y="2754892"/>
            <a:ext cx="747084" cy="1245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287959" y="3486591"/>
            <a:ext cx="647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87832" y="2767344"/>
            <a:ext cx="955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Phenix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64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Plan of the Last Week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07611" y="1503343"/>
            <a:ext cx="8679738" cy="4889206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Steady BACK-TO-BACK Physics stores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    </a:t>
            </a:r>
            <a:r>
              <a:rPr lang="en-US" sz="2800" dirty="0" smtClean="0"/>
              <a:t>reduce downtime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colliding at IR2 for Star some time,  2 fills needed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800" dirty="0">
                <a:solidFill>
                  <a:srgbClr val="0000FF"/>
                </a:solidFill>
              </a:rPr>
              <a:t>Push RHIC bunch intensities at injection</a:t>
            </a:r>
          </a:p>
          <a:p>
            <a:pPr marL="0" indent="0">
              <a:buNone/>
            </a:pPr>
            <a:r>
              <a:rPr lang="en-US" sz="2800" dirty="0" smtClean="0">
                <a:sym typeface="Wingdings"/>
              </a:rPr>
              <a:t>     There </a:t>
            </a:r>
            <a:r>
              <a:rPr lang="en-US" sz="2800" dirty="0">
                <a:sym typeface="Wingdings"/>
              </a:rPr>
              <a:t>is still some room to push bunch </a:t>
            </a:r>
            <a:r>
              <a:rPr lang="en-US" sz="2800" dirty="0" smtClean="0">
                <a:sym typeface="Wingdings"/>
              </a:rPr>
              <a:t>intensities</a:t>
            </a:r>
          </a:p>
          <a:p>
            <a:pPr marL="0" indent="0">
              <a:buNone/>
            </a:pPr>
            <a:endParaRPr lang="en-US" sz="1600" dirty="0">
              <a:sym typeface="Wingdings"/>
            </a:endParaRPr>
          </a:p>
          <a:p>
            <a:r>
              <a:rPr lang="en-US" sz="2800" dirty="0">
                <a:solidFill>
                  <a:srgbClr val="0000FF"/>
                </a:solidFill>
                <a:sym typeface="Wingdings"/>
              </a:rPr>
              <a:t>Improve RHIC ramp efficiency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FF"/>
              </a:solidFill>
              <a:sym typeface="Wingdings"/>
            </a:endParaRPr>
          </a:p>
          <a:p>
            <a:pPr marL="0" indent="0">
              <a:buNone/>
            </a:pPr>
            <a:r>
              <a:rPr lang="en-US" sz="2200" dirty="0" smtClean="0"/>
              <a:t>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endParaRPr lang="en-US" sz="2400" dirty="0" smtClean="0">
              <a:sym typeface="Wingdings"/>
            </a:endParaRPr>
          </a:p>
          <a:p>
            <a:pPr marL="0" indent="0">
              <a:buNone/>
            </a:pP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   </a:t>
            </a:r>
          </a:p>
          <a:p>
            <a:pPr marL="0" indent="0">
              <a:buNone/>
            </a:pP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   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3780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248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RHIC Operation Status</vt:lpstr>
      <vt:lpstr>Operation Updates</vt:lpstr>
      <vt:lpstr>Beam Intensities &amp; Experiment Rates</vt:lpstr>
      <vt:lpstr>Pushing RHIC Bunch Intensities</vt:lpstr>
      <vt:lpstr>Recent Physics Stores</vt:lpstr>
      <vt:lpstr>Integrated Luminosity ( C-AD )</vt:lpstr>
      <vt:lpstr>Plan of the Last Week</vt:lpstr>
    </vt:vector>
  </TitlesOfParts>
  <Company>Brookhaven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9AM Meeting</dc:title>
  <dc:creator>Yun Luo</dc:creator>
  <cp:lastModifiedBy>Yun Luo</cp:lastModifiedBy>
  <cp:revision>301</cp:revision>
  <dcterms:created xsi:type="dcterms:W3CDTF">2012-04-18T19:22:24Z</dcterms:created>
  <dcterms:modified xsi:type="dcterms:W3CDTF">2012-06-19T14:39:18Z</dcterms:modified>
</cp:coreProperties>
</file>