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presentation.xml" ContentType="application/vnd.openxmlformats-officedocument.presentationml.presentation.main+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9"/>
  </p:notesMasterIdLst>
  <p:handoutMasterIdLst>
    <p:handoutMasterId r:id="rId10"/>
  </p:handoutMasterIdLst>
  <p:sldIdLst>
    <p:sldId id="277" r:id="rId2"/>
    <p:sldId id="291" r:id="rId3"/>
    <p:sldId id="294" r:id="rId4"/>
    <p:sldId id="279" r:id="rId5"/>
    <p:sldId id="295" r:id="rId6"/>
    <p:sldId id="292" r:id="rId7"/>
    <p:sldId id="293"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FFD729"/>
    <a:srgbClr val="FFE90B"/>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129" d="100"/>
          <a:sy n="129" d="100"/>
        </p:scale>
        <p:origin x="-616"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AD5E62D-7AE0-3A48-ABB4-D495B35FFA86}" type="datetimeFigureOut">
              <a:rPr lang="en-US" smtClean="0"/>
              <a:pPr/>
              <a:t>6/19/12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ADE01D6-C735-1B46-A0B7-BBD140F2DE3A}"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3B1704-DE2E-B04D-8B73-9890564A3244}" type="datetimeFigureOut">
              <a:rPr lang="en-US" smtClean="0"/>
              <a:pPr/>
              <a:t>6/19/12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ED021F-5FFD-2343-8376-9CEE4F59D981}"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is good</a:t>
            </a:r>
            <a:r>
              <a:rPr lang="en-US" baseline="0" dirty="0" smtClean="0"/>
              <a:t> to see that PHENIX has crossed the line starting from the past Saturday in a good way!!!</a:t>
            </a:r>
            <a:endParaRPr lang="en-US" dirty="0"/>
          </a:p>
        </p:txBody>
      </p:sp>
      <p:sp>
        <p:nvSpPr>
          <p:cNvPr id="4" name="Slide Number Placeholder 3"/>
          <p:cNvSpPr>
            <a:spLocks noGrp="1"/>
          </p:cNvSpPr>
          <p:nvPr>
            <p:ph type="sldNum" sz="quarter" idx="10"/>
          </p:nvPr>
        </p:nvSpPr>
        <p:spPr/>
        <p:txBody>
          <a:bodyPr/>
          <a:lstStyle/>
          <a:p>
            <a:fld id="{13ED021F-5FFD-2343-8376-9CEE4F59D981}"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6/19/12</a:t>
            </a:r>
            <a:endParaRPr lang="en-US"/>
          </a:p>
        </p:txBody>
      </p:sp>
      <p:sp>
        <p:nvSpPr>
          <p:cNvPr id="5" name="Footer Placeholder 4"/>
          <p:cNvSpPr>
            <a:spLocks noGrp="1"/>
          </p:cNvSpPr>
          <p:nvPr>
            <p:ph type="ftr" sz="quarter" idx="11"/>
          </p:nvPr>
        </p:nvSpPr>
        <p:spPr/>
        <p:txBody>
          <a:bodyPr/>
          <a:lstStyle/>
          <a:p>
            <a:r>
              <a:rPr lang="en-US" smtClean="0"/>
              <a:t>RHIC Time Meeting, X. HE</a:t>
            </a:r>
            <a:endParaRPr lang="en-US"/>
          </a:p>
        </p:txBody>
      </p:sp>
      <p:sp>
        <p:nvSpPr>
          <p:cNvPr id="6" name="Slide Number Placeholder 5"/>
          <p:cNvSpPr>
            <a:spLocks noGrp="1"/>
          </p:cNvSpPr>
          <p:nvPr>
            <p:ph type="sldNum" sz="quarter" idx="12"/>
          </p:nvPr>
        </p:nvSpPr>
        <p:spPr/>
        <p:txBody>
          <a:bodyPr/>
          <a:lstStyle/>
          <a:p>
            <a:fld id="{C06AD205-7A15-EB4E-9539-190694A9CF9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6/19/12</a:t>
            </a:r>
            <a:endParaRPr lang="en-US"/>
          </a:p>
        </p:txBody>
      </p:sp>
      <p:sp>
        <p:nvSpPr>
          <p:cNvPr id="5" name="Footer Placeholder 4"/>
          <p:cNvSpPr>
            <a:spLocks noGrp="1"/>
          </p:cNvSpPr>
          <p:nvPr>
            <p:ph type="ftr" sz="quarter" idx="11"/>
          </p:nvPr>
        </p:nvSpPr>
        <p:spPr/>
        <p:txBody>
          <a:bodyPr/>
          <a:lstStyle/>
          <a:p>
            <a:r>
              <a:rPr lang="en-US" smtClean="0"/>
              <a:t>RHIC Time Meeting, X. HE</a:t>
            </a:r>
            <a:endParaRPr lang="en-US"/>
          </a:p>
        </p:txBody>
      </p:sp>
      <p:sp>
        <p:nvSpPr>
          <p:cNvPr id="6" name="Slide Number Placeholder 5"/>
          <p:cNvSpPr>
            <a:spLocks noGrp="1"/>
          </p:cNvSpPr>
          <p:nvPr>
            <p:ph type="sldNum" sz="quarter" idx="12"/>
          </p:nvPr>
        </p:nvSpPr>
        <p:spPr/>
        <p:txBody>
          <a:bodyPr/>
          <a:lstStyle/>
          <a:p>
            <a:fld id="{C06AD205-7A15-EB4E-9539-190694A9CF9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6/19/12</a:t>
            </a:r>
            <a:endParaRPr lang="en-US"/>
          </a:p>
        </p:txBody>
      </p:sp>
      <p:sp>
        <p:nvSpPr>
          <p:cNvPr id="5" name="Footer Placeholder 4"/>
          <p:cNvSpPr>
            <a:spLocks noGrp="1"/>
          </p:cNvSpPr>
          <p:nvPr>
            <p:ph type="ftr" sz="quarter" idx="11"/>
          </p:nvPr>
        </p:nvSpPr>
        <p:spPr/>
        <p:txBody>
          <a:bodyPr/>
          <a:lstStyle/>
          <a:p>
            <a:r>
              <a:rPr lang="en-US" smtClean="0"/>
              <a:t>RHIC Time Meeting, X. HE</a:t>
            </a:r>
            <a:endParaRPr lang="en-US"/>
          </a:p>
        </p:txBody>
      </p:sp>
      <p:sp>
        <p:nvSpPr>
          <p:cNvPr id="6" name="Slide Number Placeholder 5"/>
          <p:cNvSpPr>
            <a:spLocks noGrp="1"/>
          </p:cNvSpPr>
          <p:nvPr>
            <p:ph type="sldNum" sz="quarter" idx="12"/>
          </p:nvPr>
        </p:nvSpPr>
        <p:spPr/>
        <p:txBody>
          <a:bodyPr/>
          <a:lstStyle/>
          <a:p>
            <a:fld id="{C06AD205-7A15-EB4E-9539-190694A9CF9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6/19/12</a:t>
            </a:r>
            <a:endParaRPr lang="en-US"/>
          </a:p>
        </p:txBody>
      </p:sp>
      <p:sp>
        <p:nvSpPr>
          <p:cNvPr id="5" name="Footer Placeholder 4"/>
          <p:cNvSpPr>
            <a:spLocks noGrp="1"/>
          </p:cNvSpPr>
          <p:nvPr>
            <p:ph type="ftr" sz="quarter" idx="11"/>
          </p:nvPr>
        </p:nvSpPr>
        <p:spPr/>
        <p:txBody>
          <a:bodyPr/>
          <a:lstStyle/>
          <a:p>
            <a:r>
              <a:rPr lang="en-US" smtClean="0"/>
              <a:t>RHIC Time Meeting, X. HE</a:t>
            </a:r>
            <a:endParaRPr lang="en-US"/>
          </a:p>
        </p:txBody>
      </p:sp>
      <p:sp>
        <p:nvSpPr>
          <p:cNvPr id="6" name="Slide Number Placeholder 5"/>
          <p:cNvSpPr>
            <a:spLocks noGrp="1"/>
          </p:cNvSpPr>
          <p:nvPr>
            <p:ph type="sldNum" sz="quarter" idx="12"/>
          </p:nvPr>
        </p:nvSpPr>
        <p:spPr/>
        <p:txBody>
          <a:bodyPr/>
          <a:lstStyle/>
          <a:p>
            <a:fld id="{C06AD205-7A15-EB4E-9539-190694A9CF9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6/19/12</a:t>
            </a:r>
            <a:endParaRPr lang="en-US"/>
          </a:p>
        </p:txBody>
      </p:sp>
      <p:sp>
        <p:nvSpPr>
          <p:cNvPr id="5" name="Footer Placeholder 4"/>
          <p:cNvSpPr>
            <a:spLocks noGrp="1"/>
          </p:cNvSpPr>
          <p:nvPr>
            <p:ph type="ftr" sz="quarter" idx="11"/>
          </p:nvPr>
        </p:nvSpPr>
        <p:spPr/>
        <p:txBody>
          <a:bodyPr/>
          <a:lstStyle/>
          <a:p>
            <a:r>
              <a:rPr lang="en-US" smtClean="0"/>
              <a:t>RHIC Time Meeting, X. HE</a:t>
            </a:r>
            <a:endParaRPr lang="en-US"/>
          </a:p>
        </p:txBody>
      </p:sp>
      <p:sp>
        <p:nvSpPr>
          <p:cNvPr id="6" name="Slide Number Placeholder 5"/>
          <p:cNvSpPr>
            <a:spLocks noGrp="1"/>
          </p:cNvSpPr>
          <p:nvPr>
            <p:ph type="sldNum" sz="quarter" idx="12"/>
          </p:nvPr>
        </p:nvSpPr>
        <p:spPr/>
        <p:txBody>
          <a:bodyPr/>
          <a:lstStyle/>
          <a:p>
            <a:fld id="{C06AD205-7A15-EB4E-9539-190694A9CF9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6/19/12</a:t>
            </a:r>
            <a:endParaRPr lang="en-US"/>
          </a:p>
        </p:txBody>
      </p:sp>
      <p:sp>
        <p:nvSpPr>
          <p:cNvPr id="6" name="Footer Placeholder 5"/>
          <p:cNvSpPr>
            <a:spLocks noGrp="1"/>
          </p:cNvSpPr>
          <p:nvPr>
            <p:ph type="ftr" sz="quarter" idx="11"/>
          </p:nvPr>
        </p:nvSpPr>
        <p:spPr/>
        <p:txBody>
          <a:bodyPr/>
          <a:lstStyle/>
          <a:p>
            <a:r>
              <a:rPr lang="en-US" smtClean="0"/>
              <a:t>RHIC Time Meeting, X. HE</a:t>
            </a:r>
            <a:endParaRPr lang="en-US"/>
          </a:p>
        </p:txBody>
      </p:sp>
      <p:sp>
        <p:nvSpPr>
          <p:cNvPr id="7" name="Slide Number Placeholder 6"/>
          <p:cNvSpPr>
            <a:spLocks noGrp="1"/>
          </p:cNvSpPr>
          <p:nvPr>
            <p:ph type="sldNum" sz="quarter" idx="12"/>
          </p:nvPr>
        </p:nvSpPr>
        <p:spPr/>
        <p:txBody>
          <a:bodyPr/>
          <a:lstStyle/>
          <a:p>
            <a:fld id="{C06AD205-7A15-EB4E-9539-190694A9CF9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6/19/12</a:t>
            </a:r>
            <a:endParaRPr lang="en-US"/>
          </a:p>
        </p:txBody>
      </p:sp>
      <p:sp>
        <p:nvSpPr>
          <p:cNvPr id="8" name="Footer Placeholder 7"/>
          <p:cNvSpPr>
            <a:spLocks noGrp="1"/>
          </p:cNvSpPr>
          <p:nvPr>
            <p:ph type="ftr" sz="quarter" idx="11"/>
          </p:nvPr>
        </p:nvSpPr>
        <p:spPr/>
        <p:txBody>
          <a:bodyPr/>
          <a:lstStyle/>
          <a:p>
            <a:r>
              <a:rPr lang="en-US" smtClean="0"/>
              <a:t>RHIC Time Meeting, X. HE</a:t>
            </a:r>
            <a:endParaRPr lang="en-US"/>
          </a:p>
        </p:txBody>
      </p:sp>
      <p:sp>
        <p:nvSpPr>
          <p:cNvPr id="9" name="Slide Number Placeholder 8"/>
          <p:cNvSpPr>
            <a:spLocks noGrp="1"/>
          </p:cNvSpPr>
          <p:nvPr>
            <p:ph type="sldNum" sz="quarter" idx="12"/>
          </p:nvPr>
        </p:nvSpPr>
        <p:spPr/>
        <p:txBody>
          <a:bodyPr/>
          <a:lstStyle/>
          <a:p>
            <a:fld id="{C06AD205-7A15-EB4E-9539-190694A9CF9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6/19/12</a:t>
            </a:r>
            <a:endParaRPr lang="en-US"/>
          </a:p>
        </p:txBody>
      </p:sp>
      <p:sp>
        <p:nvSpPr>
          <p:cNvPr id="4" name="Footer Placeholder 3"/>
          <p:cNvSpPr>
            <a:spLocks noGrp="1"/>
          </p:cNvSpPr>
          <p:nvPr>
            <p:ph type="ftr" sz="quarter" idx="11"/>
          </p:nvPr>
        </p:nvSpPr>
        <p:spPr/>
        <p:txBody>
          <a:bodyPr/>
          <a:lstStyle/>
          <a:p>
            <a:r>
              <a:rPr lang="en-US" smtClean="0"/>
              <a:t>RHIC Time Meeting, X. HE</a:t>
            </a:r>
            <a:endParaRPr lang="en-US"/>
          </a:p>
        </p:txBody>
      </p:sp>
      <p:sp>
        <p:nvSpPr>
          <p:cNvPr id="5" name="Slide Number Placeholder 4"/>
          <p:cNvSpPr>
            <a:spLocks noGrp="1"/>
          </p:cNvSpPr>
          <p:nvPr>
            <p:ph type="sldNum" sz="quarter" idx="12"/>
          </p:nvPr>
        </p:nvSpPr>
        <p:spPr/>
        <p:txBody>
          <a:bodyPr/>
          <a:lstStyle/>
          <a:p>
            <a:fld id="{C06AD205-7A15-EB4E-9539-190694A9CF9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6/19/12</a:t>
            </a:r>
            <a:endParaRPr lang="en-US"/>
          </a:p>
        </p:txBody>
      </p:sp>
      <p:sp>
        <p:nvSpPr>
          <p:cNvPr id="3" name="Footer Placeholder 2"/>
          <p:cNvSpPr>
            <a:spLocks noGrp="1"/>
          </p:cNvSpPr>
          <p:nvPr>
            <p:ph type="ftr" sz="quarter" idx="11"/>
          </p:nvPr>
        </p:nvSpPr>
        <p:spPr/>
        <p:txBody>
          <a:bodyPr/>
          <a:lstStyle/>
          <a:p>
            <a:r>
              <a:rPr lang="en-US" smtClean="0"/>
              <a:t>RHIC Time Meeting, X. HE</a:t>
            </a:r>
            <a:endParaRPr lang="en-US"/>
          </a:p>
        </p:txBody>
      </p:sp>
      <p:sp>
        <p:nvSpPr>
          <p:cNvPr id="4" name="Slide Number Placeholder 3"/>
          <p:cNvSpPr>
            <a:spLocks noGrp="1"/>
          </p:cNvSpPr>
          <p:nvPr>
            <p:ph type="sldNum" sz="quarter" idx="12"/>
          </p:nvPr>
        </p:nvSpPr>
        <p:spPr/>
        <p:txBody>
          <a:bodyPr/>
          <a:lstStyle/>
          <a:p>
            <a:fld id="{C06AD205-7A15-EB4E-9539-190694A9CF9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6/19/12</a:t>
            </a:r>
            <a:endParaRPr lang="en-US"/>
          </a:p>
        </p:txBody>
      </p:sp>
      <p:sp>
        <p:nvSpPr>
          <p:cNvPr id="6" name="Footer Placeholder 5"/>
          <p:cNvSpPr>
            <a:spLocks noGrp="1"/>
          </p:cNvSpPr>
          <p:nvPr>
            <p:ph type="ftr" sz="quarter" idx="11"/>
          </p:nvPr>
        </p:nvSpPr>
        <p:spPr/>
        <p:txBody>
          <a:bodyPr/>
          <a:lstStyle/>
          <a:p>
            <a:r>
              <a:rPr lang="en-US" smtClean="0"/>
              <a:t>RHIC Time Meeting, X. HE</a:t>
            </a:r>
            <a:endParaRPr lang="en-US"/>
          </a:p>
        </p:txBody>
      </p:sp>
      <p:sp>
        <p:nvSpPr>
          <p:cNvPr id="7" name="Slide Number Placeholder 6"/>
          <p:cNvSpPr>
            <a:spLocks noGrp="1"/>
          </p:cNvSpPr>
          <p:nvPr>
            <p:ph type="sldNum" sz="quarter" idx="12"/>
          </p:nvPr>
        </p:nvSpPr>
        <p:spPr/>
        <p:txBody>
          <a:bodyPr/>
          <a:lstStyle/>
          <a:p>
            <a:fld id="{C06AD205-7A15-EB4E-9539-190694A9CF9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6/19/12</a:t>
            </a:r>
            <a:endParaRPr lang="en-US"/>
          </a:p>
        </p:txBody>
      </p:sp>
      <p:sp>
        <p:nvSpPr>
          <p:cNvPr id="6" name="Footer Placeholder 5"/>
          <p:cNvSpPr>
            <a:spLocks noGrp="1"/>
          </p:cNvSpPr>
          <p:nvPr>
            <p:ph type="ftr" sz="quarter" idx="11"/>
          </p:nvPr>
        </p:nvSpPr>
        <p:spPr/>
        <p:txBody>
          <a:bodyPr/>
          <a:lstStyle/>
          <a:p>
            <a:r>
              <a:rPr lang="en-US" smtClean="0"/>
              <a:t>RHIC Time Meeting, X. HE</a:t>
            </a:r>
            <a:endParaRPr lang="en-US"/>
          </a:p>
        </p:txBody>
      </p:sp>
      <p:sp>
        <p:nvSpPr>
          <p:cNvPr id="7" name="Slide Number Placeholder 6"/>
          <p:cNvSpPr>
            <a:spLocks noGrp="1"/>
          </p:cNvSpPr>
          <p:nvPr>
            <p:ph type="sldNum" sz="quarter" idx="12"/>
          </p:nvPr>
        </p:nvSpPr>
        <p:spPr/>
        <p:txBody>
          <a:bodyPr/>
          <a:lstStyle/>
          <a:p>
            <a:fld id="{C06AD205-7A15-EB4E-9539-190694A9CF9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9076" y="644427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6/19/12</a:t>
            </a:r>
            <a:endParaRPr lang="en-US"/>
          </a:p>
        </p:txBody>
      </p:sp>
      <p:sp>
        <p:nvSpPr>
          <p:cNvPr id="5" name="Footer Placeholder 4"/>
          <p:cNvSpPr>
            <a:spLocks noGrp="1"/>
          </p:cNvSpPr>
          <p:nvPr>
            <p:ph type="ftr" sz="quarter" idx="3"/>
          </p:nvPr>
        </p:nvSpPr>
        <p:spPr>
          <a:xfrm>
            <a:off x="3290279" y="642449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RHIC Time Meeting, X. HE</a:t>
            </a:r>
            <a:endParaRPr lang="en-US"/>
          </a:p>
        </p:txBody>
      </p:sp>
      <p:sp>
        <p:nvSpPr>
          <p:cNvPr id="6" name="Slide Number Placeholder 5"/>
          <p:cNvSpPr>
            <a:spLocks noGrp="1"/>
          </p:cNvSpPr>
          <p:nvPr>
            <p:ph type="sldNum" sz="quarter" idx="4"/>
          </p:nvPr>
        </p:nvSpPr>
        <p:spPr>
          <a:xfrm>
            <a:off x="6963506" y="643450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6AD205-7A15-EB4E-9539-190694A9CF9A}" type="slidenum">
              <a:rPr lang="en-US" smtClean="0"/>
              <a:pPr/>
              <a:t>‹#›</a:t>
            </a:fld>
            <a:endParaRPr lang="en-US"/>
          </a:p>
        </p:txBody>
      </p:sp>
      <p:pic>
        <p:nvPicPr>
          <p:cNvPr id="7" name="Picture 8" descr="C:\Documents and Settings\haggerty\My Documents\PHENIX\doc\phenix_40_72dpi.gif"/>
          <p:cNvPicPr>
            <a:picLocks noChangeAspect="1" noChangeArrowheads="1"/>
          </p:cNvPicPr>
          <p:nvPr userDrawn="1"/>
        </p:nvPicPr>
        <p:blipFill>
          <a:blip r:embed="rId13" cstate="print"/>
          <a:srcRect/>
          <a:stretch>
            <a:fillRect/>
          </a:stretch>
        </p:blipFill>
        <p:spPr bwMode="auto">
          <a:xfrm>
            <a:off x="7717568" y="41031"/>
            <a:ext cx="1379538" cy="4476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b="1" kern="1200">
          <a:solidFill>
            <a:srgbClr val="0000FF"/>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4" Type="http://schemas.openxmlformats.org/officeDocument/2006/relationships/image" Target="../media/image11.jpeg"/><Relationship Id="rId1" Type="http://schemas.openxmlformats.org/officeDocument/2006/relationships/slideLayout" Target="../slideLayouts/slideLayout2.xml"/><Relationship Id="rId2" Type="http://schemas.openxmlformats.org/officeDocument/2006/relationships/image" Target="../media/image9.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4" Type="http://schemas.openxmlformats.org/officeDocument/2006/relationships/image" Target="../media/image14.png"/><Relationship Id="rId1" Type="http://schemas.openxmlformats.org/officeDocument/2006/relationships/slideLayout" Target="../slideLayouts/slideLayout2.xml"/><Relationship Id="rId2"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5" name="Picture 14"/>
          <p:cNvPicPr>
            <a:picLocks noChangeAspect="1"/>
          </p:cNvPicPr>
          <p:nvPr/>
        </p:nvPicPr>
        <p:blipFill>
          <a:blip r:embed="rId3"/>
          <a:stretch>
            <a:fillRect/>
          </a:stretch>
        </p:blipFill>
        <p:spPr>
          <a:xfrm>
            <a:off x="0" y="1555556"/>
            <a:ext cx="6476165" cy="4391882"/>
          </a:xfrm>
          <a:prstGeom prst="rect">
            <a:avLst/>
          </a:prstGeom>
        </p:spPr>
      </p:pic>
      <p:sp>
        <p:nvSpPr>
          <p:cNvPr id="2" name="Title 1"/>
          <p:cNvSpPr>
            <a:spLocks noGrp="1"/>
          </p:cNvSpPr>
          <p:nvPr>
            <p:ph type="title"/>
          </p:nvPr>
        </p:nvSpPr>
        <p:spPr>
          <a:xfrm>
            <a:off x="221957" y="783167"/>
            <a:ext cx="7531653" cy="550268"/>
          </a:xfrm>
        </p:spPr>
        <p:txBody>
          <a:bodyPr>
            <a:normAutofit fontScale="90000"/>
          </a:bodyPr>
          <a:lstStyle/>
          <a:p>
            <a:r>
              <a:rPr lang="en-US" sz="3600" dirty="0" smtClean="0"/>
              <a:t>Sampled Integrated Luminosity</a:t>
            </a:r>
            <a:endParaRPr lang="en-US" sz="3600" dirty="0"/>
          </a:p>
        </p:txBody>
      </p:sp>
      <p:sp>
        <p:nvSpPr>
          <p:cNvPr id="4" name="Date Placeholder 3"/>
          <p:cNvSpPr>
            <a:spLocks noGrp="1"/>
          </p:cNvSpPr>
          <p:nvPr>
            <p:ph type="dt" sz="half" idx="10"/>
          </p:nvPr>
        </p:nvSpPr>
        <p:spPr/>
        <p:txBody>
          <a:bodyPr/>
          <a:lstStyle/>
          <a:p>
            <a:r>
              <a:rPr lang="en-US" smtClean="0"/>
              <a:t>6/19/12</a:t>
            </a:r>
            <a:endParaRPr lang="en-US"/>
          </a:p>
        </p:txBody>
      </p:sp>
      <p:sp>
        <p:nvSpPr>
          <p:cNvPr id="6" name="Slide Number Placeholder 5"/>
          <p:cNvSpPr>
            <a:spLocks noGrp="1"/>
          </p:cNvSpPr>
          <p:nvPr>
            <p:ph type="sldNum" sz="quarter" idx="12"/>
          </p:nvPr>
        </p:nvSpPr>
        <p:spPr/>
        <p:txBody>
          <a:bodyPr/>
          <a:lstStyle/>
          <a:p>
            <a:fld id="{C06AD205-7A15-EB4E-9539-190694A9CF9A}" type="slidenum">
              <a:rPr lang="en-US" smtClean="0"/>
              <a:pPr/>
              <a:t>1</a:t>
            </a:fld>
            <a:endParaRPr lang="en-US"/>
          </a:p>
        </p:txBody>
      </p:sp>
      <p:sp>
        <p:nvSpPr>
          <p:cNvPr id="13" name="Footer Placeholder 12"/>
          <p:cNvSpPr>
            <a:spLocks noGrp="1"/>
          </p:cNvSpPr>
          <p:nvPr>
            <p:ph type="ftr" sz="quarter" idx="11"/>
          </p:nvPr>
        </p:nvSpPr>
        <p:spPr/>
        <p:txBody>
          <a:bodyPr/>
          <a:lstStyle/>
          <a:p>
            <a:r>
              <a:rPr lang="en-US" smtClean="0"/>
              <a:t>RHIC Time Meeting, X. HE</a:t>
            </a:r>
            <a:endParaRPr lang="en-US"/>
          </a:p>
        </p:txBody>
      </p:sp>
      <p:sp>
        <p:nvSpPr>
          <p:cNvPr id="23" name="Rectangle 22"/>
          <p:cNvSpPr/>
          <p:nvPr/>
        </p:nvSpPr>
        <p:spPr>
          <a:xfrm>
            <a:off x="94956" y="108162"/>
            <a:ext cx="7398043" cy="523220"/>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a:spAutoFit/>
          </a:bodyPr>
          <a:lstStyle/>
          <a:p>
            <a:r>
              <a:rPr lang="en-US" sz="2800" dirty="0" smtClean="0"/>
              <a:t>PHENIX </a:t>
            </a:r>
            <a:r>
              <a:rPr lang="en-US" sz="2800" dirty="0" err="1" smtClean="0"/>
              <a:t>Cu+Au</a:t>
            </a:r>
            <a:r>
              <a:rPr lang="en-US" sz="2800" dirty="0" smtClean="0"/>
              <a:t> Run Status (6/12)      </a:t>
            </a:r>
            <a:r>
              <a:rPr lang="en-US" sz="2400" dirty="0" smtClean="0"/>
              <a:t>Xiaochun He</a:t>
            </a:r>
            <a:r>
              <a:rPr lang="en-US" sz="2800" dirty="0" smtClean="0"/>
              <a:t>    </a:t>
            </a:r>
            <a:endParaRPr lang="en-US" sz="2800" dirty="0"/>
          </a:p>
        </p:txBody>
      </p:sp>
      <p:grpSp>
        <p:nvGrpSpPr>
          <p:cNvPr id="19" name="Group 18"/>
          <p:cNvGrpSpPr/>
          <p:nvPr/>
        </p:nvGrpSpPr>
        <p:grpSpPr>
          <a:xfrm>
            <a:off x="5041674" y="3580579"/>
            <a:ext cx="845307" cy="588942"/>
            <a:chOff x="4217043" y="4480847"/>
            <a:chExt cx="845307" cy="588942"/>
          </a:xfrm>
        </p:grpSpPr>
        <p:sp>
          <p:nvSpPr>
            <p:cNvPr id="14" name="TextBox 13"/>
            <p:cNvSpPr txBox="1"/>
            <p:nvPr/>
          </p:nvSpPr>
          <p:spPr>
            <a:xfrm>
              <a:off x="4363721" y="4700457"/>
              <a:ext cx="698629" cy="369332"/>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smtClean="0"/>
                <a:t>~</a:t>
              </a:r>
              <a:r>
                <a:rPr lang="en-US" dirty="0" smtClean="0"/>
                <a:t>87</a:t>
              </a:r>
              <a:r>
                <a:rPr lang="en-US" dirty="0" smtClean="0"/>
                <a:t>%</a:t>
              </a:r>
              <a:endParaRPr lang="en-US" dirty="0"/>
            </a:p>
          </p:txBody>
        </p:sp>
        <p:cxnSp>
          <p:nvCxnSpPr>
            <p:cNvPr id="18" name="Straight Arrow Connector 17"/>
            <p:cNvCxnSpPr>
              <a:stCxn id="14" idx="1"/>
            </p:cNvCxnSpPr>
            <p:nvPr/>
          </p:nvCxnSpPr>
          <p:spPr>
            <a:xfrm rot="10800000">
              <a:off x="4217043" y="4480847"/>
              <a:ext cx="146679" cy="404276"/>
            </a:xfrm>
            <a:prstGeom prst="straightConnector1">
              <a:avLst/>
            </a:prstGeom>
            <a:ln>
              <a:solidFill>
                <a:schemeClr val="accent2">
                  <a:lumMod val="60000"/>
                  <a:lumOff val="40000"/>
                </a:schemeClr>
              </a:solidFill>
              <a:tailEnd type="arrow"/>
            </a:ln>
          </p:spPr>
          <p:style>
            <a:lnRef idx="2">
              <a:schemeClr val="accent1"/>
            </a:lnRef>
            <a:fillRef idx="0">
              <a:schemeClr val="accent1"/>
            </a:fillRef>
            <a:effectRef idx="1">
              <a:schemeClr val="accent1"/>
            </a:effectRef>
            <a:fontRef idx="minor">
              <a:schemeClr val="tx1"/>
            </a:fontRef>
          </p:style>
        </p:cxnSp>
      </p:grpSp>
      <p:grpSp>
        <p:nvGrpSpPr>
          <p:cNvPr id="29" name="Group 28"/>
          <p:cNvGrpSpPr/>
          <p:nvPr/>
        </p:nvGrpSpPr>
        <p:grpSpPr>
          <a:xfrm>
            <a:off x="1311925" y="4551248"/>
            <a:ext cx="7621543" cy="1704539"/>
            <a:chOff x="1388317" y="4892858"/>
            <a:chExt cx="7621543" cy="1704539"/>
          </a:xfrm>
        </p:grpSpPr>
        <p:sp>
          <p:nvSpPr>
            <p:cNvPr id="12" name="Rectangle 11"/>
            <p:cNvSpPr/>
            <p:nvPr/>
          </p:nvSpPr>
          <p:spPr>
            <a:xfrm>
              <a:off x="1388317" y="6197287"/>
              <a:ext cx="3128889" cy="400110"/>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US" sz="2000" dirty="0" smtClean="0">
                  <a:solidFill>
                    <a:srgbClr val="FF0000"/>
                  </a:solidFill>
                </a:rPr>
                <a:t>Goal: 2.4 </a:t>
              </a:r>
              <a:r>
                <a:rPr lang="en-US" sz="2000" dirty="0" smtClean="0">
                  <a:solidFill>
                    <a:srgbClr val="FF0000"/>
                  </a:solidFill>
                  <a:cs typeface="Symbol" charset="2"/>
                </a:rPr>
                <a:t>n</a:t>
              </a:r>
              <a:r>
                <a:rPr lang="en-US" sz="2000" dirty="0" smtClean="0">
                  <a:solidFill>
                    <a:srgbClr val="FF0000"/>
                  </a:solidFill>
                </a:rPr>
                <a:t>b</a:t>
              </a:r>
              <a:r>
                <a:rPr lang="en-US" sz="2000" baseline="30000" dirty="0" smtClean="0">
                  <a:solidFill>
                    <a:srgbClr val="FF0000"/>
                  </a:solidFill>
                </a:rPr>
                <a:t>-1 </a:t>
              </a:r>
              <a:r>
                <a:rPr lang="en-US" sz="2000" dirty="0" smtClean="0">
                  <a:solidFill>
                    <a:srgbClr val="FF0000"/>
                  </a:solidFill>
                </a:rPr>
                <a:t> for |</a:t>
              </a:r>
              <a:r>
                <a:rPr lang="en-US" sz="2000" dirty="0" err="1" smtClean="0">
                  <a:solidFill>
                    <a:srgbClr val="FF0000"/>
                  </a:solidFill>
                </a:rPr>
                <a:t>z</a:t>
              </a:r>
              <a:r>
                <a:rPr lang="en-US" sz="2000" dirty="0" smtClean="0">
                  <a:solidFill>
                    <a:srgbClr val="FF0000"/>
                  </a:solidFill>
                </a:rPr>
                <a:t>|&lt;10 cm</a:t>
              </a:r>
              <a:endParaRPr lang="en-US" sz="2000" baseline="30000" dirty="0">
                <a:solidFill>
                  <a:srgbClr val="FF0000"/>
                </a:solidFill>
              </a:endParaRPr>
            </a:p>
          </p:txBody>
        </p:sp>
        <p:sp>
          <p:nvSpPr>
            <p:cNvPr id="28" name="TextBox 27"/>
            <p:cNvSpPr txBox="1"/>
            <p:nvPr/>
          </p:nvSpPr>
          <p:spPr>
            <a:xfrm>
              <a:off x="6098633" y="4892858"/>
              <a:ext cx="2911227" cy="1631216"/>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en-US" sz="2000" dirty="0" smtClean="0"/>
                <a:t>Collected </a:t>
              </a:r>
              <a:r>
                <a:rPr lang="en-US" sz="2000" dirty="0" smtClean="0"/>
                <a:t>28% data </a:t>
              </a:r>
              <a:r>
                <a:rPr lang="en-US" sz="2000" dirty="0" smtClean="0"/>
                <a:t>during the past week.</a:t>
              </a:r>
              <a:r>
                <a:rPr lang="en-US" sz="2000" dirty="0" smtClean="0"/>
                <a:t> It is likely that we are able to reach the </a:t>
              </a:r>
              <a:r>
                <a:rPr lang="en-US" sz="2000" dirty="0" smtClean="0"/>
                <a:t>goal before the weekend comes!!!</a:t>
              </a:r>
              <a:endParaRPr lang="en-US" sz="2000" dirty="0"/>
            </a:p>
          </p:txBody>
        </p:sp>
      </p:grpSp>
      <p:pic>
        <p:nvPicPr>
          <p:cNvPr id="16" name="Picture 15"/>
          <p:cNvPicPr>
            <a:picLocks noChangeAspect="1"/>
          </p:cNvPicPr>
          <p:nvPr/>
        </p:nvPicPr>
        <p:blipFill>
          <a:blip r:embed="rId4"/>
          <a:stretch>
            <a:fillRect/>
          </a:stretch>
        </p:blipFill>
        <p:spPr>
          <a:xfrm>
            <a:off x="5915376" y="2129251"/>
            <a:ext cx="3394531" cy="2164201"/>
          </a:xfrm>
          <a:prstGeom prst="rect">
            <a:avLst/>
          </a:prstGeom>
        </p:spPr>
      </p:pic>
      <p:grpSp>
        <p:nvGrpSpPr>
          <p:cNvPr id="35" name="Group 34"/>
          <p:cNvGrpSpPr/>
          <p:nvPr/>
        </p:nvGrpSpPr>
        <p:grpSpPr>
          <a:xfrm>
            <a:off x="5283449" y="2726622"/>
            <a:ext cx="902430" cy="586609"/>
            <a:chOff x="5283449" y="2726622"/>
            <a:chExt cx="902430" cy="586609"/>
          </a:xfrm>
        </p:grpSpPr>
        <p:cxnSp>
          <p:nvCxnSpPr>
            <p:cNvPr id="26" name="Straight Arrow Connector 25"/>
            <p:cNvCxnSpPr/>
            <p:nvPr/>
          </p:nvCxnSpPr>
          <p:spPr>
            <a:xfrm rot="16200000" flipH="1">
              <a:off x="5544529" y="3018522"/>
              <a:ext cx="317026" cy="272391"/>
            </a:xfrm>
            <a:prstGeom prst="straightConnector1">
              <a:avLst/>
            </a:prstGeom>
            <a:ln>
              <a:solidFill>
                <a:schemeClr val="accent5">
                  <a:lumMod val="60000"/>
                  <a:lumOff val="40000"/>
                </a:schemeClr>
              </a:solidFill>
              <a:tailEnd type="arrow"/>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5283449" y="2726622"/>
              <a:ext cx="902430" cy="307777"/>
            </a:xfrm>
            <a:prstGeom prst="rect">
              <a:avLst/>
            </a:prstGeom>
            <a:solidFill>
              <a:schemeClr val="accent5">
                <a:lumMod val="40000"/>
                <a:lumOff val="60000"/>
              </a:schemeClr>
            </a:solidFill>
            <a:ln>
              <a:solidFill>
                <a:schemeClr val="accent5">
                  <a:lumMod val="60000"/>
                  <a:lumOff val="40000"/>
                </a:schemeClr>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1400" dirty="0" smtClean="0"/>
                <a:t>2.88 nb</a:t>
              </a:r>
              <a:r>
                <a:rPr lang="en-US" sz="1400" baseline="30000" dirty="0" smtClean="0"/>
                <a:t>-1</a:t>
              </a:r>
              <a:endParaRPr lang="en-US" sz="1400" baseline="30000"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6/19/12</a:t>
            </a:r>
            <a:endParaRPr lang="en-US"/>
          </a:p>
        </p:txBody>
      </p:sp>
      <p:sp>
        <p:nvSpPr>
          <p:cNvPr id="5" name="Footer Placeholder 4"/>
          <p:cNvSpPr>
            <a:spLocks noGrp="1"/>
          </p:cNvSpPr>
          <p:nvPr>
            <p:ph type="ftr" sz="quarter" idx="11"/>
          </p:nvPr>
        </p:nvSpPr>
        <p:spPr/>
        <p:txBody>
          <a:bodyPr/>
          <a:lstStyle/>
          <a:p>
            <a:r>
              <a:rPr lang="en-US" smtClean="0"/>
              <a:t>RHIC Time Meeting, X. HE</a:t>
            </a:r>
            <a:endParaRPr lang="en-US"/>
          </a:p>
        </p:txBody>
      </p:sp>
      <p:sp>
        <p:nvSpPr>
          <p:cNvPr id="6" name="Slide Number Placeholder 5"/>
          <p:cNvSpPr>
            <a:spLocks noGrp="1"/>
          </p:cNvSpPr>
          <p:nvPr>
            <p:ph type="sldNum" sz="quarter" idx="12"/>
          </p:nvPr>
        </p:nvSpPr>
        <p:spPr/>
        <p:txBody>
          <a:bodyPr/>
          <a:lstStyle/>
          <a:p>
            <a:fld id="{C06AD205-7A15-EB4E-9539-190694A9CF9A}" type="slidenum">
              <a:rPr lang="en-US" smtClean="0"/>
              <a:pPr/>
              <a:t>2</a:t>
            </a:fld>
            <a:endParaRPr lang="en-US"/>
          </a:p>
        </p:txBody>
      </p:sp>
      <p:sp>
        <p:nvSpPr>
          <p:cNvPr id="2" name="Title 1"/>
          <p:cNvSpPr>
            <a:spLocks noGrp="1"/>
          </p:cNvSpPr>
          <p:nvPr>
            <p:ph type="title"/>
          </p:nvPr>
        </p:nvSpPr>
        <p:spPr>
          <a:xfrm>
            <a:off x="186536" y="75002"/>
            <a:ext cx="7600243" cy="537391"/>
          </a:xfrm>
        </p:spPr>
        <p:txBody>
          <a:bodyPr>
            <a:normAutofit fontScale="90000"/>
          </a:bodyPr>
          <a:lstStyle/>
          <a:p>
            <a:r>
              <a:rPr lang="en-US" sz="3600" dirty="0" smtClean="0"/>
              <a:t>Another Super </a:t>
            </a:r>
            <a:r>
              <a:rPr lang="en-US" sz="3600" dirty="0" smtClean="0"/>
              <a:t>Week of Data Taking!!!</a:t>
            </a:r>
            <a:endParaRPr lang="en-US" sz="3600" dirty="0"/>
          </a:p>
        </p:txBody>
      </p:sp>
      <p:grpSp>
        <p:nvGrpSpPr>
          <p:cNvPr id="19" name="Group 18"/>
          <p:cNvGrpSpPr/>
          <p:nvPr/>
        </p:nvGrpSpPr>
        <p:grpSpPr>
          <a:xfrm>
            <a:off x="-177590" y="817553"/>
            <a:ext cx="10034036" cy="2787293"/>
            <a:chOff x="-177590" y="817553"/>
            <a:chExt cx="10034036" cy="2787293"/>
          </a:xfrm>
        </p:grpSpPr>
        <p:pic>
          <p:nvPicPr>
            <p:cNvPr id="13" name="Picture 12"/>
            <p:cNvPicPr>
              <a:picLocks noChangeAspect="1"/>
            </p:cNvPicPr>
            <p:nvPr/>
          </p:nvPicPr>
          <p:blipFill>
            <a:blip r:embed="rId2"/>
            <a:stretch>
              <a:fillRect/>
            </a:stretch>
          </p:blipFill>
          <p:spPr>
            <a:xfrm>
              <a:off x="-177590" y="817553"/>
              <a:ext cx="10034036" cy="2787293"/>
            </a:xfrm>
            <a:prstGeom prst="rect">
              <a:avLst/>
            </a:prstGeom>
          </p:spPr>
        </p:pic>
        <p:sp>
          <p:nvSpPr>
            <p:cNvPr id="16" name="TextBox 15"/>
            <p:cNvSpPr txBox="1"/>
            <p:nvPr/>
          </p:nvSpPr>
          <p:spPr>
            <a:xfrm rot="16200000">
              <a:off x="-721964" y="1836613"/>
              <a:ext cx="1910950" cy="369332"/>
            </a:xfrm>
            <a:prstGeom prst="rect">
              <a:avLst/>
            </a:prstGeom>
            <a:solidFill>
              <a:schemeClr val="bg1"/>
            </a:solidFill>
          </p:spPr>
          <p:txBody>
            <a:bodyPr wrap="none" rtlCol="0">
              <a:spAutoFit/>
            </a:bodyPr>
            <a:lstStyle/>
            <a:p>
              <a:r>
                <a:rPr lang="en-US" dirty="0" smtClean="0"/>
                <a:t>ZDCNS Rates (kHz)</a:t>
              </a:r>
              <a:endParaRPr lang="en-US" dirty="0"/>
            </a:p>
          </p:txBody>
        </p:sp>
      </p:grpSp>
      <p:grpSp>
        <p:nvGrpSpPr>
          <p:cNvPr id="21" name="Group 20"/>
          <p:cNvGrpSpPr/>
          <p:nvPr/>
        </p:nvGrpSpPr>
        <p:grpSpPr>
          <a:xfrm>
            <a:off x="-177590" y="3380790"/>
            <a:ext cx="10034036" cy="3159985"/>
            <a:chOff x="-177590" y="3380790"/>
            <a:chExt cx="10034036" cy="3159985"/>
          </a:xfrm>
        </p:grpSpPr>
        <p:grpSp>
          <p:nvGrpSpPr>
            <p:cNvPr id="18" name="Group 17"/>
            <p:cNvGrpSpPr/>
            <p:nvPr/>
          </p:nvGrpSpPr>
          <p:grpSpPr>
            <a:xfrm>
              <a:off x="-177590" y="3380790"/>
              <a:ext cx="10034036" cy="3033933"/>
              <a:chOff x="-177590" y="3380790"/>
              <a:chExt cx="10034036" cy="3033933"/>
            </a:xfrm>
          </p:grpSpPr>
          <p:pic>
            <p:nvPicPr>
              <p:cNvPr id="15" name="Picture 14"/>
              <p:cNvPicPr>
                <a:picLocks noChangeAspect="1"/>
              </p:cNvPicPr>
              <p:nvPr/>
            </p:nvPicPr>
            <p:blipFill>
              <a:blip r:embed="rId3"/>
              <a:stretch>
                <a:fillRect/>
              </a:stretch>
            </p:blipFill>
            <p:spPr>
              <a:xfrm>
                <a:off x="-177590" y="3438772"/>
                <a:ext cx="10034036" cy="2975951"/>
              </a:xfrm>
              <a:prstGeom prst="rect">
                <a:avLst/>
              </a:prstGeom>
            </p:spPr>
          </p:pic>
          <p:sp>
            <p:nvSpPr>
              <p:cNvPr id="17" name="TextBox 16"/>
              <p:cNvSpPr txBox="1"/>
              <p:nvPr/>
            </p:nvSpPr>
            <p:spPr>
              <a:xfrm rot="16200000">
                <a:off x="-1099375" y="4529012"/>
                <a:ext cx="2665776" cy="369332"/>
              </a:xfrm>
              <a:prstGeom prst="rect">
                <a:avLst/>
              </a:prstGeom>
              <a:solidFill>
                <a:schemeClr val="bg1"/>
              </a:solidFill>
            </p:spPr>
            <p:txBody>
              <a:bodyPr wrap="none" rtlCol="0">
                <a:spAutoFit/>
              </a:bodyPr>
              <a:lstStyle/>
              <a:p>
                <a:r>
                  <a:rPr lang="en-US" dirty="0" smtClean="0"/>
                  <a:t>Narrow ZDCNS Rates (kHz)</a:t>
                </a:r>
                <a:endParaRPr lang="en-US" dirty="0"/>
              </a:p>
            </p:txBody>
          </p:sp>
        </p:grpSp>
        <p:sp>
          <p:nvSpPr>
            <p:cNvPr id="20" name="TextBox 19"/>
            <p:cNvSpPr txBox="1"/>
            <p:nvPr/>
          </p:nvSpPr>
          <p:spPr>
            <a:xfrm>
              <a:off x="8387862" y="6171443"/>
              <a:ext cx="537452" cy="369332"/>
            </a:xfrm>
            <a:prstGeom prst="rect">
              <a:avLst/>
            </a:prstGeom>
            <a:solidFill>
              <a:srgbClr val="FFFFFF"/>
            </a:solidFill>
          </p:spPr>
          <p:txBody>
            <a:bodyPr wrap="none" rtlCol="0">
              <a:spAutoFit/>
            </a:bodyPr>
            <a:lstStyle/>
            <a:p>
              <a:r>
                <a:rPr lang="en-US" dirty="0" smtClean="0"/>
                <a:t>Day</a:t>
              </a:r>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6/19/12</a:t>
            </a:r>
            <a:endParaRPr lang="en-US"/>
          </a:p>
        </p:txBody>
      </p:sp>
      <p:sp>
        <p:nvSpPr>
          <p:cNvPr id="5" name="Footer Placeholder 4"/>
          <p:cNvSpPr>
            <a:spLocks noGrp="1"/>
          </p:cNvSpPr>
          <p:nvPr>
            <p:ph type="ftr" sz="quarter" idx="11"/>
          </p:nvPr>
        </p:nvSpPr>
        <p:spPr/>
        <p:txBody>
          <a:bodyPr/>
          <a:lstStyle/>
          <a:p>
            <a:r>
              <a:rPr lang="en-US" smtClean="0"/>
              <a:t>RHIC Time Meeting, X. HE</a:t>
            </a:r>
            <a:endParaRPr lang="en-US"/>
          </a:p>
        </p:txBody>
      </p:sp>
      <p:sp>
        <p:nvSpPr>
          <p:cNvPr id="6" name="Slide Number Placeholder 5"/>
          <p:cNvSpPr>
            <a:spLocks noGrp="1"/>
          </p:cNvSpPr>
          <p:nvPr>
            <p:ph type="sldNum" sz="quarter" idx="12"/>
          </p:nvPr>
        </p:nvSpPr>
        <p:spPr/>
        <p:txBody>
          <a:bodyPr/>
          <a:lstStyle/>
          <a:p>
            <a:fld id="{C06AD205-7A15-EB4E-9539-190694A9CF9A}" type="slidenum">
              <a:rPr lang="en-US" smtClean="0"/>
              <a:pPr/>
              <a:t>3</a:t>
            </a:fld>
            <a:endParaRPr lang="en-US"/>
          </a:p>
        </p:txBody>
      </p:sp>
      <p:sp>
        <p:nvSpPr>
          <p:cNvPr id="2" name="Title 1"/>
          <p:cNvSpPr>
            <a:spLocks noGrp="1"/>
          </p:cNvSpPr>
          <p:nvPr>
            <p:ph type="title"/>
          </p:nvPr>
        </p:nvSpPr>
        <p:spPr>
          <a:xfrm>
            <a:off x="9769" y="26157"/>
            <a:ext cx="7767241" cy="537391"/>
          </a:xfrm>
        </p:spPr>
        <p:txBody>
          <a:bodyPr>
            <a:noAutofit/>
          </a:bodyPr>
          <a:lstStyle/>
          <a:p>
            <a:r>
              <a:rPr lang="en-US" sz="2600" dirty="0" smtClean="0"/>
              <a:t>PHENIX Continues on Improving Data Taking Efficiency</a:t>
            </a:r>
            <a:endParaRPr lang="en-US" sz="2600" dirty="0"/>
          </a:p>
        </p:txBody>
      </p:sp>
      <p:grpSp>
        <p:nvGrpSpPr>
          <p:cNvPr id="10" name="Group 9"/>
          <p:cNvGrpSpPr/>
          <p:nvPr/>
        </p:nvGrpSpPr>
        <p:grpSpPr>
          <a:xfrm>
            <a:off x="-156304" y="573317"/>
            <a:ext cx="10032288" cy="3258554"/>
            <a:chOff x="-156304" y="573317"/>
            <a:chExt cx="10032288" cy="3258554"/>
          </a:xfrm>
        </p:grpSpPr>
        <p:pic>
          <p:nvPicPr>
            <p:cNvPr id="14" name="Picture 13"/>
            <p:cNvPicPr>
              <a:picLocks noChangeAspect="1"/>
            </p:cNvPicPr>
            <p:nvPr/>
          </p:nvPicPr>
          <p:blipFill>
            <a:blip r:embed="rId2"/>
            <a:stretch>
              <a:fillRect/>
            </a:stretch>
          </p:blipFill>
          <p:spPr>
            <a:xfrm>
              <a:off x="-156304" y="573317"/>
              <a:ext cx="10032288" cy="3210654"/>
            </a:xfrm>
            <a:prstGeom prst="rect">
              <a:avLst/>
            </a:prstGeom>
          </p:spPr>
        </p:pic>
        <p:sp>
          <p:nvSpPr>
            <p:cNvPr id="8" name="TextBox 7"/>
            <p:cNvSpPr txBox="1"/>
            <p:nvPr/>
          </p:nvSpPr>
          <p:spPr>
            <a:xfrm rot="16200000">
              <a:off x="-647347" y="1523040"/>
              <a:ext cx="1820330" cy="369332"/>
            </a:xfrm>
            <a:prstGeom prst="rect">
              <a:avLst/>
            </a:prstGeom>
            <a:solidFill>
              <a:schemeClr val="bg1"/>
            </a:solidFill>
          </p:spPr>
          <p:txBody>
            <a:bodyPr wrap="none" rtlCol="0">
              <a:spAutoFit/>
            </a:bodyPr>
            <a:lstStyle/>
            <a:p>
              <a:r>
                <a:rPr lang="en-US" dirty="0" smtClean="0"/>
                <a:t>PHENIX Efficiency</a:t>
              </a:r>
              <a:endParaRPr lang="en-US" dirty="0"/>
            </a:p>
          </p:txBody>
        </p:sp>
        <p:sp>
          <p:nvSpPr>
            <p:cNvPr id="9" name="TextBox 8"/>
            <p:cNvSpPr txBox="1"/>
            <p:nvPr/>
          </p:nvSpPr>
          <p:spPr>
            <a:xfrm>
              <a:off x="8421078" y="3462539"/>
              <a:ext cx="537452" cy="369332"/>
            </a:xfrm>
            <a:prstGeom prst="rect">
              <a:avLst/>
            </a:prstGeom>
            <a:solidFill>
              <a:srgbClr val="FFFFFF"/>
            </a:solidFill>
          </p:spPr>
          <p:txBody>
            <a:bodyPr wrap="none" rtlCol="0">
              <a:spAutoFit/>
            </a:bodyPr>
            <a:lstStyle/>
            <a:p>
              <a:r>
                <a:rPr lang="en-US" dirty="0" smtClean="0"/>
                <a:t>Day</a:t>
              </a:r>
              <a:endParaRPr lang="en-US" dirty="0"/>
            </a:p>
          </p:txBody>
        </p:sp>
      </p:grpSp>
      <p:grpSp>
        <p:nvGrpSpPr>
          <p:cNvPr id="16" name="Group 15"/>
          <p:cNvGrpSpPr/>
          <p:nvPr/>
        </p:nvGrpSpPr>
        <p:grpSpPr>
          <a:xfrm>
            <a:off x="4550209" y="3786912"/>
            <a:ext cx="4693431" cy="2745039"/>
            <a:chOff x="4403674" y="3786912"/>
            <a:chExt cx="4693431" cy="2745039"/>
          </a:xfrm>
        </p:grpSpPr>
        <p:pic>
          <p:nvPicPr>
            <p:cNvPr id="12" name="Picture 11"/>
            <p:cNvPicPr>
              <a:picLocks noChangeAspect="1"/>
            </p:cNvPicPr>
            <p:nvPr/>
          </p:nvPicPr>
          <p:blipFill>
            <a:blip r:embed="rId3"/>
            <a:stretch>
              <a:fillRect/>
            </a:stretch>
          </p:blipFill>
          <p:spPr>
            <a:xfrm>
              <a:off x="4425462" y="3786912"/>
              <a:ext cx="4671643" cy="2745039"/>
            </a:xfrm>
            <a:prstGeom prst="rect">
              <a:avLst/>
            </a:prstGeom>
          </p:spPr>
        </p:pic>
        <p:sp>
          <p:nvSpPr>
            <p:cNvPr id="15" name="TextBox 14"/>
            <p:cNvSpPr txBox="1"/>
            <p:nvPr/>
          </p:nvSpPr>
          <p:spPr>
            <a:xfrm rot="16200000">
              <a:off x="3800945" y="4670452"/>
              <a:ext cx="1544012" cy="338554"/>
            </a:xfrm>
            <a:prstGeom prst="rect">
              <a:avLst/>
            </a:prstGeom>
            <a:solidFill>
              <a:schemeClr val="bg1"/>
            </a:solidFill>
          </p:spPr>
          <p:txBody>
            <a:bodyPr wrap="none" rtlCol="0">
              <a:spAutoFit/>
            </a:bodyPr>
            <a:lstStyle/>
            <a:p>
              <a:r>
                <a:rPr lang="en-US" sz="1600" dirty="0" smtClean="0"/>
                <a:t>Number of Runs</a:t>
              </a:r>
              <a:endParaRPr lang="en-US" sz="1600" dirty="0"/>
            </a:p>
          </p:txBody>
        </p:sp>
      </p:grpSp>
      <p:grpSp>
        <p:nvGrpSpPr>
          <p:cNvPr id="18" name="Group 17"/>
          <p:cNvGrpSpPr/>
          <p:nvPr/>
        </p:nvGrpSpPr>
        <p:grpSpPr>
          <a:xfrm>
            <a:off x="34926" y="3795649"/>
            <a:ext cx="4869226" cy="2712679"/>
            <a:chOff x="34926" y="3795649"/>
            <a:chExt cx="4869226" cy="2712679"/>
          </a:xfrm>
        </p:grpSpPr>
        <p:pic>
          <p:nvPicPr>
            <p:cNvPr id="11" name="Picture 10"/>
            <p:cNvPicPr>
              <a:picLocks noChangeAspect="1"/>
            </p:cNvPicPr>
            <p:nvPr/>
          </p:nvPicPr>
          <p:blipFill>
            <a:blip r:embed="rId4"/>
            <a:stretch>
              <a:fillRect/>
            </a:stretch>
          </p:blipFill>
          <p:spPr>
            <a:xfrm>
              <a:off x="97690" y="3795649"/>
              <a:ext cx="4806462" cy="2712679"/>
            </a:xfrm>
            <a:prstGeom prst="rect">
              <a:avLst/>
            </a:prstGeom>
          </p:spPr>
        </p:pic>
        <p:sp>
          <p:nvSpPr>
            <p:cNvPr id="17" name="TextBox 16"/>
            <p:cNvSpPr txBox="1"/>
            <p:nvPr/>
          </p:nvSpPr>
          <p:spPr>
            <a:xfrm rot="16200000">
              <a:off x="-1020752" y="5032809"/>
              <a:ext cx="2449910" cy="338554"/>
            </a:xfrm>
            <a:prstGeom prst="rect">
              <a:avLst/>
            </a:prstGeom>
            <a:solidFill>
              <a:schemeClr val="bg1"/>
            </a:solidFill>
          </p:spPr>
          <p:txBody>
            <a:bodyPr wrap="none" rtlCol="0">
              <a:spAutoFit/>
            </a:bodyPr>
            <a:lstStyle/>
            <a:p>
              <a:r>
                <a:rPr lang="en-US" sz="1600" dirty="0" err="1" smtClean="0"/>
                <a:t>Livetime</a:t>
              </a:r>
              <a:r>
                <a:rPr lang="en-US" sz="1600" dirty="0" smtClean="0"/>
                <a:t> and VTX Efficiency</a:t>
              </a:r>
              <a:endParaRPr lang="en-US" sz="1600"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1194" y="57053"/>
            <a:ext cx="7087240" cy="494850"/>
          </a:xfrm>
        </p:spPr>
        <p:txBody>
          <a:bodyPr>
            <a:noAutofit/>
          </a:bodyPr>
          <a:lstStyle/>
          <a:p>
            <a:r>
              <a:rPr lang="en-US" sz="3000" dirty="0" smtClean="0"/>
              <a:t>Collision Geometry Dependent Study of J</a:t>
            </a:r>
            <a:r>
              <a:rPr lang="en-US" sz="3000" dirty="0" smtClean="0"/>
              <a:t>/</a:t>
            </a:r>
            <a:r>
              <a:rPr lang="en-US" sz="3000" dirty="0" err="1" smtClean="0">
                <a:latin typeface="Symbol" charset="2"/>
                <a:cs typeface="Symbol" charset="2"/>
              </a:rPr>
              <a:t>y</a:t>
            </a:r>
            <a:r>
              <a:rPr lang="en-US" sz="3000" dirty="0" smtClean="0">
                <a:latin typeface="Symbol" charset="2"/>
                <a:cs typeface="Symbol" charset="2"/>
              </a:rPr>
              <a:t> </a:t>
            </a:r>
            <a:endParaRPr lang="en-US" sz="3000" dirty="0"/>
          </a:p>
        </p:txBody>
      </p:sp>
      <p:sp>
        <p:nvSpPr>
          <p:cNvPr id="4" name="Date Placeholder 3"/>
          <p:cNvSpPr>
            <a:spLocks noGrp="1"/>
          </p:cNvSpPr>
          <p:nvPr>
            <p:ph type="dt" sz="half" idx="10"/>
          </p:nvPr>
        </p:nvSpPr>
        <p:spPr/>
        <p:txBody>
          <a:bodyPr/>
          <a:lstStyle/>
          <a:p>
            <a:r>
              <a:rPr lang="en-US" smtClean="0"/>
              <a:t>6/19/12</a:t>
            </a:r>
            <a:endParaRPr lang="en-US"/>
          </a:p>
        </p:txBody>
      </p:sp>
      <p:sp>
        <p:nvSpPr>
          <p:cNvPr id="5" name="Footer Placeholder 4"/>
          <p:cNvSpPr>
            <a:spLocks noGrp="1"/>
          </p:cNvSpPr>
          <p:nvPr>
            <p:ph type="ftr" sz="quarter" idx="11"/>
          </p:nvPr>
        </p:nvSpPr>
        <p:spPr/>
        <p:txBody>
          <a:bodyPr/>
          <a:lstStyle/>
          <a:p>
            <a:r>
              <a:rPr lang="en-US" smtClean="0"/>
              <a:t>RHIC Time Meeting, X. HE</a:t>
            </a:r>
            <a:endParaRPr lang="en-US"/>
          </a:p>
        </p:txBody>
      </p:sp>
      <p:grpSp>
        <p:nvGrpSpPr>
          <p:cNvPr id="46" name="Group 45"/>
          <p:cNvGrpSpPr/>
          <p:nvPr/>
        </p:nvGrpSpPr>
        <p:grpSpPr>
          <a:xfrm>
            <a:off x="30900" y="749129"/>
            <a:ext cx="3009485" cy="5247141"/>
            <a:chOff x="30900" y="749129"/>
            <a:chExt cx="3009485" cy="5247141"/>
          </a:xfrm>
        </p:grpSpPr>
        <p:pic>
          <p:nvPicPr>
            <p:cNvPr id="20" name="Picture 19" descr="massC_0_5.jpg"/>
            <p:cNvPicPr>
              <a:picLocks noChangeAspect="1"/>
            </p:cNvPicPr>
            <p:nvPr/>
          </p:nvPicPr>
          <p:blipFill>
            <a:blip r:embed="rId2"/>
            <a:stretch>
              <a:fillRect/>
            </a:stretch>
          </p:blipFill>
          <p:spPr>
            <a:xfrm>
              <a:off x="30900" y="749129"/>
              <a:ext cx="3009485" cy="3462369"/>
            </a:xfrm>
            <a:prstGeom prst="rect">
              <a:avLst/>
            </a:prstGeom>
          </p:spPr>
        </p:pic>
        <p:sp>
          <p:nvSpPr>
            <p:cNvPr id="24" name="Oval 23"/>
            <p:cNvSpPr/>
            <p:nvPr/>
          </p:nvSpPr>
          <p:spPr>
            <a:xfrm>
              <a:off x="982619" y="4725452"/>
              <a:ext cx="1309050" cy="1270818"/>
            </a:xfrm>
            <a:prstGeom prst="ellipse">
              <a:avLst/>
            </a:prstGeom>
            <a:solidFill>
              <a:srgbClr val="FFD729"/>
            </a:solidFill>
            <a:ln/>
          </p:spPr>
          <p:style>
            <a:lnRef idx="1">
              <a:schemeClr val="accent1"/>
            </a:lnRef>
            <a:fillRef idx="3">
              <a:schemeClr val="accent1"/>
            </a:fillRef>
            <a:effectRef idx="2">
              <a:schemeClr val="accent1"/>
            </a:effectRef>
            <a:fontRef idx="minor">
              <a:schemeClr val="lt1"/>
            </a:fontRef>
          </p:style>
        </p:sp>
        <p:sp>
          <p:nvSpPr>
            <p:cNvPr id="26" name="Oval 25"/>
            <p:cNvSpPr/>
            <p:nvPr/>
          </p:nvSpPr>
          <p:spPr>
            <a:xfrm>
              <a:off x="1498692" y="5193769"/>
              <a:ext cx="277350" cy="301447"/>
            </a:xfrm>
            <a:prstGeom prst="ellipse">
              <a:avLst/>
            </a:prstGeom>
            <a:noFill/>
            <a:ln w="12700" cap="flat" cmpd="sng" algn="ctr">
              <a:solidFill>
                <a:srgbClr val="FF0000"/>
              </a:solidFill>
              <a:prstDash val="sysDash"/>
              <a:round/>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43" name="TextBox 42"/>
            <p:cNvSpPr txBox="1"/>
            <p:nvPr/>
          </p:nvSpPr>
          <p:spPr>
            <a:xfrm>
              <a:off x="544270" y="4211498"/>
              <a:ext cx="2065139" cy="369332"/>
            </a:xfrm>
            <a:prstGeom prst="rect">
              <a:avLst/>
            </a:prstGeom>
            <a:noFill/>
          </p:spPr>
          <p:txBody>
            <a:bodyPr wrap="none" rtlCol="0">
              <a:spAutoFit/>
            </a:bodyPr>
            <a:lstStyle/>
            <a:p>
              <a:r>
                <a:rPr lang="en-US" dirty="0" smtClean="0"/>
                <a:t>0 – 5% Most Central</a:t>
              </a:r>
              <a:endParaRPr lang="en-US" dirty="0"/>
            </a:p>
          </p:txBody>
        </p:sp>
      </p:grpSp>
      <p:grpSp>
        <p:nvGrpSpPr>
          <p:cNvPr id="47" name="Group 46"/>
          <p:cNvGrpSpPr/>
          <p:nvPr/>
        </p:nvGrpSpPr>
        <p:grpSpPr>
          <a:xfrm>
            <a:off x="2994971" y="749130"/>
            <a:ext cx="3009485" cy="5247140"/>
            <a:chOff x="2994971" y="749130"/>
            <a:chExt cx="3009485" cy="5247140"/>
          </a:xfrm>
        </p:grpSpPr>
        <p:pic>
          <p:nvPicPr>
            <p:cNvPr id="21" name="Picture 20" descr="massC_0_10.jpg"/>
            <p:cNvPicPr>
              <a:picLocks noChangeAspect="1"/>
            </p:cNvPicPr>
            <p:nvPr/>
          </p:nvPicPr>
          <p:blipFill>
            <a:blip r:embed="rId3"/>
            <a:stretch>
              <a:fillRect/>
            </a:stretch>
          </p:blipFill>
          <p:spPr>
            <a:xfrm>
              <a:off x="2994971" y="749130"/>
              <a:ext cx="3009485" cy="3462368"/>
            </a:xfrm>
            <a:prstGeom prst="rect">
              <a:avLst/>
            </a:prstGeom>
          </p:spPr>
        </p:pic>
        <p:sp>
          <p:nvSpPr>
            <p:cNvPr id="36" name="Oval 35"/>
            <p:cNvSpPr/>
            <p:nvPr/>
          </p:nvSpPr>
          <p:spPr>
            <a:xfrm>
              <a:off x="3932766" y="4725452"/>
              <a:ext cx="1309050" cy="1270818"/>
            </a:xfrm>
            <a:prstGeom prst="ellipse">
              <a:avLst/>
            </a:prstGeom>
            <a:solidFill>
              <a:srgbClr val="FFD729"/>
            </a:solidFill>
            <a:ln/>
          </p:spPr>
          <p:style>
            <a:lnRef idx="1">
              <a:schemeClr val="accent1"/>
            </a:lnRef>
            <a:fillRef idx="3">
              <a:schemeClr val="accent1"/>
            </a:fillRef>
            <a:effectRef idx="2">
              <a:schemeClr val="accent1"/>
            </a:effectRef>
            <a:fontRef idx="minor">
              <a:schemeClr val="lt1"/>
            </a:fontRef>
          </p:style>
        </p:sp>
        <p:sp>
          <p:nvSpPr>
            <p:cNvPr id="37" name="Oval 36"/>
            <p:cNvSpPr/>
            <p:nvPr/>
          </p:nvSpPr>
          <p:spPr>
            <a:xfrm>
              <a:off x="4333815" y="5079651"/>
              <a:ext cx="497785" cy="520594"/>
            </a:xfrm>
            <a:prstGeom prst="ellipse">
              <a:avLst/>
            </a:prstGeom>
            <a:noFill/>
            <a:ln w="12700" cap="flat" cmpd="sng" algn="ctr">
              <a:solidFill>
                <a:srgbClr val="FF0000"/>
              </a:solidFill>
              <a:prstDash val="sysDash"/>
              <a:round/>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44" name="TextBox 43"/>
            <p:cNvSpPr txBox="1"/>
            <p:nvPr/>
          </p:nvSpPr>
          <p:spPr>
            <a:xfrm>
              <a:off x="3580356" y="4211498"/>
              <a:ext cx="2182133" cy="369332"/>
            </a:xfrm>
            <a:prstGeom prst="rect">
              <a:avLst/>
            </a:prstGeom>
            <a:noFill/>
          </p:spPr>
          <p:txBody>
            <a:bodyPr wrap="none" rtlCol="0">
              <a:spAutoFit/>
            </a:bodyPr>
            <a:lstStyle/>
            <a:p>
              <a:r>
                <a:rPr lang="en-US" dirty="0" smtClean="0"/>
                <a:t>0 – 10% Most Central</a:t>
              </a:r>
              <a:endParaRPr lang="en-US" dirty="0"/>
            </a:p>
          </p:txBody>
        </p:sp>
      </p:grpSp>
      <p:grpSp>
        <p:nvGrpSpPr>
          <p:cNvPr id="48" name="Group 47"/>
          <p:cNvGrpSpPr/>
          <p:nvPr/>
        </p:nvGrpSpPr>
        <p:grpSpPr>
          <a:xfrm>
            <a:off x="5981732" y="749130"/>
            <a:ext cx="3009484" cy="5247140"/>
            <a:chOff x="5981732" y="749130"/>
            <a:chExt cx="3009484" cy="5247140"/>
          </a:xfrm>
        </p:grpSpPr>
        <p:pic>
          <p:nvPicPr>
            <p:cNvPr id="22" name="Picture 21" descr="massC_0_20.jpg"/>
            <p:cNvPicPr>
              <a:picLocks noChangeAspect="1"/>
            </p:cNvPicPr>
            <p:nvPr/>
          </p:nvPicPr>
          <p:blipFill>
            <a:blip r:embed="rId4"/>
            <a:stretch>
              <a:fillRect/>
            </a:stretch>
          </p:blipFill>
          <p:spPr>
            <a:xfrm>
              <a:off x="5981732" y="749130"/>
              <a:ext cx="3009484" cy="3462368"/>
            </a:xfrm>
            <a:prstGeom prst="rect">
              <a:avLst/>
            </a:prstGeom>
          </p:spPr>
        </p:pic>
        <p:sp>
          <p:nvSpPr>
            <p:cNvPr id="41" name="Oval 40"/>
            <p:cNvSpPr/>
            <p:nvPr/>
          </p:nvSpPr>
          <p:spPr>
            <a:xfrm>
              <a:off x="6892839" y="4725452"/>
              <a:ext cx="1309050" cy="1270818"/>
            </a:xfrm>
            <a:prstGeom prst="ellipse">
              <a:avLst/>
            </a:prstGeom>
            <a:solidFill>
              <a:srgbClr val="FFD729"/>
            </a:solidFill>
            <a:ln/>
          </p:spPr>
          <p:style>
            <a:lnRef idx="1">
              <a:schemeClr val="accent1"/>
            </a:lnRef>
            <a:fillRef idx="3">
              <a:schemeClr val="accent1"/>
            </a:fillRef>
            <a:effectRef idx="2">
              <a:schemeClr val="accent1"/>
            </a:effectRef>
            <a:fontRef idx="minor">
              <a:schemeClr val="lt1"/>
            </a:fontRef>
          </p:style>
        </p:sp>
        <p:sp>
          <p:nvSpPr>
            <p:cNvPr id="42" name="Oval 41"/>
            <p:cNvSpPr/>
            <p:nvPr/>
          </p:nvSpPr>
          <p:spPr>
            <a:xfrm>
              <a:off x="7151922" y="4974614"/>
              <a:ext cx="821189" cy="802954"/>
            </a:xfrm>
            <a:prstGeom prst="ellipse">
              <a:avLst/>
            </a:prstGeom>
            <a:noFill/>
            <a:ln w="12700" cap="flat" cmpd="sng" algn="ctr">
              <a:solidFill>
                <a:srgbClr val="FF0000"/>
              </a:solidFill>
              <a:prstDash val="sysDash"/>
              <a:round/>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45" name="TextBox 44"/>
            <p:cNvSpPr txBox="1"/>
            <p:nvPr/>
          </p:nvSpPr>
          <p:spPr>
            <a:xfrm>
              <a:off x="6559148" y="4211498"/>
              <a:ext cx="2182133" cy="369332"/>
            </a:xfrm>
            <a:prstGeom prst="rect">
              <a:avLst/>
            </a:prstGeom>
            <a:noFill/>
          </p:spPr>
          <p:txBody>
            <a:bodyPr wrap="none" rtlCol="0">
              <a:spAutoFit/>
            </a:bodyPr>
            <a:lstStyle/>
            <a:p>
              <a:r>
                <a:rPr lang="en-US" dirty="0" smtClean="0"/>
                <a:t>0 – 20% Most Central</a:t>
              </a:r>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9518" y="373079"/>
            <a:ext cx="7448729" cy="857495"/>
          </a:xfrm>
        </p:spPr>
        <p:txBody>
          <a:bodyPr>
            <a:normAutofit/>
          </a:bodyPr>
          <a:lstStyle/>
          <a:p>
            <a:r>
              <a:rPr lang="en-US" dirty="0" smtClean="0"/>
              <a:t>Preparing for 5 </a:t>
            </a:r>
            <a:r>
              <a:rPr lang="en-US" dirty="0" err="1" smtClean="0"/>
              <a:t>GeV</a:t>
            </a:r>
            <a:r>
              <a:rPr lang="en-US" dirty="0" smtClean="0"/>
              <a:t> Test Run</a:t>
            </a:r>
            <a:endParaRPr lang="en-US" dirty="0"/>
          </a:p>
        </p:txBody>
      </p:sp>
      <p:sp>
        <p:nvSpPr>
          <p:cNvPr id="3" name="Content Placeholder 2"/>
          <p:cNvSpPr>
            <a:spLocks noGrp="1"/>
          </p:cNvSpPr>
          <p:nvPr>
            <p:ph idx="1"/>
          </p:nvPr>
        </p:nvSpPr>
        <p:spPr>
          <a:xfrm>
            <a:off x="309518" y="1417624"/>
            <a:ext cx="8229600" cy="4525963"/>
          </a:xfrm>
        </p:spPr>
        <p:txBody>
          <a:bodyPr>
            <a:normAutofit fontScale="92500" lnSpcReduction="20000"/>
          </a:bodyPr>
          <a:lstStyle/>
          <a:p>
            <a:r>
              <a:rPr lang="en-US" dirty="0" smtClean="0"/>
              <a:t>PHENIX will need </a:t>
            </a:r>
            <a:r>
              <a:rPr lang="en-US" b="1" dirty="0" smtClean="0"/>
              <a:t>three hours </a:t>
            </a:r>
            <a:r>
              <a:rPr lang="en-US" dirty="0" smtClean="0"/>
              <a:t>of IR access in order to move out VTX/FVTX detectors to their retracted position in order to void potential radiation damage to the silicon pixel sensors which are very close to the beam pipe.  In the meantime, we will install a few film badges for measuring radiation levels near the beam pipe.</a:t>
            </a:r>
          </a:p>
          <a:p>
            <a:r>
              <a:rPr lang="en-US" dirty="0" smtClean="0"/>
              <a:t> It is most likely that we will turn off </a:t>
            </a:r>
            <a:r>
              <a:rPr lang="en-US" dirty="0" err="1" smtClean="0"/>
              <a:t>muon</a:t>
            </a:r>
            <a:r>
              <a:rPr lang="en-US" dirty="0" smtClean="0"/>
              <a:t> arms entirely including RPC’s. However, we will keep the PHENIX central arms on and collect data if there is any.  Just started setting up the triggers.</a:t>
            </a:r>
          </a:p>
        </p:txBody>
      </p:sp>
      <p:sp>
        <p:nvSpPr>
          <p:cNvPr id="4" name="Date Placeholder 3"/>
          <p:cNvSpPr>
            <a:spLocks noGrp="1"/>
          </p:cNvSpPr>
          <p:nvPr>
            <p:ph type="dt" sz="half" idx="10"/>
          </p:nvPr>
        </p:nvSpPr>
        <p:spPr/>
        <p:txBody>
          <a:bodyPr/>
          <a:lstStyle/>
          <a:p>
            <a:r>
              <a:rPr lang="en-US" smtClean="0"/>
              <a:t>6/19/12</a:t>
            </a:r>
            <a:endParaRPr lang="en-US"/>
          </a:p>
        </p:txBody>
      </p:sp>
      <p:sp>
        <p:nvSpPr>
          <p:cNvPr id="5" name="Footer Placeholder 4"/>
          <p:cNvSpPr>
            <a:spLocks noGrp="1"/>
          </p:cNvSpPr>
          <p:nvPr>
            <p:ph type="ftr" sz="quarter" idx="11"/>
          </p:nvPr>
        </p:nvSpPr>
        <p:spPr/>
        <p:txBody>
          <a:bodyPr/>
          <a:lstStyle/>
          <a:p>
            <a:r>
              <a:rPr lang="en-US" smtClean="0"/>
              <a:t>RHIC Time Meeting, X. HE</a:t>
            </a:r>
            <a:endParaRPr lang="en-US"/>
          </a:p>
        </p:txBody>
      </p:sp>
      <p:sp>
        <p:nvSpPr>
          <p:cNvPr id="6" name="Slide Number Placeholder 5"/>
          <p:cNvSpPr>
            <a:spLocks noGrp="1"/>
          </p:cNvSpPr>
          <p:nvPr>
            <p:ph type="sldNum" sz="quarter" idx="12"/>
          </p:nvPr>
        </p:nvSpPr>
        <p:spPr/>
        <p:txBody>
          <a:bodyPr/>
          <a:lstStyle/>
          <a:p>
            <a:fld id="{C06AD205-7A15-EB4E-9539-190694A9CF9A}"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Backup</a:t>
            </a:r>
            <a:endParaRPr lang="en-US" dirty="0"/>
          </a:p>
        </p:txBody>
      </p:sp>
      <p:sp>
        <p:nvSpPr>
          <p:cNvPr id="8" name="Text Placeholder 7"/>
          <p:cNvSpPr>
            <a:spLocks noGrp="1"/>
          </p:cNvSpPr>
          <p:nvPr>
            <p:ph type="body" idx="1"/>
          </p:nvPr>
        </p:nvSpPr>
        <p:spPr/>
        <p:txBody>
          <a:bodyPr/>
          <a:lstStyle/>
          <a:p>
            <a:endParaRPr lang="en-US" dirty="0"/>
          </a:p>
        </p:txBody>
      </p:sp>
      <p:sp>
        <p:nvSpPr>
          <p:cNvPr id="4" name="Date Placeholder 3"/>
          <p:cNvSpPr>
            <a:spLocks noGrp="1"/>
          </p:cNvSpPr>
          <p:nvPr>
            <p:ph type="dt" sz="half" idx="10"/>
          </p:nvPr>
        </p:nvSpPr>
        <p:spPr/>
        <p:txBody>
          <a:bodyPr/>
          <a:lstStyle/>
          <a:p>
            <a:r>
              <a:rPr lang="en-US" smtClean="0"/>
              <a:t>6/19/12</a:t>
            </a:r>
            <a:endParaRPr lang="en-US"/>
          </a:p>
        </p:txBody>
      </p:sp>
      <p:sp>
        <p:nvSpPr>
          <p:cNvPr id="5" name="Footer Placeholder 4"/>
          <p:cNvSpPr>
            <a:spLocks noGrp="1"/>
          </p:cNvSpPr>
          <p:nvPr>
            <p:ph type="ftr" sz="quarter" idx="11"/>
          </p:nvPr>
        </p:nvSpPr>
        <p:spPr/>
        <p:txBody>
          <a:bodyPr/>
          <a:lstStyle/>
          <a:p>
            <a:r>
              <a:rPr lang="en-US" smtClean="0"/>
              <a:t>RHIC Time Meeting, X. HE</a:t>
            </a:r>
            <a:endParaRPr lang="en-US"/>
          </a:p>
        </p:txBody>
      </p:sp>
      <p:sp>
        <p:nvSpPr>
          <p:cNvPr id="6" name="Slide Number Placeholder 5"/>
          <p:cNvSpPr>
            <a:spLocks noGrp="1"/>
          </p:cNvSpPr>
          <p:nvPr>
            <p:ph type="sldNum" sz="quarter" idx="12"/>
          </p:nvPr>
        </p:nvSpPr>
        <p:spPr/>
        <p:txBody>
          <a:bodyPr/>
          <a:lstStyle/>
          <a:p>
            <a:fld id="{C06AD205-7A15-EB4E-9539-190694A9CF9A}"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235187" y="3385508"/>
            <a:ext cx="10279064" cy="3273733"/>
          </a:xfrm>
          <a:prstGeom prst="rect">
            <a:avLst/>
          </a:prstGeom>
        </p:spPr>
      </p:pic>
      <p:sp>
        <p:nvSpPr>
          <p:cNvPr id="4" name="Date Placeholder 3"/>
          <p:cNvSpPr>
            <a:spLocks noGrp="1"/>
          </p:cNvSpPr>
          <p:nvPr>
            <p:ph type="dt" sz="half" idx="10"/>
          </p:nvPr>
        </p:nvSpPr>
        <p:spPr/>
        <p:txBody>
          <a:bodyPr/>
          <a:lstStyle/>
          <a:p>
            <a:r>
              <a:rPr lang="en-US" smtClean="0"/>
              <a:t>6/19/12</a:t>
            </a:r>
            <a:endParaRPr lang="en-US"/>
          </a:p>
        </p:txBody>
      </p:sp>
      <p:sp>
        <p:nvSpPr>
          <p:cNvPr id="5" name="Footer Placeholder 4"/>
          <p:cNvSpPr>
            <a:spLocks noGrp="1"/>
          </p:cNvSpPr>
          <p:nvPr>
            <p:ph type="ftr" sz="quarter" idx="11"/>
          </p:nvPr>
        </p:nvSpPr>
        <p:spPr/>
        <p:txBody>
          <a:bodyPr/>
          <a:lstStyle/>
          <a:p>
            <a:r>
              <a:rPr lang="en-US" smtClean="0"/>
              <a:t>RHIC Time Meeting, X. HE</a:t>
            </a:r>
            <a:endParaRPr lang="en-US"/>
          </a:p>
        </p:txBody>
      </p:sp>
      <p:sp>
        <p:nvSpPr>
          <p:cNvPr id="6" name="Slide Number Placeholder 5"/>
          <p:cNvSpPr>
            <a:spLocks noGrp="1"/>
          </p:cNvSpPr>
          <p:nvPr>
            <p:ph type="sldNum" sz="quarter" idx="12"/>
          </p:nvPr>
        </p:nvSpPr>
        <p:spPr/>
        <p:txBody>
          <a:bodyPr/>
          <a:lstStyle/>
          <a:p>
            <a:fld id="{C06AD205-7A15-EB4E-9539-190694A9CF9A}" type="slidenum">
              <a:rPr lang="en-US" smtClean="0"/>
              <a:pPr/>
              <a:t>7</a:t>
            </a:fld>
            <a:endParaRPr lang="en-US"/>
          </a:p>
        </p:txBody>
      </p:sp>
      <p:pic>
        <p:nvPicPr>
          <p:cNvPr id="7" name="Picture 6"/>
          <p:cNvPicPr>
            <a:picLocks noChangeAspect="1"/>
          </p:cNvPicPr>
          <p:nvPr/>
        </p:nvPicPr>
        <p:blipFill>
          <a:blip r:embed="rId3"/>
          <a:stretch>
            <a:fillRect/>
          </a:stretch>
        </p:blipFill>
        <p:spPr>
          <a:xfrm>
            <a:off x="-224514" y="553725"/>
            <a:ext cx="10241579" cy="3261795"/>
          </a:xfrm>
          <a:prstGeom prst="rect">
            <a:avLst/>
          </a:prstGeom>
        </p:spPr>
      </p:pic>
      <p:sp>
        <p:nvSpPr>
          <p:cNvPr id="10" name="Frame 9"/>
          <p:cNvSpPr/>
          <p:nvPr/>
        </p:nvSpPr>
        <p:spPr>
          <a:xfrm>
            <a:off x="7263670" y="957776"/>
            <a:ext cx="1863414" cy="5215724"/>
          </a:xfrm>
          <a:prstGeom prst="frame">
            <a:avLst>
              <a:gd name="adj1" fmla="val 364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p:nvPr>
        </p:nvSpPr>
        <p:spPr>
          <a:xfrm>
            <a:off x="186536" y="75002"/>
            <a:ext cx="7600243" cy="537391"/>
          </a:xfrm>
        </p:spPr>
        <p:txBody>
          <a:bodyPr>
            <a:normAutofit fontScale="90000"/>
          </a:bodyPr>
          <a:lstStyle/>
          <a:p>
            <a:r>
              <a:rPr lang="en-US" sz="3600" dirty="0" smtClean="0"/>
              <a:t>Super Week of Data Taking!!!</a:t>
            </a:r>
            <a:endParaRPr lang="en-US" sz="3600" dirty="0"/>
          </a:p>
        </p:txBody>
      </p:sp>
      <p:grpSp>
        <p:nvGrpSpPr>
          <p:cNvPr id="3" name="Group 11"/>
          <p:cNvGrpSpPr/>
          <p:nvPr/>
        </p:nvGrpSpPr>
        <p:grpSpPr>
          <a:xfrm>
            <a:off x="2388403" y="2477686"/>
            <a:ext cx="3289300" cy="2463800"/>
            <a:chOff x="2388403" y="2477686"/>
            <a:chExt cx="3289300" cy="2463800"/>
          </a:xfrm>
        </p:grpSpPr>
        <p:pic>
          <p:nvPicPr>
            <p:cNvPr id="9" name="Picture 8"/>
            <p:cNvPicPr>
              <a:picLocks noChangeAspect="1"/>
            </p:cNvPicPr>
            <p:nvPr/>
          </p:nvPicPr>
          <p:blipFill>
            <a:blip r:embed="rId4"/>
            <a:stretch>
              <a:fillRect/>
            </a:stretch>
          </p:blipFill>
          <p:spPr>
            <a:xfrm>
              <a:off x="2388403" y="2477686"/>
              <a:ext cx="3289300" cy="2463800"/>
            </a:xfrm>
            <a:prstGeom prst="rect">
              <a:avLst/>
            </a:prstGeom>
          </p:spPr>
        </p:pic>
        <p:sp>
          <p:nvSpPr>
            <p:cNvPr id="11" name="&quot;No&quot; Symbol 10"/>
            <p:cNvSpPr/>
            <p:nvPr/>
          </p:nvSpPr>
          <p:spPr>
            <a:xfrm>
              <a:off x="2797136" y="2477686"/>
              <a:ext cx="2528276" cy="2463800"/>
            </a:xfrm>
            <a:prstGeom prst="noSmoking">
              <a:avLst>
                <a:gd name="adj" fmla="val 4351"/>
              </a:avLst>
            </a:prstGeom>
            <a:solidFill>
              <a:srgbClr val="FF0000"/>
            </a:solidFill>
            <a:ln/>
          </p:spPr>
          <p:style>
            <a:lnRef idx="1">
              <a:schemeClr val="accent1"/>
            </a:lnRef>
            <a:fillRef idx="3">
              <a:schemeClr val="accent1"/>
            </a:fillRef>
            <a:effectRef idx="2">
              <a:schemeClr val="accent1"/>
            </a:effectRef>
            <a:fontRef idx="minor">
              <a:schemeClr val="lt1"/>
            </a:fontRef>
          </p:style>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2" accel="50000" decel="5000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6045</TotalTime>
  <Words>359</Words>
  <Application>Microsoft Macintosh PowerPoint</Application>
  <PresentationFormat>On-screen Show (4:3)</PresentationFormat>
  <Paragraphs>46</Paragraphs>
  <Slides>7</Slides>
  <Notes>1</Notes>
  <HiddenSlides>0</HiddenSlides>
  <MMClips>0</MMClips>
  <ScaleCrop>false</ScaleCrop>
  <HeadingPairs>
    <vt:vector size="4" baseType="variant">
      <vt:variant>
        <vt:lpstr>Design Template</vt:lpstr>
      </vt:variant>
      <vt:variant>
        <vt:i4>1</vt:i4>
      </vt:variant>
      <vt:variant>
        <vt:lpstr>Slide Titles</vt:lpstr>
      </vt:variant>
      <vt:variant>
        <vt:i4>7</vt:i4>
      </vt:variant>
    </vt:vector>
  </HeadingPairs>
  <TitlesOfParts>
    <vt:vector size="8" baseType="lpstr">
      <vt:lpstr>Office Theme</vt:lpstr>
      <vt:lpstr>Sampled Integrated Luminosity</vt:lpstr>
      <vt:lpstr>Another Super Week of Data Taking!!!</vt:lpstr>
      <vt:lpstr>PHENIX Continues on Improving Data Taking Efficiency</vt:lpstr>
      <vt:lpstr>Collision Geometry Dependent Study of J/y </vt:lpstr>
      <vt:lpstr>Preparing for 5 GeV Test Run</vt:lpstr>
      <vt:lpstr>Backup</vt:lpstr>
      <vt:lpstr>Super Week of Data Taking!!!</vt:lpstr>
    </vt:vector>
  </TitlesOfParts>
  <Manager/>
  <Company>Georgia State University</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UU beams</dc:title>
  <dc:subject/>
  <dc:creator>Xiaochun He</dc:creator>
  <cp:keywords/>
  <dc:description/>
  <cp:lastModifiedBy>Xiaochun He</cp:lastModifiedBy>
  <cp:revision>91</cp:revision>
  <dcterms:created xsi:type="dcterms:W3CDTF">2012-06-19T13:47:02Z</dcterms:created>
  <dcterms:modified xsi:type="dcterms:W3CDTF">2012-06-19T15:39:14Z</dcterms:modified>
  <cp:category/>
</cp:coreProperties>
</file>