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2" r:id="rId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2\fy12q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2\fy12q3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2\fy12q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2026337225088263"/>
          <c:y val="0.13389702920682295"/>
          <c:w val="0.7824940443451287"/>
          <c:h val="0.76409440377661064"/>
        </c:manualLayout>
      </c:layout>
      <c:barChart>
        <c:barDir val="col"/>
        <c:grouping val="stacked"/>
        <c:ser>
          <c:idx val="0"/>
          <c:order val="0"/>
          <c:tx>
            <c:strRef>
              <c:f>NORMAL!$AC$704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NORMAL!$AG$703:$AJ$703</c:f>
              <c:strCache>
                <c:ptCount val="4"/>
                <c:pt idx="0">
                  <c:v>FY12-week 31:</c:v>
                </c:pt>
                <c:pt idx="1">
                  <c:v>FY12-week 32:</c:v>
                </c:pt>
                <c:pt idx="2">
                  <c:v>FY12-week 33:</c:v>
                </c:pt>
                <c:pt idx="3">
                  <c:v>FY12-week 33:</c:v>
                </c:pt>
              </c:strCache>
            </c:strRef>
          </c:cat>
          <c:val>
            <c:numRef>
              <c:f>NORMAL!$AG$704:$AJ$704</c:f>
              <c:numCache>
                <c:formatCode>0</c:formatCode>
                <c:ptCount val="4"/>
                <c:pt idx="0">
                  <c:v>118.14</c:v>
                </c:pt>
                <c:pt idx="1">
                  <c:v>123.7</c:v>
                </c:pt>
                <c:pt idx="2">
                  <c:v>49.9</c:v>
                </c:pt>
                <c:pt idx="3">
                  <c:v>119.1</c:v>
                </c:pt>
              </c:numCache>
            </c:numRef>
          </c:val>
        </c:ser>
        <c:ser>
          <c:idx val="1"/>
          <c:order val="1"/>
          <c:tx>
            <c:strRef>
              <c:f>NORMAL!$AC$705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NORMAL!$AG$705:$AJ$705</c:f>
              <c:numCache>
                <c:formatCode>0</c:formatCode>
                <c:ptCount val="4"/>
                <c:pt idx="0">
                  <c:v>0</c:v>
                </c:pt>
                <c:pt idx="1">
                  <c:v>4.95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NORMAL!$AC$712</c:f>
              <c:strCache>
                <c:ptCount val="1"/>
                <c:pt idx="0">
                  <c:v>Beam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NORMAL!$AG$712:$AJ$712</c:f>
              <c:numCache>
                <c:formatCode>0</c:formatCode>
                <c:ptCount val="4"/>
                <c:pt idx="0">
                  <c:v>8.73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NORMAL!$AC$707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NORMAL!$AG$707:$AJ$707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9.08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NORMAL!$AC$706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NORMAL!$AG$706:$AJ$706</c:f>
              <c:numCache>
                <c:formatCode>0</c:formatCode>
                <c:ptCount val="4"/>
                <c:pt idx="0">
                  <c:v>25.05</c:v>
                </c:pt>
                <c:pt idx="1">
                  <c:v>22.99</c:v>
                </c:pt>
                <c:pt idx="2">
                  <c:v>65.55</c:v>
                </c:pt>
                <c:pt idx="3">
                  <c:v>22.58</c:v>
                </c:pt>
              </c:numCache>
            </c:numRef>
          </c:val>
        </c:ser>
        <c:ser>
          <c:idx val="6"/>
          <c:order val="5"/>
          <c:tx>
            <c:strRef>
              <c:f>NORMAL!$AC$708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NORMAL!$AG$708:$AJ$708</c:f>
              <c:numCache>
                <c:formatCode>0</c:formatCode>
                <c:ptCount val="4"/>
                <c:pt idx="0">
                  <c:v>0.66000000000000059</c:v>
                </c:pt>
                <c:pt idx="1">
                  <c:v>10.850000000000007</c:v>
                </c:pt>
                <c:pt idx="2">
                  <c:v>10.450000000000006</c:v>
                </c:pt>
                <c:pt idx="3">
                  <c:v>10.08</c:v>
                </c:pt>
              </c:numCache>
            </c:numRef>
          </c:val>
        </c:ser>
        <c:ser>
          <c:idx val="7"/>
          <c:order val="6"/>
          <c:tx>
            <c:strRef>
              <c:f>NORMAL!$AC$711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NORMAL!$AG$711:$AJ$711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NORMAL!$AC$710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NORMAL!$AG$710:$AJ$710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NORMAL!$AC$709</c:f>
              <c:strCache>
                <c:ptCount val="1"/>
                <c:pt idx="0">
                  <c:v>Machine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NORMAL!$AG$709:$AJ$709</c:f>
              <c:numCache>
                <c:formatCode>0</c:formatCode>
                <c:ptCount val="4"/>
                <c:pt idx="0">
                  <c:v>15.42</c:v>
                </c:pt>
                <c:pt idx="1">
                  <c:v>5.51</c:v>
                </c:pt>
                <c:pt idx="2">
                  <c:v>33.020000000000003</c:v>
                </c:pt>
                <c:pt idx="3">
                  <c:v>16.240000000000002</c:v>
                </c:pt>
              </c:numCache>
            </c:numRef>
          </c:val>
        </c:ser>
        <c:overlap val="100"/>
        <c:axId val="52889472"/>
        <c:axId val="52891008"/>
      </c:barChart>
      <c:catAx>
        <c:axId val="52889472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891008"/>
        <c:crosses val="autoZero"/>
        <c:lblAlgn val="ctr"/>
        <c:lblOffset val="100"/>
        <c:tickLblSkip val="1"/>
        <c:tickMarkSkip val="1"/>
      </c:catAx>
      <c:valAx>
        <c:axId val="52891008"/>
        <c:scaling>
          <c:orientation val="minMax"/>
          <c:max val="16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1105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889472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5.5702965868637225E-2"/>
          <c:y val="0.15915129669840239"/>
          <c:w val="0.80607197309886192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NORMAL!$BC$704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NORMAL!$BG$703:$BK$703</c:f>
              <c:strCache>
                <c:ptCount val="5"/>
                <c:pt idx="0">
                  <c:v>FY12-week 35:</c:v>
                </c:pt>
                <c:pt idx="1">
                  <c:v>FY12-week 36:</c:v>
                </c:pt>
                <c:pt idx="2">
                  <c:v>FY12-week 37:</c:v>
                </c:pt>
                <c:pt idx="3">
                  <c:v>FY12-week 38:</c:v>
                </c:pt>
                <c:pt idx="4">
                  <c:v>FY12-week 39:</c:v>
                </c:pt>
              </c:strCache>
            </c:strRef>
          </c:cat>
          <c:val>
            <c:numRef>
              <c:f>NORMAL!$BG$704:$BK$704</c:f>
              <c:numCache>
                <c:formatCode>0</c:formatCode>
                <c:ptCount val="5"/>
                <c:pt idx="0">
                  <c:v>95.97</c:v>
                </c:pt>
                <c:pt idx="1">
                  <c:v>122.54</c:v>
                </c:pt>
                <c:pt idx="2">
                  <c:v>112.72999999999999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NORMAL!$BC$705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NORMAL!$BG$705:$BK$705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NORMAL!$BC$712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NORMAL!$BG$712:$BK$712</c:f>
              <c:numCache>
                <c:formatCode>0</c:formatCode>
                <c:ptCount val="5"/>
                <c:pt idx="0">
                  <c:v>14.25</c:v>
                </c:pt>
                <c:pt idx="1">
                  <c:v>0</c:v>
                </c:pt>
                <c:pt idx="2">
                  <c:v>14.02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NORMAL!$BC$707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NORMAL!$BG$707:$BK$707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NORMAL!$BC$706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NORMAL!$BG$706:$BK$706</c:f>
              <c:numCache>
                <c:formatCode>0</c:formatCode>
                <c:ptCount val="5"/>
                <c:pt idx="0">
                  <c:v>25.13</c:v>
                </c:pt>
                <c:pt idx="1">
                  <c:v>23.3</c:v>
                </c:pt>
                <c:pt idx="2">
                  <c:v>18.82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NORMAL!$BC$708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NORMAL!$BG$708:$BK$708</c:f>
              <c:numCache>
                <c:formatCode>0</c:formatCode>
                <c:ptCount val="5"/>
                <c:pt idx="0">
                  <c:v>0</c:v>
                </c:pt>
                <c:pt idx="1">
                  <c:v>9.27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NORMAL!$BC$711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NORMAL!$BG$711:$BK$711</c:f>
              <c:numCache>
                <c:formatCode>0</c:formatCode>
                <c:ptCount val="5"/>
                <c:pt idx="0">
                  <c:v>0.12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NORMAL!$BC$710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NORMAL!$BG$710:$BK$710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NORMAL!$BC$709</c:f>
              <c:strCache>
                <c:ptCount val="1"/>
                <c:pt idx="0">
                  <c:v>Machine 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NORMAL!$BG$709:$BK$709</c:f>
              <c:numCache>
                <c:formatCode>0</c:formatCode>
                <c:ptCount val="5"/>
                <c:pt idx="0">
                  <c:v>32.53</c:v>
                </c:pt>
                <c:pt idx="1">
                  <c:v>12.89</c:v>
                </c:pt>
                <c:pt idx="2">
                  <c:v>22.43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overlap val="100"/>
        <c:axId val="102877440"/>
        <c:axId val="111431680"/>
      </c:barChart>
      <c:catAx>
        <c:axId val="102877440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431680"/>
        <c:crosses val="autoZero"/>
        <c:lblAlgn val="ctr"/>
        <c:lblOffset val="100"/>
        <c:tickLblSkip val="1"/>
        <c:tickMarkSkip val="1"/>
      </c:catAx>
      <c:valAx>
        <c:axId val="111431680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107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77440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0322091813994938"/>
          <c:y val="0.17108756744144837"/>
          <c:w val="0.35521542118555938"/>
          <c:h val="0.72071822063061497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2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400" b="1" i="0" u="none" strike="noStrike" baseline="0" dirty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4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(GREATER THAN ONE HOUR) </a:t>
            </a:r>
            <a:r>
              <a:rPr lang="en-US" sz="1400" b="1" i="0" u="none" strike="noStrike" baseline="0" dirty="0">
                <a:solidFill>
                  <a:srgbClr val="FF0000"/>
                </a:solidFill>
                <a:latin typeface="Arial"/>
                <a:cs typeface="Arial"/>
              </a:rPr>
              <a:t>BY SYSTEM  JUNE </a:t>
            </a:r>
            <a:r>
              <a:rPr lang="en-US" sz="14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2012</a:t>
            </a:r>
          </a:p>
        </c:rich>
      </c:tx>
      <c:layout>
        <c:manualLayout>
          <c:xMode val="edge"/>
          <c:yMode val="edge"/>
          <c:x val="0.124875"/>
          <c:y val="2.3768321094694619E-2"/>
        </c:manualLayout>
      </c:layout>
      <c:spPr>
        <a:noFill/>
        <a:ln w="25400">
          <a:noFill/>
        </a:ln>
      </c:spPr>
    </c:title>
    <c:view3D>
      <c:rotX val="10"/>
      <c:hPercent val="100"/>
      <c:rotY val="75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8859573511760294"/>
          <c:y val="6.7820047774927006E-2"/>
          <c:w val="0.63987366884322761"/>
          <c:h val="0.77936536022884784"/>
        </c:manualLayout>
      </c:layout>
      <c:bar3DChart>
        <c:barDir val="col"/>
        <c:grouping val="standard"/>
        <c:ser>
          <c:idx val="1"/>
          <c:order val="0"/>
          <c:tx>
            <c:strRef>
              <c:f>NORMAL!$BB$852</c:f>
              <c:strCache>
                <c:ptCount val="1"/>
                <c:pt idx="0">
                  <c:v>Weather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NORMAL!$BB$843:$BF$843</c:f>
              <c:strCache>
                <c:ptCount val="5"/>
                <c:pt idx="0">
                  <c:v>05/29/12/2 to 06/05/12/1</c:v>
                </c:pt>
                <c:pt idx="2">
                  <c:v>06/05/12/2 to 06/12/12/1</c:v>
                </c:pt>
                <c:pt idx="4">
                  <c:v>06/12/12/2 to 06/19/12/1</c:v>
                </c:pt>
              </c:strCache>
            </c:strRef>
          </c:cat>
          <c:val>
            <c:numRef>
              <c:f>NORMAL!$BB$853:$BF$853</c:f>
              <c:numCache>
                <c:formatCode>0.0</c:formatCode>
                <c:ptCount val="5"/>
                <c:pt idx="0" formatCode="0.0%">
                  <c:v>2.9720385758476376E-3</c:v>
                </c:pt>
              </c:numCache>
            </c:numRef>
          </c:val>
        </c:ser>
        <c:ser>
          <c:idx val="10"/>
          <c:order val="1"/>
          <c:tx>
            <c:strRef>
              <c:f>NORMAL!$BF$854</c:f>
              <c:strCache>
                <c:ptCount val="1"/>
                <c:pt idx="0">
                  <c:v>Injector_Performance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NORMAL!$BB$843:$BF$843</c:f>
              <c:strCache>
                <c:ptCount val="5"/>
                <c:pt idx="0">
                  <c:v>05/29/12/2 to 06/05/12/1</c:v>
                </c:pt>
                <c:pt idx="2">
                  <c:v>06/05/12/2 to 06/12/12/1</c:v>
                </c:pt>
                <c:pt idx="4">
                  <c:v>06/12/12/2 to 06/19/12/1</c:v>
                </c:pt>
              </c:strCache>
            </c:strRef>
          </c:cat>
          <c:val>
            <c:numRef>
              <c:f>NORMAL!$BB$855:$BF$855</c:f>
              <c:numCache>
                <c:formatCode>0.0</c:formatCode>
                <c:ptCount val="5"/>
                <c:pt idx="4" formatCode="0.0%">
                  <c:v>5.418410464810659E-3</c:v>
                </c:pt>
              </c:numCache>
            </c:numRef>
          </c:val>
        </c:ser>
        <c:ser>
          <c:idx val="8"/>
          <c:order val="2"/>
          <c:tx>
            <c:strRef>
              <c:f>NORMAL!$BD$872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NORMAL!$BB$843:$BF$843</c:f>
              <c:strCache>
                <c:ptCount val="5"/>
                <c:pt idx="0">
                  <c:v>05/29/12/2 to 06/05/12/1</c:v>
                </c:pt>
                <c:pt idx="2">
                  <c:v>06/05/12/2 to 06/12/12/1</c:v>
                </c:pt>
                <c:pt idx="4">
                  <c:v>06/12/12/2 to 06/19/12/1</c:v>
                </c:pt>
              </c:strCache>
            </c:strRef>
          </c:cat>
          <c:val>
            <c:numRef>
              <c:f>NORMAL!$BB$873:$BF$873</c:f>
              <c:numCache>
                <c:formatCode>0.0%</c:formatCode>
                <c:ptCount val="5"/>
                <c:pt idx="2">
                  <c:v>3.9425001516346213E-3</c:v>
                </c:pt>
                <c:pt idx="4">
                  <c:v>5.4588463638017837E-3</c:v>
                </c:pt>
              </c:numCache>
            </c:numRef>
          </c:val>
        </c:ser>
        <c:ser>
          <c:idx val="0"/>
          <c:order val="3"/>
          <c:tx>
            <c:strRef>
              <c:f>NORMAL!$BB$850</c:f>
              <c:strCache>
                <c:ptCount val="1"/>
                <c:pt idx="0">
                  <c:v>ElecBooster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NORMAL!$BB$843:$BF$843</c:f>
              <c:strCache>
                <c:ptCount val="5"/>
                <c:pt idx="0">
                  <c:v>05/29/12/2 to 06/05/12/1</c:v>
                </c:pt>
                <c:pt idx="2">
                  <c:v>06/05/12/2 to 06/12/12/1</c:v>
                </c:pt>
                <c:pt idx="4">
                  <c:v>06/12/12/2 to 06/19/12/1</c:v>
                </c:pt>
              </c:strCache>
            </c:strRef>
          </c:cat>
          <c:val>
            <c:numRef>
              <c:f>NORMAL!$BB$851:$BF$851</c:f>
              <c:numCache>
                <c:formatCode>0.0</c:formatCode>
                <c:ptCount val="5"/>
                <c:pt idx="0" formatCode="0.0%">
                  <c:v>4.4135783748812191E-2</c:v>
                </c:pt>
              </c:numCache>
            </c:numRef>
          </c:val>
        </c:ser>
        <c:ser>
          <c:idx val="9"/>
          <c:order val="4"/>
          <c:tx>
            <c:strRef>
              <c:f>NORMAL!$BD$858</c:f>
              <c:strCache>
                <c:ptCount val="1"/>
                <c:pt idx="0">
                  <c:v>PPS_Booster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cat>
            <c:strRef>
              <c:f>NORMAL!$BB$843:$BF$843</c:f>
              <c:strCache>
                <c:ptCount val="5"/>
                <c:pt idx="0">
                  <c:v>05/29/12/2 to 06/05/12/1</c:v>
                </c:pt>
                <c:pt idx="2">
                  <c:v>06/05/12/2 to 06/12/12/1</c:v>
                </c:pt>
                <c:pt idx="4">
                  <c:v>06/12/12/2 to 06/19/12/1</c:v>
                </c:pt>
              </c:strCache>
            </c:strRef>
          </c:cat>
          <c:val>
            <c:numRef>
              <c:f>NORMAL!$BB$859:$BF$859</c:f>
              <c:numCache>
                <c:formatCode>0.0</c:formatCode>
                <c:ptCount val="5"/>
                <c:pt idx="2" formatCode="0.0%">
                  <c:v>2.5676795859363943E-3</c:v>
                </c:pt>
              </c:numCache>
            </c:numRef>
          </c:val>
        </c:ser>
        <c:ser>
          <c:idx val="7"/>
          <c:order val="5"/>
          <c:tx>
            <c:strRef>
              <c:f>NORMAL!$BD$860</c:f>
              <c:strCache>
                <c:ptCount val="1"/>
                <c:pt idx="0">
                  <c:v>PPS_AGS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NORMAL!$BB$843:$BF$843</c:f>
              <c:strCache>
                <c:ptCount val="5"/>
                <c:pt idx="0">
                  <c:v>05/29/12/2 to 06/05/12/1</c:v>
                </c:pt>
                <c:pt idx="2">
                  <c:v>06/05/12/2 to 06/12/12/1</c:v>
                </c:pt>
                <c:pt idx="4">
                  <c:v>06/12/12/2 to 06/19/12/1</c:v>
                </c:pt>
              </c:strCache>
            </c:strRef>
          </c:cat>
          <c:val>
            <c:numRef>
              <c:f>NORMAL!$BB$861:$BF$861</c:f>
              <c:numCache>
                <c:formatCode>0.0</c:formatCode>
                <c:ptCount val="5"/>
                <c:pt idx="2" formatCode="0.0%">
                  <c:v>1.1726410707426051E-2</c:v>
                </c:pt>
              </c:numCache>
            </c:numRef>
          </c:val>
        </c:ser>
        <c:ser>
          <c:idx val="11"/>
          <c:order val="6"/>
          <c:tx>
            <c:strRef>
              <c:f>NORMAL!$BF$856</c:f>
              <c:strCache>
                <c:ptCount val="1"/>
                <c:pt idx="0">
                  <c:v>PS_AGS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cat>
            <c:strRef>
              <c:f>NORMAL!$BB$843:$BF$843</c:f>
              <c:strCache>
                <c:ptCount val="5"/>
                <c:pt idx="0">
                  <c:v>05/29/12/2 to 06/05/12/1</c:v>
                </c:pt>
                <c:pt idx="2">
                  <c:v>06/05/12/2 to 06/12/12/1</c:v>
                </c:pt>
                <c:pt idx="4">
                  <c:v>06/12/12/2 to 06/19/12/1</c:v>
                </c:pt>
              </c:strCache>
            </c:strRef>
          </c:cat>
          <c:val>
            <c:numRef>
              <c:f>NORMAL!$BB$857:$BF$857</c:f>
              <c:numCache>
                <c:formatCode>0.0</c:formatCode>
                <c:ptCount val="5"/>
                <c:pt idx="4" formatCode="0.0%">
                  <c:v>3.3966155152544428E-3</c:v>
                </c:pt>
              </c:numCache>
            </c:numRef>
          </c:val>
        </c:ser>
        <c:ser>
          <c:idx val="12"/>
          <c:order val="7"/>
          <c:tx>
            <c:strRef>
              <c:f>NORMAL!$BF$868</c:f>
              <c:strCache>
                <c:ptCount val="1"/>
                <c:pt idx="0">
                  <c:v>CRYO_RHIC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cat>
            <c:strRef>
              <c:f>NORMAL!$BB$843:$BF$843</c:f>
              <c:strCache>
                <c:ptCount val="5"/>
                <c:pt idx="0">
                  <c:v>05/29/12/2 to 06/05/12/1</c:v>
                </c:pt>
                <c:pt idx="2">
                  <c:v>06/05/12/2 to 06/12/12/1</c:v>
                </c:pt>
                <c:pt idx="4">
                  <c:v>06/12/12/2 to 06/19/12/1</c:v>
                </c:pt>
              </c:strCache>
            </c:strRef>
          </c:cat>
          <c:val>
            <c:numRef>
              <c:f>NORMAL!$BB$869:$BF$869</c:f>
              <c:numCache>
                <c:formatCode>0.0</c:formatCode>
                <c:ptCount val="5"/>
                <c:pt idx="4" formatCode="0.0%">
                  <c:v>1.7832231455085824E-2</c:v>
                </c:pt>
              </c:numCache>
            </c:numRef>
          </c:val>
        </c:ser>
        <c:ser>
          <c:idx val="2"/>
          <c:order val="8"/>
          <c:tx>
            <c:strRef>
              <c:f>NORMAL!$BB$866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NORMAL!$BB$843:$BF$843</c:f>
              <c:strCache>
                <c:ptCount val="5"/>
                <c:pt idx="0">
                  <c:v>05/29/12/2 to 06/05/12/1</c:v>
                </c:pt>
                <c:pt idx="2">
                  <c:v>06/05/12/2 to 06/12/12/1</c:v>
                </c:pt>
                <c:pt idx="4">
                  <c:v>06/12/12/2 to 06/19/12/1</c:v>
                </c:pt>
              </c:strCache>
            </c:strRef>
          </c:cat>
          <c:val>
            <c:numRef>
              <c:f>NORMAL!$BB$867:$BF$867</c:f>
              <c:numCache>
                <c:formatCode>0.0</c:formatCode>
                <c:ptCount val="5"/>
                <c:pt idx="0" formatCode="0.0%">
                  <c:v>2.2239744445118376E-3</c:v>
                </c:pt>
                <c:pt idx="4" formatCode="0.0%">
                  <c:v>2.426153939467459E-3</c:v>
                </c:pt>
              </c:numCache>
            </c:numRef>
          </c:val>
        </c:ser>
        <c:ser>
          <c:idx val="4"/>
          <c:order val="9"/>
          <c:tx>
            <c:strRef>
              <c:f>NORMAL!$BB$862</c:f>
              <c:strCache>
                <c:ptCount val="1"/>
                <c:pt idx="0">
                  <c:v>PPS_RHIC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cat>
            <c:strRef>
              <c:f>NORMAL!$BB$843:$BF$843</c:f>
              <c:strCache>
                <c:ptCount val="5"/>
                <c:pt idx="0">
                  <c:v>05/29/12/2 to 06/05/12/1</c:v>
                </c:pt>
                <c:pt idx="2">
                  <c:v>06/05/12/2 to 06/12/12/1</c:v>
                </c:pt>
                <c:pt idx="4">
                  <c:v>06/12/12/2 to 06/19/12/1</c:v>
                </c:pt>
              </c:strCache>
            </c:strRef>
          </c:cat>
          <c:val>
            <c:numRef>
              <c:f>NORMAL!$BB$863:$BF$863</c:f>
              <c:numCache>
                <c:formatCode>0.0</c:formatCode>
                <c:ptCount val="5"/>
                <c:pt idx="0" formatCode="0.0%">
                  <c:v>2.7900770303875776E-3</c:v>
                </c:pt>
              </c:numCache>
            </c:numRef>
          </c:val>
        </c:ser>
        <c:ser>
          <c:idx val="5"/>
          <c:order val="10"/>
          <c:tx>
            <c:strRef>
              <c:f>NORMAL!$BB$864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rgbClr val="002060"/>
            </a:solidFill>
          </c:spPr>
          <c:cat>
            <c:strRef>
              <c:f>NORMAL!$BB$843:$BF$843</c:f>
              <c:strCache>
                <c:ptCount val="5"/>
                <c:pt idx="0">
                  <c:v>05/29/12/2 to 06/05/12/1</c:v>
                </c:pt>
                <c:pt idx="2">
                  <c:v>06/05/12/2 to 06/12/12/1</c:v>
                </c:pt>
                <c:pt idx="4">
                  <c:v>06/12/12/2 to 06/19/12/1</c:v>
                </c:pt>
              </c:strCache>
            </c:strRef>
          </c:cat>
          <c:val>
            <c:numRef>
              <c:f>NORMAL!$BB$865:$BF$865</c:f>
              <c:numCache>
                <c:formatCode>0.0</c:formatCode>
                <c:ptCount val="5"/>
                <c:pt idx="0" formatCode="0.0%">
                  <c:v>3.2348719192899457E-3</c:v>
                </c:pt>
                <c:pt idx="2" formatCode="0.0%">
                  <c:v>4.5086027375103614E-3</c:v>
                </c:pt>
                <c:pt idx="4" formatCode="0.0%">
                  <c:v>6.2271284446331456E-3</c:v>
                </c:pt>
              </c:numCache>
            </c:numRef>
          </c:val>
        </c:ser>
        <c:ser>
          <c:idx val="13"/>
          <c:order val="11"/>
          <c:tx>
            <c:strRef>
              <c:f>NORMAL!$BF$874</c:f>
              <c:strCache>
                <c:ptCount val="1"/>
                <c:pt idx="0">
                  <c:v>ACG_RHIC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NORMAL!$BB$843:$BF$843</c:f>
              <c:strCache>
                <c:ptCount val="5"/>
                <c:pt idx="0">
                  <c:v>05/29/12/2 to 06/05/12/1</c:v>
                </c:pt>
                <c:pt idx="2">
                  <c:v>06/05/12/2 to 06/12/12/1</c:v>
                </c:pt>
                <c:pt idx="4">
                  <c:v>06/12/12/2 to 06/19/12/1</c:v>
                </c:pt>
              </c:strCache>
            </c:strRef>
          </c:cat>
          <c:val>
            <c:numRef>
              <c:f>NORMAL!$BB$875:$BF$875</c:f>
              <c:numCache>
                <c:formatCode>0.0</c:formatCode>
                <c:ptCount val="5"/>
                <c:pt idx="4" formatCode="0.0%">
                  <c:v>3.0326924243343238E-3</c:v>
                </c:pt>
              </c:numCache>
            </c:numRef>
          </c:val>
        </c:ser>
        <c:ser>
          <c:idx val="6"/>
          <c:order val="12"/>
          <c:tx>
            <c:strRef>
              <c:f>NORMAL!$BB$870</c:f>
              <c:strCache>
                <c:ptCount val="1"/>
                <c:pt idx="0">
                  <c:v>WaterRHIC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NORMAL!$BB$843:$BF$843</c:f>
              <c:strCache>
                <c:ptCount val="5"/>
                <c:pt idx="0">
                  <c:v>05/29/12/2 to 06/05/12/1</c:v>
                </c:pt>
                <c:pt idx="2">
                  <c:v>06/05/12/2 to 06/12/12/1</c:v>
                </c:pt>
                <c:pt idx="4">
                  <c:v>06/12/12/2 to 06/19/12/1</c:v>
                </c:pt>
              </c:strCache>
            </c:strRef>
          </c:cat>
          <c:val>
            <c:numRef>
              <c:f>NORMAL!$BB$871:$BF$871</c:f>
              <c:numCache>
                <c:formatCode>0.0</c:formatCode>
                <c:ptCount val="5"/>
                <c:pt idx="0" formatCode="0.0%">
                  <c:v>6.8741028284911342E-3</c:v>
                </c:pt>
              </c:numCache>
            </c:numRef>
          </c:val>
        </c:ser>
        <c:ser>
          <c:idx val="3"/>
          <c:order val="13"/>
          <c:tx>
            <c:strRef>
              <c:f>NORMAL!$BB$878</c:f>
              <c:strCache>
                <c:ptCount val="1"/>
                <c:pt idx="0">
                  <c:v>sum&lt;1hr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NORMAL!$BB$843:$BF$843</c:f>
              <c:strCache>
                <c:ptCount val="5"/>
                <c:pt idx="0">
                  <c:v>05/29/12/2 to 06/05/12/1</c:v>
                </c:pt>
                <c:pt idx="2">
                  <c:v>06/05/12/2 to 06/12/12/1</c:v>
                </c:pt>
                <c:pt idx="4">
                  <c:v>06/12/12/2 to 06/19/12/1</c:v>
                </c:pt>
              </c:strCache>
            </c:strRef>
          </c:cat>
          <c:val>
            <c:numRef>
              <c:f>NORMAL!$BB$879:$BF$879</c:f>
              <c:numCache>
                <c:formatCode>0.0</c:formatCode>
                <c:ptCount val="5"/>
                <c:pt idx="0" formatCode="0.0%">
                  <c:v>5.4588463638017837E-3</c:v>
                </c:pt>
                <c:pt idx="2" formatCode="0.0%">
                  <c:v>3.3157437172721938E-3</c:v>
                </c:pt>
                <c:pt idx="4" formatCode="0.0%">
                  <c:v>1.6174359596449728E-3</c:v>
                </c:pt>
              </c:numCache>
            </c:numRef>
          </c:val>
        </c:ser>
        <c:shape val="box"/>
        <c:axId val="102634240"/>
        <c:axId val="102635776"/>
        <c:axId val="102290752"/>
      </c:bar3DChart>
      <c:catAx>
        <c:axId val="102634240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24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35776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102635776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34240"/>
        <c:crosses val="max"/>
        <c:crossBetween val="between"/>
      </c:valAx>
      <c:serAx>
        <c:axId val="10229075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324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35776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0.50175</cdr:x>
      <cdr:y>0.5115</cdr:y>
    </cdr:from>
    <cdr:to>
      <cdr:x>0.50076</cdr:x>
      <cdr:y>0.52433</cdr:y>
    </cdr:to>
    <cdr:sp macro="" textlink="">
      <cdr:nvSpPr>
        <cdr:cNvPr id="1331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651567" y="3715344"/>
          <a:ext cx="122482" cy="257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0.01667</cdr:x>
      <cdr:y>0.07865</cdr:y>
    </cdr:from>
    <cdr:to>
      <cdr:x>0.36667</cdr:x>
      <cdr:y>0.59551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2400" y="533400"/>
          <a:ext cx="3200400" cy="3505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InjectorPerformance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Problem Extracting from AGS  tuned timing of bunches at extraction</a:t>
          </a:r>
        </a:p>
        <a:p xmlns:a="http://schemas.openxmlformats.org/drawingml/2006/main">
          <a:r>
            <a:rPr lang="en-US" sz="1100" b="1" dirty="0" smtClean="0">
              <a:solidFill>
                <a:srgbClr val="7030A0"/>
              </a:solidFill>
            </a:rPr>
            <a:t>Human Error</a:t>
          </a:r>
        </a:p>
        <a:p xmlns:a="http://schemas.openxmlformats.org/drawingml/2006/main">
          <a:r>
            <a:rPr lang="en-US" dirty="0" smtClean="0"/>
            <a:t>Adjustments made to Y landau without beam;</a:t>
          </a:r>
        </a:p>
        <a:p xmlns:a="http://schemas.openxmlformats.org/drawingml/2006/main">
          <a:r>
            <a:rPr lang="en-US" sz="1100" dirty="0" smtClean="0"/>
            <a:t>Lost beam troubleshooting B feedback</a:t>
          </a:r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PS_AGS</a:t>
          </a:r>
        </a:p>
        <a:p xmlns:a="http://schemas.openxmlformats.org/drawingml/2006/main">
          <a:r>
            <a:rPr lang="en-US" sz="1100" dirty="0" smtClean="0"/>
            <a:t>UPS in alcove 3C died,  caused </a:t>
          </a:r>
          <a:r>
            <a:rPr lang="en-US" sz="1100" dirty="0" err="1" smtClean="0"/>
            <a:t>fec</a:t>
          </a:r>
          <a:r>
            <a:rPr lang="en-US" sz="1100" dirty="0" smtClean="0"/>
            <a:t> to fail, store lost</a:t>
          </a:r>
        </a:p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CryoRHIC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Problem controlling valves and flow rates </a:t>
          </a:r>
        </a:p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Rf_RHIC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Y landau tuner adjustment to avoid instability</a:t>
          </a:r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PS_RHIC</a:t>
          </a:r>
        </a:p>
        <a:p xmlns:a="http://schemas.openxmlformats.org/drawingml/2006/main">
          <a:r>
            <a:rPr lang="en-US" dirty="0" smtClean="0"/>
            <a:t>8:00 node card reset</a:t>
          </a:r>
        </a:p>
        <a:p xmlns:a="http://schemas.openxmlformats.org/drawingml/2006/main">
          <a:r>
            <a:rPr lang="en-US" dirty="0" smtClean="0"/>
            <a:t>Yi10-tq4.ps tripped off</a:t>
          </a:r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ACG_RHC</a:t>
          </a:r>
        </a:p>
        <a:p xmlns:a="http://schemas.openxmlformats.org/drawingml/2006/main">
          <a:r>
            <a:rPr lang="en-US" smtClean="0"/>
            <a:t>Replaced ODH </a:t>
          </a:r>
          <a:r>
            <a:rPr lang="en-US" dirty="0" smtClean="0"/>
            <a:t>sensor in 2:00 </a:t>
          </a:r>
        </a:p>
        <a:p xmlns:a="http://schemas.openxmlformats.org/drawingml/2006/main">
          <a:endParaRPr lang="en-US" dirty="0" smtClean="0"/>
        </a:p>
        <a:p xmlns:a="http://schemas.openxmlformats.org/drawingml/2006/main">
          <a:endParaRPr lang="en-US" dirty="0" smtClean="0"/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FD37F6D-F254-4364-8CA5-3A5D26E51AAA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CE03905-D4A9-4171-BCC8-1B594CB40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4F02-9F19-4CD9-B6AF-4EFB121821AA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Availability May- June Run12</a:t>
            </a:r>
            <a:br>
              <a:rPr lang="en-US" dirty="0" smtClean="0"/>
            </a:br>
            <a:r>
              <a:rPr lang="en-US" sz="1600" dirty="0" smtClean="0"/>
              <a:t>last week </a:t>
            </a:r>
            <a:r>
              <a:rPr lang="en-US" sz="1600" dirty="0" smtClean="0"/>
              <a:t>availability 86.7% </a:t>
            </a:r>
            <a:r>
              <a:rPr lang="en-US" sz="1600" dirty="0" smtClean="0"/>
              <a:t>previous week </a:t>
            </a:r>
            <a:r>
              <a:rPr lang="en-US" sz="1600" dirty="0" smtClean="0"/>
              <a:t>90.9%</a:t>
            </a:r>
            <a:endParaRPr lang="en-US" sz="1600" dirty="0"/>
          </a:p>
        </p:txBody>
      </p:sp>
      <p:graphicFrame>
        <p:nvGraphicFramePr>
          <p:cNvPr id="7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118</Words>
  <Application>Microsoft Office PowerPoint</Application>
  <PresentationFormat>On-screen Show (4:3)</PresentationFormat>
  <Paragraphs>52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Availability May- June Run12 last week availability 86.7% previous week 90.9%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Ingrassia, Peter F</cp:lastModifiedBy>
  <cp:revision>194</cp:revision>
  <dcterms:created xsi:type="dcterms:W3CDTF">2011-03-02T18:37:40Z</dcterms:created>
  <dcterms:modified xsi:type="dcterms:W3CDTF">2012-06-19T14:37:46Z</dcterms:modified>
</cp:coreProperties>
</file>