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9" r:id="rId2"/>
    <p:sldId id="651" r:id="rId3"/>
    <p:sldId id="653" r:id="rId4"/>
    <p:sldId id="642" r:id="rId5"/>
    <p:sldId id="641" r:id="rId6"/>
    <p:sldId id="645" r:id="rId7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66"/>
    <a:srgbClr val="04246C"/>
    <a:srgbClr val="0B6B1B"/>
    <a:srgbClr val="000099"/>
    <a:srgbClr val="042B7F"/>
    <a:srgbClr val="0000FF"/>
    <a:srgbClr val="1E045E"/>
    <a:srgbClr val="0E8C23"/>
    <a:srgbClr val="13B9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424" autoAdjust="0"/>
    <p:restoredTop sz="85689" autoAdjust="0"/>
  </p:normalViewPr>
  <p:slideViewPr>
    <p:cSldViewPr>
      <p:cViewPr varScale="1">
        <p:scale>
          <a:sx n="141" d="100"/>
          <a:sy n="141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86" y="-10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3A76B745-74A3-4958-A951-3571C1AD5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93202F-CF91-4C53-A895-26D419436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5500" cy="347662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02139"/>
            <a:ext cx="5130800" cy="4173537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pt_BG_Title_BNL_bluePassi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22C2-78B0-4AC5-8026-553F589F2AFF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B5B5-7891-4DDB-B7A8-EEA4748D9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8289-2B87-4CCB-8195-0830F085A705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F0DB-2B82-414B-BC2E-FEDA41DA4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9E20-1275-49B8-AB68-A37F8A23E803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D56E-CF58-48DB-9859-5D577ABEE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96A3-CFC6-43A5-90DB-AF1141B209C6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F8C1-A238-4A28-B153-EC937AAD7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F151-4F9A-468A-9545-56D75F1B3582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681D-C136-463C-817B-09C95575F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031A-DBBE-4E3A-8600-F2AE3EBC2EC7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F3C6-C1CC-4413-A7F9-3A853AC92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1F3A-3287-4EE1-B70D-222303418C90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5864-09A3-41D8-B284-9EC237F8F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2E8-883D-43F2-B1A9-62D091797644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528B-F4F9-4E0C-A4F0-CCD122817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F8D5-36AA-4B34-ABD2-6CE36B6FD22B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E9AC-BB94-4B35-8EF4-9705E32DB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1BA0-E8DE-42C4-A874-049076D8C4BA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D01B-8AFA-4785-96C7-E8F2CA02C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REVBG_Slide4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7E042C2-FACD-4A40-B75F-8A9F93EA1671}" type="datetime1">
              <a:rPr lang="en-US"/>
              <a:pPr>
                <a:defRPr/>
              </a:pPr>
              <a:t>6/19/12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A3446682-1843-4EC0-950D-B015D47ED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1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+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ng.com/images/search?q=PPE+signs&amp;view=detail&amp;id=8A60C991FAFDBDFD0C407C3FDD136F8BE8D2F77C&amp;first=0&amp;qpvt=PPE+signs&amp;FORM=IDFRIR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133600"/>
            <a:ext cx="8763000" cy="35480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Safety in Your Surroundings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P. Cirnigliaro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Collider-Accelerator Department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6-19-11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95313" y="361950"/>
            <a:ext cx="8153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Take 5 for 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C-AD </a:t>
            </a:r>
            <a:r>
              <a:rPr lang="en-US" u="sng" dirty="0" smtClean="0"/>
              <a:t>is</a:t>
            </a:r>
            <a:r>
              <a:rPr lang="en-US" dirty="0" smtClean="0"/>
              <a:t> an Industrial Complex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55864-09A3-41D8-B284-9EC237F8F4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00" y="19050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/>
              <a:t>Conventional Hazards </a:t>
            </a:r>
          </a:p>
          <a:p>
            <a:r>
              <a:rPr lang="en-US" dirty="0" smtClean="0"/>
              <a:t>Heavy Machinery, Road Hazards, Slips, Trips, Falls, Noise, Electrical, Pressure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cap="all" dirty="0" smtClean="0"/>
              <a:t>Accelerator specific  </a:t>
            </a:r>
          </a:p>
          <a:p>
            <a:r>
              <a:rPr lang="en-US" dirty="0" smtClean="0"/>
              <a:t>Electrical, radiation, cryogenics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6"/>
          <p:cNvGrpSpPr>
            <a:grpSpLocks/>
          </p:cNvGrpSpPr>
          <p:nvPr/>
        </p:nvGrpSpPr>
        <p:grpSpPr bwMode="auto">
          <a:xfrm>
            <a:off x="762000" y="914400"/>
            <a:ext cx="8140903" cy="4114800"/>
            <a:chOff x="355" y="3270"/>
            <a:chExt cx="2020" cy="936"/>
          </a:xfrm>
        </p:grpSpPr>
        <p:grpSp>
          <p:nvGrpSpPr>
            <p:cNvPr id="3" name="Group 143"/>
            <p:cNvGrpSpPr>
              <a:grpSpLocks/>
            </p:cNvGrpSpPr>
            <p:nvPr/>
          </p:nvGrpSpPr>
          <p:grpSpPr bwMode="auto">
            <a:xfrm>
              <a:off x="355" y="3270"/>
              <a:ext cx="849" cy="867"/>
              <a:chOff x="1290" y="1992"/>
              <a:chExt cx="876" cy="947"/>
            </a:xfrm>
          </p:grpSpPr>
          <p:sp>
            <p:nvSpPr>
              <p:cNvPr id="16412" name="Text Box 106"/>
              <p:cNvSpPr txBox="1">
                <a:spLocks noChangeArrowheads="1"/>
              </p:cNvSpPr>
              <p:nvPr/>
            </p:nvSpPr>
            <p:spPr bwMode="auto">
              <a:xfrm>
                <a:off x="1376" y="2840"/>
                <a:ext cx="701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 b="1"/>
                  <a:t>LONG PANTS</a:t>
                </a:r>
              </a:p>
            </p:txBody>
          </p:sp>
          <p:grpSp>
            <p:nvGrpSpPr>
              <p:cNvPr id="4" name="Group 145"/>
              <p:cNvGrpSpPr>
                <a:grpSpLocks/>
              </p:cNvGrpSpPr>
              <p:nvPr/>
            </p:nvGrpSpPr>
            <p:grpSpPr bwMode="auto">
              <a:xfrm>
                <a:off x="1290" y="1992"/>
                <a:ext cx="876" cy="846"/>
                <a:chOff x="2754" y="3156"/>
                <a:chExt cx="930" cy="906"/>
              </a:xfrm>
            </p:grpSpPr>
            <p:grpSp>
              <p:nvGrpSpPr>
                <p:cNvPr id="5" name="Group 146"/>
                <p:cNvGrpSpPr>
                  <a:grpSpLocks/>
                </p:cNvGrpSpPr>
                <p:nvPr/>
              </p:nvGrpSpPr>
              <p:grpSpPr bwMode="auto">
                <a:xfrm>
                  <a:off x="2988" y="3250"/>
                  <a:ext cx="432" cy="684"/>
                  <a:chOff x="1674" y="2062"/>
                  <a:chExt cx="312" cy="648"/>
                </a:xfrm>
              </p:grpSpPr>
              <p:sp>
                <p:nvSpPr>
                  <p:cNvPr id="16416" name="Freeform 147"/>
                  <p:cNvSpPr>
                    <a:spLocks/>
                  </p:cNvSpPr>
                  <p:nvPr/>
                </p:nvSpPr>
                <p:spPr bwMode="auto">
                  <a:xfrm>
                    <a:off x="1674" y="2080"/>
                    <a:ext cx="312" cy="630"/>
                  </a:xfrm>
                  <a:custGeom>
                    <a:avLst/>
                    <a:gdLst>
                      <a:gd name="T0" fmla="*/ 44 w 312"/>
                      <a:gd name="T1" fmla="*/ 0 h 630"/>
                      <a:gd name="T2" fmla="*/ 162 w 312"/>
                      <a:gd name="T3" fmla="*/ 6 h 630"/>
                      <a:gd name="T4" fmla="*/ 262 w 312"/>
                      <a:gd name="T5" fmla="*/ 2 h 630"/>
                      <a:gd name="T6" fmla="*/ 272 w 312"/>
                      <a:gd name="T7" fmla="*/ 34 h 630"/>
                      <a:gd name="T8" fmla="*/ 288 w 312"/>
                      <a:gd name="T9" fmla="*/ 92 h 630"/>
                      <a:gd name="T10" fmla="*/ 284 w 312"/>
                      <a:gd name="T11" fmla="*/ 164 h 630"/>
                      <a:gd name="T12" fmla="*/ 296 w 312"/>
                      <a:gd name="T13" fmla="*/ 474 h 630"/>
                      <a:gd name="T14" fmla="*/ 304 w 312"/>
                      <a:gd name="T15" fmla="*/ 576 h 630"/>
                      <a:gd name="T16" fmla="*/ 312 w 312"/>
                      <a:gd name="T17" fmla="*/ 626 h 630"/>
                      <a:gd name="T18" fmla="*/ 180 w 312"/>
                      <a:gd name="T19" fmla="*/ 628 h 630"/>
                      <a:gd name="T20" fmla="*/ 184 w 312"/>
                      <a:gd name="T21" fmla="*/ 554 h 630"/>
                      <a:gd name="T22" fmla="*/ 178 w 312"/>
                      <a:gd name="T23" fmla="*/ 458 h 630"/>
                      <a:gd name="T24" fmla="*/ 182 w 312"/>
                      <a:gd name="T25" fmla="*/ 394 h 630"/>
                      <a:gd name="T26" fmla="*/ 178 w 312"/>
                      <a:gd name="T27" fmla="*/ 310 h 630"/>
                      <a:gd name="T28" fmla="*/ 172 w 312"/>
                      <a:gd name="T29" fmla="*/ 228 h 630"/>
                      <a:gd name="T30" fmla="*/ 166 w 312"/>
                      <a:gd name="T31" fmla="*/ 182 h 630"/>
                      <a:gd name="T32" fmla="*/ 160 w 312"/>
                      <a:gd name="T33" fmla="*/ 138 h 630"/>
                      <a:gd name="T34" fmla="*/ 144 w 312"/>
                      <a:gd name="T35" fmla="*/ 184 h 630"/>
                      <a:gd name="T36" fmla="*/ 136 w 312"/>
                      <a:gd name="T37" fmla="*/ 230 h 630"/>
                      <a:gd name="T38" fmla="*/ 122 w 312"/>
                      <a:gd name="T39" fmla="*/ 314 h 630"/>
                      <a:gd name="T40" fmla="*/ 116 w 312"/>
                      <a:gd name="T41" fmla="*/ 446 h 630"/>
                      <a:gd name="T42" fmla="*/ 118 w 312"/>
                      <a:gd name="T43" fmla="*/ 578 h 630"/>
                      <a:gd name="T44" fmla="*/ 120 w 312"/>
                      <a:gd name="T45" fmla="*/ 628 h 630"/>
                      <a:gd name="T46" fmla="*/ 0 w 312"/>
                      <a:gd name="T47" fmla="*/ 628 h 630"/>
                      <a:gd name="T48" fmla="*/ 6 w 312"/>
                      <a:gd name="T49" fmla="*/ 522 h 630"/>
                      <a:gd name="T50" fmla="*/ 10 w 312"/>
                      <a:gd name="T51" fmla="*/ 408 h 630"/>
                      <a:gd name="T52" fmla="*/ 18 w 312"/>
                      <a:gd name="T53" fmla="*/ 274 h 630"/>
                      <a:gd name="T54" fmla="*/ 18 w 312"/>
                      <a:gd name="T55" fmla="*/ 126 h 630"/>
                      <a:gd name="T56" fmla="*/ 34 w 312"/>
                      <a:gd name="T57" fmla="*/ 24 h 630"/>
                      <a:gd name="T58" fmla="*/ 44 w 312"/>
                      <a:gd name="T59" fmla="*/ 0 h 63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312"/>
                      <a:gd name="T91" fmla="*/ 0 h 630"/>
                      <a:gd name="T92" fmla="*/ 312 w 312"/>
                      <a:gd name="T93" fmla="*/ 630 h 630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312" h="630">
                        <a:moveTo>
                          <a:pt x="44" y="0"/>
                        </a:moveTo>
                        <a:lnTo>
                          <a:pt x="162" y="6"/>
                        </a:lnTo>
                        <a:lnTo>
                          <a:pt x="262" y="2"/>
                        </a:lnTo>
                        <a:lnTo>
                          <a:pt x="272" y="34"/>
                        </a:lnTo>
                        <a:cubicBezTo>
                          <a:pt x="273" y="49"/>
                          <a:pt x="288" y="81"/>
                          <a:pt x="288" y="92"/>
                        </a:cubicBezTo>
                        <a:lnTo>
                          <a:pt x="284" y="164"/>
                        </a:lnTo>
                        <a:lnTo>
                          <a:pt x="296" y="474"/>
                        </a:lnTo>
                        <a:lnTo>
                          <a:pt x="304" y="576"/>
                        </a:lnTo>
                        <a:lnTo>
                          <a:pt x="312" y="626"/>
                        </a:lnTo>
                        <a:cubicBezTo>
                          <a:pt x="312" y="628"/>
                          <a:pt x="180" y="630"/>
                          <a:pt x="180" y="628"/>
                        </a:cubicBezTo>
                        <a:lnTo>
                          <a:pt x="184" y="554"/>
                        </a:lnTo>
                        <a:lnTo>
                          <a:pt x="178" y="458"/>
                        </a:lnTo>
                        <a:lnTo>
                          <a:pt x="182" y="394"/>
                        </a:lnTo>
                        <a:lnTo>
                          <a:pt x="178" y="310"/>
                        </a:lnTo>
                        <a:lnTo>
                          <a:pt x="172" y="228"/>
                        </a:lnTo>
                        <a:lnTo>
                          <a:pt x="166" y="182"/>
                        </a:lnTo>
                        <a:lnTo>
                          <a:pt x="160" y="138"/>
                        </a:lnTo>
                        <a:lnTo>
                          <a:pt x="144" y="184"/>
                        </a:lnTo>
                        <a:lnTo>
                          <a:pt x="136" y="230"/>
                        </a:lnTo>
                        <a:lnTo>
                          <a:pt x="122" y="314"/>
                        </a:lnTo>
                        <a:lnTo>
                          <a:pt x="116" y="446"/>
                        </a:lnTo>
                        <a:lnTo>
                          <a:pt x="118" y="578"/>
                        </a:lnTo>
                        <a:lnTo>
                          <a:pt x="120" y="628"/>
                        </a:lnTo>
                        <a:lnTo>
                          <a:pt x="0" y="628"/>
                        </a:lnTo>
                        <a:lnTo>
                          <a:pt x="6" y="522"/>
                        </a:lnTo>
                        <a:lnTo>
                          <a:pt x="10" y="408"/>
                        </a:lnTo>
                        <a:lnTo>
                          <a:pt x="18" y="274"/>
                        </a:lnTo>
                        <a:lnTo>
                          <a:pt x="18" y="126"/>
                        </a:lnTo>
                        <a:lnTo>
                          <a:pt x="34" y="24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7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8" y="2090"/>
                    <a:ext cx="58" cy="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8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096"/>
                    <a:ext cx="64" cy="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9" name="Line 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8" y="2098"/>
                    <a:ext cx="4" cy="10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0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10" y="2206"/>
                    <a:ext cx="66" cy="1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1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874" y="2090"/>
                    <a:ext cx="10" cy="11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2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886" y="2210"/>
                    <a:ext cx="70" cy="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3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1806" y="2092"/>
                    <a:ext cx="30" cy="12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4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1716" y="2062"/>
                    <a:ext cx="222" cy="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15" name="Oval 156"/>
                <p:cNvSpPr>
                  <a:spLocks noChangeArrowheads="1"/>
                </p:cNvSpPr>
                <p:nvPr/>
              </p:nvSpPr>
              <p:spPr bwMode="auto">
                <a:xfrm>
                  <a:off x="2754" y="3156"/>
                  <a:ext cx="930" cy="90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215"/>
            <p:cNvGrpSpPr>
              <a:grpSpLocks/>
            </p:cNvGrpSpPr>
            <p:nvPr/>
          </p:nvGrpSpPr>
          <p:grpSpPr bwMode="auto">
            <a:xfrm>
              <a:off x="1314" y="3270"/>
              <a:ext cx="1061" cy="936"/>
              <a:chOff x="1314" y="3270"/>
              <a:chExt cx="1061" cy="936"/>
            </a:xfrm>
          </p:grpSpPr>
          <p:sp>
            <p:nvSpPr>
              <p:cNvPr id="16390" name="Text Box 92"/>
              <p:cNvSpPr txBox="1">
                <a:spLocks noChangeArrowheads="1"/>
              </p:cNvSpPr>
              <p:nvPr/>
            </p:nvSpPr>
            <p:spPr bwMode="auto">
              <a:xfrm>
                <a:off x="1314" y="4061"/>
                <a:ext cx="1061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 b="1"/>
                  <a:t>FULLY ENCLOSED</a:t>
                </a:r>
              </a:p>
              <a:p>
                <a:pPr algn="ctr"/>
                <a:r>
                  <a:rPr lang="en-US" sz="900" b="1"/>
                  <a:t>SHOE</a:t>
                </a:r>
              </a:p>
            </p:txBody>
          </p:sp>
          <p:grpSp>
            <p:nvGrpSpPr>
              <p:cNvPr id="7" name="Group 162"/>
              <p:cNvGrpSpPr>
                <a:grpSpLocks/>
              </p:cNvGrpSpPr>
              <p:nvPr/>
            </p:nvGrpSpPr>
            <p:grpSpPr bwMode="auto">
              <a:xfrm>
                <a:off x="1390" y="3270"/>
                <a:ext cx="865" cy="769"/>
                <a:chOff x="1197" y="1174"/>
                <a:chExt cx="894" cy="807"/>
              </a:xfrm>
            </p:grpSpPr>
            <p:sp>
              <p:nvSpPr>
                <p:cNvPr id="16392" name="Oval 33"/>
                <p:cNvSpPr>
                  <a:spLocks noChangeArrowheads="1"/>
                </p:cNvSpPr>
                <p:nvPr/>
              </p:nvSpPr>
              <p:spPr bwMode="auto">
                <a:xfrm>
                  <a:off x="1197" y="1174"/>
                  <a:ext cx="894" cy="80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164"/>
                <p:cNvGrpSpPr>
                  <a:grpSpLocks/>
                </p:cNvGrpSpPr>
                <p:nvPr/>
              </p:nvGrpSpPr>
              <p:grpSpPr bwMode="auto">
                <a:xfrm>
                  <a:off x="1236" y="1372"/>
                  <a:ext cx="826" cy="344"/>
                  <a:chOff x="1272" y="1372"/>
                  <a:chExt cx="758" cy="344"/>
                </a:xfrm>
              </p:grpSpPr>
              <p:sp>
                <p:nvSpPr>
                  <p:cNvPr id="16394" name="Freeform 165"/>
                  <p:cNvSpPr>
                    <a:spLocks/>
                  </p:cNvSpPr>
                  <p:nvPr/>
                </p:nvSpPr>
                <p:spPr bwMode="auto">
                  <a:xfrm>
                    <a:off x="1272" y="1374"/>
                    <a:ext cx="758" cy="342"/>
                  </a:xfrm>
                  <a:custGeom>
                    <a:avLst/>
                    <a:gdLst>
                      <a:gd name="T0" fmla="*/ 253 w 692"/>
                      <a:gd name="T1" fmla="*/ 8 h 344"/>
                      <a:gd name="T2" fmla="*/ 458 w 692"/>
                      <a:gd name="T3" fmla="*/ 54 h 344"/>
                      <a:gd name="T4" fmla="*/ 689 w 692"/>
                      <a:gd name="T5" fmla="*/ 80 h 344"/>
                      <a:gd name="T6" fmla="*/ 1029 w 692"/>
                      <a:gd name="T7" fmla="*/ 74 h 344"/>
                      <a:gd name="T8" fmla="*/ 1348 w 692"/>
                      <a:gd name="T9" fmla="*/ 34 h 344"/>
                      <a:gd name="T10" fmla="*/ 1521 w 692"/>
                      <a:gd name="T11" fmla="*/ 0 h 344"/>
                      <a:gd name="T12" fmla="*/ 1905 w 692"/>
                      <a:gd name="T13" fmla="*/ 74 h 344"/>
                      <a:gd name="T14" fmla="*/ 2217 w 692"/>
                      <a:gd name="T15" fmla="*/ 102 h 344"/>
                      <a:gd name="T16" fmla="*/ 2477 w 692"/>
                      <a:gd name="T17" fmla="*/ 120 h 344"/>
                      <a:gd name="T18" fmla="*/ 2745 w 692"/>
                      <a:gd name="T19" fmla="*/ 140 h 344"/>
                      <a:gd name="T20" fmla="*/ 2879 w 692"/>
                      <a:gd name="T21" fmla="*/ 164 h 344"/>
                      <a:gd name="T22" fmla="*/ 2971 w 692"/>
                      <a:gd name="T23" fmla="*/ 210 h 344"/>
                      <a:gd name="T24" fmla="*/ 2973 w 692"/>
                      <a:gd name="T25" fmla="*/ 253 h 344"/>
                      <a:gd name="T26" fmla="*/ 2904 w 692"/>
                      <a:gd name="T27" fmla="*/ 282 h 344"/>
                      <a:gd name="T28" fmla="*/ 2479 w 692"/>
                      <a:gd name="T29" fmla="*/ 296 h 344"/>
                      <a:gd name="T30" fmla="*/ 1841 w 692"/>
                      <a:gd name="T31" fmla="*/ 306 h 344"/>
                      <a:gd name="T32" fmla="*/ 1279 w 692"/>
                      <a:gd name="T33" fmla="*/ 306 h 344"/>
                      <a:gd name="T34" fmla="*/ 1020 w 692"/>
                      <a:gd name="T35" fmla="*/ 280 h 344"/>
                      <a:gd name="T36" fmla="*/ 756 w 692"/>
                      <a:gd name="T37" fmla="*/ 286 h 344"/>
                      <a:gd name="T38" fmla="*/ 593 w 692"/>
                      <a:gd name="T39" fmla="*/ 312 h 344"/>
                      <a:gd name="T40" fmla="*/ 85 w 692"/>
                      <a:gd name="T41" fmla="*/ 306 h 344"/>
                      <a:gd name="T42" fmla="*/ 85 w 692"/>
                      <a:gd name="T43" fmla="*/ 255 h 344"/>
                      <a:gd name="T44" fmla="*/ 123 w 692"/>
                      <a:gd name="T45" fmla="*/ 140 h 344"/>
                      <a:gd name="T46" fmla="*/ 253 w 692"/>
                      <a:gd name="T47" fmla="*/ 8 h 34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92"/>
                      <a:gd name="T73" fmla="*/ 0 h 344"/>
                      <a:gd name="T74" fmla="*/ 692 w 692"/>
                      <a:gd name="T75" fmla="*/ 344 h 34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92" h="344">
                        <a:moveTo>
                          <a:pt x="58" y="8"/>
                        </a:moveTo>
                        <a:lnTo>
                          <a:pt x="108" y="54"/>
                        </a:lnTo>
                        <a:cubicBezTo>
                          <a:pt x="125" y="66"/>
                          <a:pt x="138" y="77"/>
                          <a:pt x="160" y="80"/>
                        </a:cubicBezTo>
                        <a:cubicBezTo>
                          <a:pt x="182" y="83"/>
                          <a:pt x="215" y="82"/>
                          <a:pt x="240" y="74"/>
                        </a:cubicBezTo>
                        <a:cubicBezTo>
                          <a:pt x="265" y="66"/>
                          <a:pt x="295" y="46"/>
                          <a:pt x="314" y="34"/>
                        </a:cubicBezTo>
                        <a:lnTo>
                          <a:pt x="354" y="0"/>
                        </a:lnTo>
                        <a:lnTo>
                          <a:pt x="444" y="74"/>
                        </a:lnTo>
                        <a:cubicBezTo>
                          <a:pt x="471" y="94"/>
                          <a:pt x="494" y="108"/>
                          <a:pt x="516" y="118"/>
                        </a:cubicBezTo>
                        <a:lnTo>
                          <a:pt x="576" y="136"/>
                        </a:lnTo>
                        <a:lnTo>
                          <a:pt x="640" y="156"/>
                        </a:lnTo>
                        <a:cubicBezTo>
                          <a:pt x="656" y="163"/>
                          <a:pt x="662" y="168"/>
                          <a:pt x="670" y="180"/>
                        </a:cubicBezTo>
                        <a:cubicBezTo>
                          <a:pt x="678" y="192"/>
                          <a:pt x="686" y="209"/>
                          <a:pt x="690" y="226"/>
                        </a:cubicBezTo>
                        <a:lnTo>
                          <a:pt x="692" y="280"/>
                        </a:lnTo>
                        <a:lnTo>
                          <a:pt x="676" y="314"/>
                        </a:lnTo>
                        <a:cubicBezTo>
                          <a:pt x="657" y="322"/>
                          <a:pt x="619" y="324"/>
                          <a:pt x="578" y="328"/>
                        </a:cubicBezTo>
                        <a:cubicBezTo>
                          <a:pt x="537" y="332"/>
                          <a:pt x="475" y="336"/>
                          <a:pt x="428" y="338"/>
                        </a:cubicBezTo>
                        <a:cubicBezTo>
                          <a:pt x="381" y="340"/>
                          <a:pt x="330" y="342"/>
                          <a:pt x="298" y="338"/>
                        </a:cubicBezTo>
                        <a:lnTo>
                          <a:pt x="236" y="312"/>
                        </a:lnTo>
                        <a:cubicBezTo>
                          <a:pt x="216" y="309"/>
                          <a:pt x="192" y="313"/>
                          <a:pt x="176" y="318"/>
                        </a:cubicBezTo>
                        <a:lnTo>
                          <a:pt x="138" y="344"/>
                        </a:lnTo>
                        <a:lnTo>
                          <a:pt x="20" y="338"/>
                        </a:lnTo>
                        <a:cubicBezTo>
                          <a:pt x="0" y="328"/>
                          <a:pt x="19" y="314"/>
                          <a:pt x="20" y="284"/>
                        </a:cubicBezTo>
                        <a:cubicBezTo>
                          <a:pt x="21" y="254"/>
                          <a:pt x="22" y="202"/>
                          <a:pt x="28" y="156"/>
                        </a:cubicBezTo>
                        <a:cubicBezTo>
                          <a:pt x="34" y="110"/>
                          <a:pt x="52" y="39"/>
                          <a:pt x="58" y="8"/>
                        </a:cubicBez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5" name="Freeform 166"/>
                  <p:cNvSpPr>
                    <a:spLocks/>
                  </p:cNvSpPr>
                  <p:nvPr/>
                </p:nvSpPr>
                <p:spPr bwMode="auto">
                  <a:xfrm>
                    <a:off x="1296" y="1646"/>
                    <a:ext cx="732" cy="22"/>
                  </a:xfrm>
                  <a:custGeom>
                    <a:avLst/>
                    <a:gdLst>
                      <a:gd name="T0" fmla="*/ 0 w 668"/>
                      <a:gd name="T1" fmla="*/ 4 h 22"/>
                      <a:gd name="T2" fmla="*/ 1403 w 668"/>
                      <a:gd name="T3" fmla="*/ 22 h 22"/>
                      <a:gd name="T4" fmla="*/ 2092 w 668"/>
                      <a:gd name="T5" fmla="*/ 20 h 22"/>
                      <a:gd name="T6" fmla="*/ 2886 w 668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68"/>
                      <a:gd name="T13" fmla="*/ 0 h 22"/>
                      <a:gd name="T14" fmla="*/ 668 w 668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68" h="22">
                        <a:moveTo>
                          <a:pt x="0" y="4"/>
                        </a:moveTo>
                        <a:lnTo>
                          <a:pt x="324" y="22"/>
                        </a:lnTo>
                        <a:lnTo>
                          <a:pt x="484" y="20"/>
                        </a:lnTo>
                        <a:cubicBezTo>
                          <a:pt x="541" y="16"/>
                          <a:pt x="630" y="4"/>
                          <a:pt x="668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6" name="Freeform 167"/>
                  <p:cNvSpPr>
                    <a:spLocks/>
                  </p:cNvSpPr>
                  <p:nvPr/>
                </p:nvSpPr>
                <p:spPr bwMode="auto">
                  <a:xfrm>
                    <a:off x="1327" y="1372"/>
                    <a:ext cx="339" cy="119"/>
                  </a:xfrm>
                  <a:custGeom>
                    <a:avLst/>
                    <a:gdLst>
                      <a:gd name="T0" fmla="*/ 0 w 310"/>
                      <a:gd name="T1" fmla="*/ 48 h 120"/>
                      <a:gd name="T2" fmla="*/ 139 w 310"/>
                      <a:gd name="T3" fmla="*/ 68 h 120"/>
                      <a:gd name="T4" fmla="*/ 284 w 310"/>
                      <a:gd name="T5" fmla="*/ 92 h 120"/>
                      <a:gd name="T6" fmla="*/ 571 w 310"/>
                      <a:gd name="T7" fmla="*/ 104 h 120"/>
                      <a:gd name="T8" fmla="*/ 827 w 310"/>
                      <a:gd name="T9" fmla="*/ 90 h 120"/>
                      <a:gd name="T10" fmla="*/ 997 w 310"/>
                      <a:gd name="T11" fmla="*/ 64 h 120"/>
                      <a:gd name="T12" fmla="*/ 1299 w 310"/>
                      <a:gd name="T13" fmla="*/ 0 h 1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0"/>
                      <a:gd name="T22" fmla="*/ 0 h 120"/>
                      <a:gd name="T23" fmla="*/ 310 w 310"/>
                      <a:gd name="T24" fmla="*/ 120 h 1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0" h="120">
                        <a:moveTo>
                          <a:pt x="0" y="48"/>
                        </a:moveTo>
                        <a:lnTo>
                          <a:pt x="34" y="84"/>
                        </a:lnTo>
                        <a:lnTo>
                          <a:pt x="68" y="108"/>
                        </a:lnTo>
                        <a:cubicBezTo>
                          <a:pt x="85" y="114"/>
                          <a:pt x="114" y="120"/>
                          <a:pt x="136" y="120"/>
                        </a:cubicBezTo>
                        <a:cubicBezTo>
                          <a:pt x="158" y="120"/>
                          <a:pt x="181" y="113"/>
                          <a:pt x="198" y="106"/>
                        </a:cubicBezTo>
                        <a:lnTo>
                          <a:pt x="238" y="8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7" name="Line 1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3" y="1400"/>
                    <a:ext cx="33" cy="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8" name="AutoShape 169"/>
                  <p:cNvSpPr>
                    <a:spLocks noChangeArrowheads="1"/>
                  </p:cNvSpPr>
                  <p:nvPr/>
                </p:nvSpPr>
                <p:spPr bwMode="auto">
                  <a:xfrm>
                    <a:off x="1635" y="1422"/>
                    <a:ext cx="29" cy="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2979 w 21600"/>
                      <a:gd name="T25" fmla="*/ 2880 h 21600"/>
                      <a:gd name="T26" fmla="*/ 18621 w 21600"/>
                      <a:gd name="T27" fmla="*/ 1872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99" name="AutoShape 170"/>
                  <p:cNvSpPr>
                    <a:spLocks noChangeArrowheads="1"/>
                  </p:cNvSpPr>
                  <p:nvPr/>
                </p:nvSpPr>
                <p:spPr bwMode="auto">
                  <a:xfrm>
                    <a:off x="1672" y="1448"/>
                    <a:ext cx="29" cy="2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2979 w 21600"/>
                      <a:gd name="T25" fmla="*/ 3200 h 21600"/>
                      <a:gd name="T26" fmla="*/ 18621 w 21600"/>
                      <a:gd name="T27" fmla="*/ 1840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00" name="AutoShape 171"/>
                  <p:cNvSpPr>
                    <a:spLocks noChangeArrowheads="1"/>
                  </p:cNvSpPr>
                  <p:nvPr/>
                </p:nvSpPr>
                <p:spPr bwMode="auto">
                  <a:xfrm>
                    <a:off x="1705" y="1473"/>
                    <a:ext cx="29" cy="2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2979 w 21600"/>
                      <a:gd name="T25" fmla="*/ 3086 h 21600"/>
                      <a:gd name="T26" fmla="*/ 18621 w 21600"/>
                      <a:gd name="T27" fmla="*/ 18514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01" name="AutoShape 172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1495"/>
                    <a:ext cx="30" cy="2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2880 w 21600"/>
                      <a:gd name="T25" fmla="*/ 3086 h 21600"/>
                      <a:gd name="T26" fmla="*/ 18720 w 21600"/>
                      <a:gd name="T27" fmla="*/ 18514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02" name="Line 1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62" y="1400"/>
                    <a:ext cx="26" cy="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3" name="Line 1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8" y="1424"/>
                    <a:ext cx="48" cy="1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4" name="Line 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0" y="1420"/>
                    <a:ext cx="20" cy="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5" name="Line 1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95" y="1442"/>
                    <a:ext cx="41" cy="2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6" name="Line 1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5" y="1442"/>
                    <a:ext cx="14" cy="3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7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30" y="1461"/>
                    <a:ext cx="37" cy="2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8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61" y="1467"/>
                    <a:ext cx="15" cy="4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9" name="Freeform 180"/>
                  <p:cNvSpPr>
                    <a:spLocks/>
                  </p:cNvSpPr>
                  <p:nvPr/>
                </p:nvSpPr>
                <p:spPr bwMode="auto">
                  <a:xfrm>
                    <a:off x="1596" y="1458"/>
                    <a:ext cx="235" cy="86"/>
                  </a:xfrm>
                  <a:custGeom>
                    <a:avLst/>
                    <a:gdLst>
                      <a:gd name="T0" fmla="*/ 0 w 214"/>
                      <a:gd name="T1" fmla="*/ 0 h 87"/>
                      <a:gd name="T2" fmla="*/ 401 w 214"/>
                      <a:gd name="T3" fmla="*/ 56 h 87"/>
                      <a:gd name="T4" fmla="*/ 712 w 214"/>
                      <a:gd name="T5" fmla="*/ 66 h 87"/>
                      <a:gd name="T6" fmla="*/ 961 w 214"/>
                      <a:gd name="T7" fmla="*/ 40 h 8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4"/>
                      <a:gd name="T13" fmla="*/ 0 h 87"/>
                      <a:gd name="T14" fmla="*/ 214 w 214"/>
                      <a:gd name="T15" fmla="*/ 87 h 8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4" h="87">
                        <a:moveTo>
                          <a:pt x="0" y="0"/>
                        </a:moveTo>
                        <a:lnTo>
                          <a:pt x="88" y="72"/>
                        </a:lnTo>
                        <a:cubicBezTo>
                          <a:pt x="114" y="86"/>
                          <a:pt x="137" y="87"/>
                          <a:pt x="158" y="82"/>
                        </a:cubicBezTo>
                        <a:lnTo>
                          <a:pt x="214" y="40"/>
                        </a:lnTo>
                      </a:path>
                    </a:pathLst>
                  </a:custGeom>
                  <a:noFill/>
                  <a:ln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0" name="Freeform 181"/>
                  <p:cNvSpPr>
                    <a:spLocks/>
                  </p:cNvSpPr>
                  <p:nvPr/>
                </p:nvSpPr>
                <p:spPr bwMode="auto">
                  <a:xfrm>
                    <a:off x="1320" y="1471"/>
                    <a:ext cx="13" cy="136"/>
                  </a:xfrm>
                  <a:custGeom>
                    <a:avLst/>
                    <a:gdLst>
                      <a:gd name="T0" fmla="*/ 41 w 12"/>
                      <a:gd name="T1" fmla="*/ 0 h 136"/>
                      <a:gd name="T2" fmla="*/ 26 w 12"/>
                      <a:gd name="T3" fmla="*/ 36 h 136"/>
                      <a:gd name="T4" fmla="*/ 0 w 12"/>
                      <a:gd name="T5" fmla="*/ 80 h 136"/>
                      <a:gd name="T6" fmla="*/ 0 w 12"/>
                      <a:gd name="T7" fmla="*/ 136 h 1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136"/>
                      <a:gd name="T14" fmla="*/ 12 w 12"/>
                      <a:gd name="T15" fmla="*/ 136 h 1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136">
                        <a:moveTo>
                          <a:pt x="12" y="0"/>
                        </a:moveTo>
                        <a:lnTo>
                          <a:pt x="6" y="36"/>
                        </a:lnTo>
                        <a:lnTo>
                          <a:pt x="0" y="80"/>
                        </a:lnTo>
                        <a:lnTo>
                          <a:pt x="0" y="136"/>
                        </a:lnTo>
                      </a:path>
                    </a:pathLst>
                  </a:custGeom>
                  <a:noFill/>
                  <a:ln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1" name="Freeform 182"/>
                  <p:cNvSpPr>
                    <a:spLocks/>
                  </p:cNvSpPr>
                  <p:nvPr/>
                </p:nvSpPr>
                <p:spPr bwMode="auto">
                  <a:xfrm>
                    <a:off x="1524" y="1536"/>
                    <a:ext cx="164" cy="112"/>
                  </a:xfrm>
                  <a:custGeom>
                    <a:avLst/>
                    <a:gdLst>
                      <a:gd name="T0" fmla="*/ 164 w 164"/>
                      <a:gd name="T1" fmla="*/ 0 h 112"/>
                      <a:gd name="T2" fmla="*/ 50 w 164"/>
                      <a:gd name="T3" fmla="*/ 38 h 112"/>
                      <a:gd name="T4" fmla="*/ 0 w 164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164"/>
                      <a:gd name="T10" fmla="*/ 0 h 112"/>
                      <a:gd name="T11" fmla="*/ 164 w 164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4" h="112">
                        <a:moveTo>
                          <a:pt x="164" y="0"/>
                        </a:moveTo>
                        <a:cubicBezTo>
                          <a:pt x="145" y="6"/>
                          <a:pt x="77" y="19"/>
                          <a:pt x="50" y="38"/>
                        </a:cubicBezTo>
                        <a:cubicBezTo>
                          <a:pt x="23" y="57"/>
                          <a:pt x="10" y="97"/>
                          <a:pt x="0" y="112"/>
                        </a:cubicBezTo>
                      </a:path>
                    </a:pathLst>
                  </a:custGeom>
                  <a:noFill/>
                  <a:ln w="63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6387" name="TextBox 39"/>
          <p:cNvSpPr txBox="1">
            <a:spLocks noChangeArrowheads="1"/>
          </p:cNvSpPr>
          <p:nvPr/>
        </p:nvSpPr>
        <p:spPr bwMode="auto">
          <a:xfrm>
            <a:off x="381000" y="51816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Accelerator Facility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 noGrp="1"/>
          </p:cNvSpPr>
          <p:nvPr>
            <p:ph type="title"/>
          </p:nvPr>
        </p:nvSpPr>
        <p:spPr>
          <a:xfrm>
            <a:off x="381000" y="582342"/>
            <a:ext cx="8382000" cy="535531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dirty="0" smtClean="0"/>
              <a:t>Safety Signs and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3886200"/>
          </a:xfrm>
        </p:spPr>
        <p:txBody>
          <a:bodyPr/>
          <a:lstStyle/>
          <a:p>
            <a:endParaRPr lang="en-US" dirty="0" smtClean="0">
              <a:solidFill>
                <a:srgbClr val="000066"/>
              </a:solidFill>
            </a:endParaRPr>
          </a:p>
          <a:p>
            <a:endParaRPr lang="en-US" dirty="0" smtClean="0">
              <a:solidFill>
                <a:srgbClr val="000066"/>
              </a:solidFill>
            </a:endParaRPr>
          </a:p>
          <a:p>
            <a:endParaRPr lang="en-US" dirty="0" smtClean="0">
              <a:solidFill>
                <a:srgbClr val="000066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1447800"/>
            <a:ext cx="8153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 </a:t>
            </a:r>
          </a:p>
          <a:p>
            <a:pPr marL="514350" indent="-514350"/>
            <a:endParaRPr lang="en-US" sz="2400" dirty="0"/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228600" y="4114800"/>
            <a:ext cx="8382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42B7F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Responsible for our own safety as well as our co-worker</a:t>
            </a:r>
          </a:p>
        </p:txBody>
      </p:sp>
      <p:pic>
        <p:nvPicPr>
          <p:cNvPr id="7" name="Picture 6" descr="http://ts1.mm.bing.net/th?id=I4891616163463844&amp;pid=1.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143000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9"/>
          <p:cNvSpPr>
            <a:spLocks noGrp="1"/>
          </p:cNvSpPr>
          <p:nvPr>
            <p:ph type="title"/>
          </p:nvPr>
        </p:nvSpPr>
        <p:spPr>
          <a:xfrm>
            <a:off x="457200" y="370059"/>
            <a:ext cx="8229600" cy="978729"/>
          </a:xfrm>
        </p:spPr>
        <p:txBody>
          <a:bodyPr wrap="square">
            <a:spAutoFit/>
          </a:bodyPr>
          <a:lstStyle/>
          <a:p>
            <a:pPr algn="ctr" eaLnBrk="1" hangingPunct="1"/>
            <a:r>
              <a:rPr lang="en-US" cap="all" dirty="0" smtClean="0"/>
              <a:t>Be Aware of your surroundings</a:t>
            </a:r>
          </a:p>
        </p:txBody>
      </p:sp>
      <p:pic>
        <p:nvPicPr>
          <p:cNvPr id="1026" name="Picture 2" descr="C:\Documents and Settings\cirn\My Documents\My Pictures\2005\2005_02_15\IMG_006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4373684" cy="3280564"/>
          </a:xfrm>
          <a:prstGeom prst="rect">
            <a:avLst/>
          </a:prstGeom>
          <a:noFill/>
        </p:spPr>
      </p:pic>
      <p:pic>
        <p:nvPicPr>
          <p:cNvPr id="1027" name="Picture 3" descr="C:\Documents and Settings\cirn\My Documents\My Pictures\6-12-12 B911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992563" cy="299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9"/>
          <p:cNvSpPr>
            <a:spLocks noGrp="1"/>
          </p:cNvSpPr>
          <p:nvPr>
            <p:ph type="title"/>
          </p:nvPr>
        </p:nvSpPr>
        <p:spPr>
          <a:xfrm>
            <a:off x="381000" y="3261905"/>
            <a:ext cx="8382000" cy="535531"/>
          </a:xfrm>
        </p:spPr>
        <p:txBody>
          <a:bodyPr wrap="square">
            <a:spAutoFit/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2050" name="Picture 2" descr="http://edge.ebaumsworld.com/picture/ubychi99/TheHiddenTig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18775</TotalTime>
  <Words>83</Words>
  <Application>Microsoft Macintosh PowerPoint</Application>
  <PresentationFormat>On-screen Show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Take 5 for Safety</vt:lpstr>
      <vt:lpstr>C-AD is an Industrial Complex</vt:lpstr>
      <vt:lpstr>Slide 3</vt:lpstr>
      <vt:lpstr>Safety Signs and Training</vt:lpstr>
      <vt:lpstr>Be Aware of your surroundings</vt:lpstr>
      <vt:lpstr>Slide 6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Safety Software QA </dc:subject>
  <dc:creator>Ed Lessard</dc:creator>
  <cp:lastModifiedBy>Paul Sampson</cp:lastModifiedBy>
  <cp:revision>1031</cp:revision>
  <cp:lastPrinted>2007-07-02T19:06:14Z</cp:lastPrinted>
  <dcterms:created xsi:type="dcterms:W3CDTF">2012-06-19T13:00:10Z</dcterms:created>
  <dcterms:modified xsi:type="dcterms:W3CDTF">2012-06-19T13:00:35Z</dcterms:modified>
</cp:coreProperties>
</file>