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66" r:id="rId4"/>
    <p:sldId id="274" r:id="rId5"/>
    <p:sldId id="27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12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70BDE-F5CF-A240-8D4C-D922AE0F55AE}" type="datetimeFigureOut">
              <a:rPr lang="en-US" smtClean="0"/>
              <a:t>6/26/12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4DCE1C-BDA8-1D45-BFB1-064B7FF75E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32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BD74-BC5A-5448-8384-6E7506C841B5}" type="datetimeFigureOut">
              <a:rPr lang="en-US" smtClean="0"/>
              <a:t>6/26/12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4E742-8A25-C749-A6D2-8C9858F3D6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071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BD74-BC5A-5448-8384-6E7506C841B5}" type="datetimeFigureOut">
              <a:rPr lang="en-US" smtClean="0"/>
              <a:t>6/26/12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4E742-8A25-C749-A6D2-8C9858F3D6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382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BD74-BC5A-5448-8384-6E7506C841B5}" type="datetimeFigureOut">
              <a:rPr lang="en-US" smtClean="0"/>
              <a:t>6/26/12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4E742-8A25-C749-A6D2-8C9858F3D6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960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BD74-BC5A-5448-8384-6E7506C841B5}" type="datetimeFigureOut">
              <a:rPr lang="en-US" smtClean="0"/>
              <a:t>6/26/12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4E742-8A25-C749-A6D2-8C9858F3D6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851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BD74-BC5A-5448-8384-6E7506C841B5}" type="datetimeFigureOut">
              <a:rPr lang="en-US" smtClean="0"/>
              <a:t>6/26/12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4E742-8A25-C749-A6D2-8C9858F3D6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031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BD74-BC5A-5448-8384-6E7506C841B5}" type="datetimeFigureOut">
              <a:rPr lang="en-US" smtClean="0"/>
              <a:t>6/26/12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4E742-8A25-C749-A6D2-8C9858F3D6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423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BD74-BC5A-5448-8384-6E7506C841B5}" type="datetimeFigureOut">
              <a:rPr lang="en-US" smtClean="0"/>
              <a:t>6/26/12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4E742-8A25-C749-A6D2-8C9858F3D6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938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BD74-BC5A-5448-8384-6E7506C841B5}" type="datetimeFigureOut">
              <a:rPr lang="en-US" smtClean="0"/>
              <a:t>6/26/12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4E742-8A25-C749-A6D2-8C9858F3D6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39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BD74-BC5A-5448-8384-6E7506C841B5}" type="datetimeFigureOut">
              <a:rPr lang="en-US" smtClean="0"/>
              <a:t>6/26/12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4E742-8A25-C749-A6D2-8C9858F3D6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204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BD74-BC5A-5448-8384-6E7506C841B5}" type="datetimeFigureOut">
              <a:rPr lang="en-US" smtClean="0"/>
              <a:t>6/26/12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4E742-8A25-C749-A6D2-8C9858F3D6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551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BD74-BC5A-5448-8384-6E7506C841B5}" type="datetimeFigureOut">
              <a:rPr lang="en-US" smtClean="0"/>
              <a:t>6/26/12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4E742-8A25-C749-A6D2-8C9858F3D6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099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7BD74-BC5A-5448-8384-6E7506C841B5}" type="datetimeFigureOut">
              <a:rPr lang="en-US" smtClean="0"/>
              <a:t>6/26/12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4E742-8A25-C749-A6D2-8C9858F3D6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813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9168" y="2130425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RHIC Operation Status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Yun Luo, </a:t>
            </a:r>
            <a:r>
              <a:rPr lang="en-US" dirty="0" err="1" smtClean="0"/>
              <a:t>yluo@bnl.gov</a:t>
            </a:r>
            <a:endParaRPr lang="en-US" dirty="0" smtClean="0"/>
          </a:p>
          <a:p>
            <a:r>
              <a:rPr lang="en-US" dirty="0" smtClean="0"/>
              <a:t>( 2012 June 26, Time Meeting 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106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Operation Updates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678" y="1415736"/>
            <a:ext cx="8422711" cy="529776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In the last week of 2012 Cu-Au run, we suffered </a:t>
            </a:r>
            <a:r>
              <a:rPr lang="en-US" sz="2400" dirty="0" smtClean="0">
                <a:solidFill>
                  <a:srgbClr val="0000FF"/>
                </a:solidFill>
              </a:rPr>
              <a:t>3 days of high </a:t>
            </a:r>
            <a:r>
              <a:rPr lang="en-US" sz="2400" dirty="0" smtClean="0">
                <a:solidFill>
                  <a:srgbClr val="0000FF"/>
                </a:solidFill>
              </a:rPr>
              <a:t>temperature </a:t>
            </a:r>
            <a:r>
              <a:rPr lang="en-US" sz="2400" dirty="0" smtClean="0">
                <a:solidFill>
                  <a:srgbClr val="0000FF"/>
                </a:solidFill>
              </a:rPr>
              <a:t>and </a:t>
            </a:r>
            <a:r>
              <a:rPr lang="en-US" sz="2400" dirty="0" smtClean="0">
                <a:solidFill>
                  <a:srgbClr val="0000FF"/>
                </a:solidFill>
              </a:rPr>
              <a:t>a thunder storm </a:t>
            </a:r>
            <a:r>
              <a:rPr lang="en-US" sz="2400" dirty="0" smtClean="0">
                <a:solidFill>
                  <a:srgbClr val="0000FF"/>
                </a:solidFill>
              </a:rPr>
              <a:t>on Friday which caused power line disconnection.  </a:t>
            </a:r>
            <a:r>
              <a:rPr lang="en-US" sz="2400" dirty="0" smtClean="0">
                <a:solidFill>
                  <a:srgbClr val="0000FF"/>
                </a:solidFill>
              </a:rPr>
              <a:t>We continued improving blue bunch intensity:  </a:t>
            </a:r>
            <a:r>
              <a:rPr lang="en-US" sz="2400" dirty="0">
                <a:solidFill>
                  <a:srgbClr val="FF0000"/>
                </a:solidFill>
              </a:rPr>
              <a:t>Highest Blue bunch intensity: 5.3e9 at injection ( Fill 17014 ), 4.4e9 at store ( Fill 17014 ). Highest Yellow bunch intensity:  1.5e9 at injection, 1.4e9 at store ( Fill 16993 ). Highest initial </a:t>
            </a:r>
            <a:r>
              <a:rPr lang="en-US" sz="2400" dirty="0" err="1" smtClean="0">
                <a:solidFill>
                  <a:srgbClr val="FF0000"/>
                </a:solidFill>
              </a:rPr>
              <a:t>Phenix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rate 64kHz ( Fill 17014)</a:t>
            </a:r>
            <a:r>
              <a:rPr lang="en-US" sz="2400" dirty="0" smtClean="0">
                <a:solidFill>
                  <a:srgbClr val="FF0000"/>
                </a:solidFill>
              </a:rPr>
              <a:t>.  </a:t>
            </a:r>
            <a:r>
              <a:rPr lang="en-US" sz="2400" dirty="0" smtClean="0">
                <a:solidFill>
                  <a:srgbClr val="0000FF"/>
                </a:solidFill>
              </a:rPr>
              <a:t>Star calorimeter test at IP2 more than </a:t>
            </a:r>
            <a:r>
              <a:rPr lang="en-US" sz="2400" dirty="0" smtClean="0">
                <a:solidFill>
                  <a:srgbClr val="0000FF"/>
                </a:solidFill>
              </a:rPr>
              <a:t>30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hours. 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All detectors reached their goals by Sunday morning.</a:t>
            </a:r>
          </a:p>
          <a:p>
            <a:pPr marL="0" indent="0" algn="just">
              <a:buNone/>
            </a:pPr>
            <a:endParaRPr lang="en-US" sz="1400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Major Machine Failures:</a:t>
            </a:r>
          </a:p>
          <a:p>
            <a:pPr marL="0" indent="0">
              <a:buNone/>
            </a:pPr>
            <a:r>
              <a:rPr lang="en-US" sz="2400" dirty="0" smtClean="0"/>
              <a:t>Wed</a:t>
            </a:r>
            <a:r>
              <a:rPr lang="en-US" sz="2400" dirty="0"/>
              <a:t>: </a:t>
            </a:r>
            <a:r>
              <a:rPr lang="en-US" sz="2400" dirty="0" smtClean="0"/>
              <a:t>  1002A </a:t>
            </a:r>
            <a:r>
              <a:rPr lang="en-US" sz="2400" dirty="0"/>
              <a:t>A/C </a:t>
            </a:r>
            <a:r>
              <a:rPr lang="en-US" sz="2400" dirty="0" smtClean="0"/>
              <a:t>problem, ~</a:t>
            </a:r>
            <a:r>
              <a:rPr lang="en-US" sz="2400" dirty="0"/>
              <a:t>7 hours </a:t>
            </a:r>
            <a:r>
              <a:rPr lang="en-US" sz="2400" dirty="0" smtClean="0"/>
              <a:t>loss, followed by several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failed ramps: </a:t>
            </a:r>
            <a:r>
              <a:rPr lang="en-US" sz="2400" dirty="0"/>
              <a:t>Blue QLI, Yellow BBQ locking, BA1 </a:t>
            </a:r>
            <a:r>
              <a:rPr lang="en-US" sz="2400" dirty="0" smtClean="0"/>
              <a:t>tripped</a:t>
            </a:r>
          </a:p>
          <a:p>
            <a:pPr marL="0" indent="0">
              <a:buNone/>
            </a:pPr>
            <a:r>
              <a:rPr lang="en-US" sz="2400" dirty="0" smtClean="0"/>
              <a:t>Fri:        </a:t>
            </a:r>
            <a:r>
              <a:rPr lang="en-US" sz="2400" dirty="0"/>
              <a:t>Power dip caused by thunder storm in the </a:t>
            </a:r>
            <a:r>
              <a:rPr lang="en-US" sz="2400" dirty="0" smtClean="0"/>
              <a:t>afternoon</a:t>
            </a:r>
          </a:p>
          <a:p>
            <a:pPr marL="0" indent="0">
              <a:buNone/>
            </a:pPr>
            <a:r>
              <a:rPr lang="en-US" sz="2400" dirty="0"/>
              <a:t>Sat:       H10 diagnosis and repairing </a:t>
            </a:r>
            <a:r>
              <a:rPr lang="en-US" sz="2400" dirty="0" smtClean="0"/>
              <a:t>delayed recovering</a:t>
            </a:r>
          </a:p>
          <a:p>
            <a:pPr marL="0" indent="0">
              <a:buNone/>
            </a:pPr>
            <a:r>
              <a:rPr lang="en-US" sz="2400" dirty="0" smtClean="0"/>
              <a:t>Sun:      96 faraday cup </a:t>
            </a:r>
            <a:r>
              <a:rPr lang="en-US" sz="2400" dirty="0"/>
              <a:t>stuck in </a:t>
            </a:r>
            <a:r>
              <a:rPr lang="en-US" sz="2400" dirty="0" err="1" smtClean="0"/>
              <a:t>Linac</a:t>
            </a:r>
            <a:r>
              <a:rPr lang="en-US" sz="2400" dirty="0" smtClean="0"/>
              <a:t> beam </a:t>
            </a:r>
            <a:r>
              <a:rPr lang="en-US" sz="2400" dirty="0"/>
              <a:t>pipe </a:t>
            </a:r>
            <a:r>
              <a:rPr lang="en-US" sz="2400" dirty="0" smtClean="0"/>
              <a:t>                       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-704110" y="538202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171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568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B</a:t>
            </a:r>
            <a:r>
              <a:rPr lang="en-US" dirty="0" smtClean="0">
                <a:solidFill>
                  <a:srgbClr val="FF0000"/>
                </a:solidFill>
              </a:rPr>
              <a:t>eam Intensities &amp; Experiment Rates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" name="Picture 2" descr="plot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908" y="1227250"/>
            <a:ext cx="8373260" cy="546170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016784" y="2032215"/>
            <a:ext cx="13704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Power-dip</a:t>
            </a:r>
          </a:p>
          <a:p>
            <a:r>
              <a:rPr lang="en-US" dirty="0" smtClean="0"/>
              <a:t>/ Power line  splice~8hrs</a:t>
            </a:r>
          </a:p>
          <a:p>
            <a:r>
              <a:rPr lang="en-US" dirty="0" smtClean="0"/>
              <a:t>/H10 failure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77545" y="2439518"/>
            <a:ext cx="9681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A/C</a:t>
            </a:r>
          </a:p>
          <a:p>
            <a:r>
              <a:rPr lang="en-US" dirty="0" smtClean="0"/>
              <a:t>Failure</a:t>
            </a:r>
          </a:p>
          <a:p>
            <a:r>
              <a:rPr lang="en-US" dirty="0" smtClean="0"/>
              <a:t>others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6714" y="1592871"/>
            <a:ext cx="704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 QLI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35227" y="1662883"/>
            <a:ext cx="1081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  QLI   bo6tq5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82343" y="1592871"/>
            <a:ext cx="6286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Pre-fire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254847" y="2162519"/>
            <a:ext cx="6789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96f</a:t>
            </a:r>
            <a:endParaRPr lang="en-US" dirty="0" smtClean="0"/>
          </a:p>
          <a:p>
            <a:r>
              <a:rPr lang="en-US" dirty="0" smtClean="0"/>
              <a:t>cup stuck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271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Integrated Luminosity ( C-AD )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 descr="plot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88" y="1266740"/>
            <a:ext cx="7996678" cy="5266842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 flipH="1">
            <a:off x="6148389" y="3621552"/>
            <a:ext cx="61609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7092913" y="3006887"/>
            <a:ext cx="616096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148389" y="3747300"/>
            <a:ext cx="616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Star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92913" y="3156283"/>
            <a:ext cx="903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00FF"/>
                </a:solidFill>
              </a:rPr>
              <a:t>Phenix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642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22242" y="1417638"/>
            <a:ext cx="8454063" cy="488920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dirty="0" smtClean="0">
              <a:sym typeface="Wingdings"/>
            </a:endParaRPr>
          </a:p>
          <a:p>
            <a:pPr marL="0" indent="0">
              <a:buNone/>
            </a:pPr>
            <a:r>
              <a:rPr lang="en-US" sz="2400" dirty="0">
                <a:sym typeface="Wingdings"/>
              </a:rPr>
              <a:t> </a:t>
            </a:r>
            <a:r>
              <a:rPr lang="en-US" sz="2400" dirty="0" smtClean="0">
                <a:sym typeface="Wingdings"/>
              </a:rPr>
              <a:t>   </a:t>
            </a:r>
          </a:p>
          <a:p>
            <a:pPr marL="0" indent="0">
              <a:buNone/>
            </a:pPr>
            <a:r>
              <a:rPr lang="en-US" sz="2400" dirty="0">
                <a:sym typeface="Wingdings"/>
              </a:rPr>
              <a:t> </a:t>
            </a:r>
            <a:r>
              <a:rPr lang="en-US" sz="2400" dirty="0" smtClean="0">
                <a:sym typeface="Wingdings"/>
              </a:rPr>
              <a:t>    </a:t>
            </a:r>
            <a:endParaRPr lang="en-US" sz="2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422242" y="2668627"/>
            <a:ext cx="8547100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Thank you to everyone!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7803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2734</TotalTime>
  <Words>234</Words>
  <Application>Microsoft Macintosh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RHIC Operation Status</vt:lpstr>
      <vt:lpstr>Operation Updates</vt:lpstr>
      <vt:lpstr>Beam Intensities &amp; Experiment Rates</vt:lpstr>
      <vt:lpstr>Integrated Luminosity ( C-AD )</vt:lpstr>
      <vt:lpstr>PowerPoint Presentation</vt:lpstr>
    </vt:vector>
  </TitlesOfParts>
  <Company>Brookhaven National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RHIC 9AM Meeting</dc:title>
  <dc:creator>Yun Luo</dc:creator>
  <cp:lastModifiedBy>Yun Luo</cp:lastModifiedBy>
  <cp:revision>326</cp:revision>
  <dcterms:created xsi:type="dcterms:W3CDTF">2012-04-18T19:22:24Z</dcterms:created>
  <dcterms:modified xsi:type="dcterms:W3CDTF">2012-06-26T14:36:03Z</dcterms:modified>
</cp:coreProperties>
</file>